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8" r:id="rId9"/>
    <p:sldId id="263" r:id="rId10"/>
    <p:sldId id="264" r:id="rId11"/>
    <p:sldId id="265" r:id="rId12"/>
    <p:sldId id="266" r:id="rId13"/>
    <p:sldId id="267" r:id="rId14"/>
    <p:sldId id="269" r:id="rId15"/>
    <p:sldId id="275" r:id="rId16"/>
    <p:sldId id="276" r:id="rId17"/>
    <p:sldId id="271" r:id="rId18"/>
    <p:sldId id="272" r:id="rId19"/>
    <p:sldId id="273" r:id="rId20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CCEC1E-887F-43B0-8960-6D7073E49AF8}" type="datetimeFigureOut">
              <a:rPr kumimoji="1" lang="ja-JP" altLang="en-US" smtClean="0"/>
              <a:t>2012/6/26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0A67F2-B391-4579-A863-54B5F29F0B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75156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0A67F2-B391-4579-A863-54B5F29F0BA0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09199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28" name="日付プレースホルダー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E90ED720-0104-4369-84BC-D37694168613}" type="datetimeFigureOut">
              <a:rPr kumimoji="1" lang="ja-JP" altLang="en-US" smtClean="0"/>
              <a:t>2012/6/26</a:t>
            </a:fld>
            <a:endParaRPr kumimoji="1" lang="ja-JP" altLang="en-US"/>
          </a:p>
        </p:txBody>
      </p:sp>
      <p:sp>
        <p:nvSpPr>
          <p:cNvPr id="17" name="フッター プレースホルダー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正方形/長方形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正方形/長方形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正方形/長方形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直線コネクタ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直線コネクタ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直線コネクタ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直線コネクタ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直線コネクタ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正方形/長方形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円/楕円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円/楕円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円/楕円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円/楕円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円/楕円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スライド番号プレースホルダー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2012/6/26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2012/6/26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90ED720-0104-4369-84BC-D37694168613}" type="datetimeFigureOut">
              <a:rPr kumimoji="1" lang="ja-JP" altLang="en-US" smtClean="0"/>
              <a:t>2012/6/26</a:t>
            </a:fld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E90ED720-0104-4369-84BC-D37694168613}" type="datetimeFigureOut">
              <a:rPr kumimoji="1" lang="ja-JP" altLang="en-US" smtClean="0"/>
              <a:t>2012/6/26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正方形/長方形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正方形/長方形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正方形/長方形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直線コネクタ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直線コネクタ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直線コネクタ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直線コネクタ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直線コネクタ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正方形/長方形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円/楕円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円/楕円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円/楕円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円/楕円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円/楕円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直線コネクタ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2012/6/26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コンテンツ プレースホルダー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1" name="コンテンツ プレースホルダー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2012/6/26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コンテンツ プレースホルダー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ー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4" name="テキスト プレースホルダー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90ED720-0104-4369-84BC-D37694168613}" type="datetimeFigureOut">
              <a:rPr kumimoji="1" lang="ja-JP" altLang="en-US" smtClean="0"/>
              <a:t>2012/6/26</a:t>
            </a:fld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2012/6/26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線コネクタ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正方形/長方形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直線コネクタ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円/楕円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コンテンツ プレースホルダー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1" name="日付プレースホルダー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90ED720-0104-4369-84BC-D37694168613}" type="datetimeFigureOut">
              <a:rPr kumimoji="1" lang="ja-JP" altLang="en-US" smtClean="0"/>
              <a:t>2012/6/26</a:t>
            </a:fld>
            <a:endParaRPr kumimoji="1" lang="ja-JP" altLang="en-US"/>
          </a:p>
        </p:txBody>
      </p:sp>
      <p:sp>
        <p:nvSpPr>
          <p:cNvPr id="22" name="スライド番号プレースホルダー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3" name="フッター プレースホルダー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円/楕円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0" name="直線コネクタ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正方形/長方形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直線コネクタ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直線コネクタ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直線コネクタ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日付プレースホルダー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90ED720-0104-4369-84BC-D37694168613}" type="datetimeFigureOut">
              <a:rPr kumimoji="1" lang="ja-JP" altLang="en-US" smtClean="0"/>
              <a:t>2012/6/26</a:t>
            </a:fld>
            <a:endParaRPr kumimoji="1" lang="ja-JP" altLang="en-US"/>
          </a:p>
        </p:txBody>
      </p:sp>
      <p:sp>
        <p:nvSpPr>
          <p:cNvPr id="18" name="スライド番号プレースホルダー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1" name="フッター プレースホルダー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直線コネクタ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タイトル プレースホルダー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4" name="日付プレースホルダー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t>2012/6/26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正方形/長方形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円/楕円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スライド番号プレースホルダー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1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1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lumMod val="60000"/>
                <a:lumOff val="40000"/>
              </a:schemeClr>
            </a:gs>
            <a:gs pos="49000">
              <a:schemeClr val="accent1">
                <a:lumMod val="75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3320988" y="4935782"/>
            <a:ext cx="2502024" cy="581450"/>
          </a:xfrm>
        </p:spPr>
        <p:txBody>
          <a:bodyPr/>
          <a:lstStyle/>
          <a:p>
            <a:pPr algn="ctr"/>
            <a:r>
              <a:rPr kumimoji="1" lang="ja-JP" altLang="en-US" dirty="0" smtClean="0"/>
              <a:t>コードレビュー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419872" y="5579386"/>
            <a:ext cx="2304256" cy="801942"/>
          </a:xfrm>
        </p:spPr>
        <p:txBody>
          <a:bodyPr>
            <a:normAutofit/>
          </a:bodyPr>
          <a:lstStyle/>
          <a:p>
            <a:pPr algn="ctr"/>
            <a:r>
              <a:rPr kumimoji="1" lang="en-US" altLang="ja-JP" dirty="0" smtClean="0"/>
              <a:t>TAG HEROES</a:t>
            </a:r>
            <a:endParaRPr lang="en-US" altLang="ja-JP" dirty="0"/>
          </a:p>
          <a:p>
            <a:pPr algn="ctr"/>
            <a:r>
              <a:rPr kumimoji="1" lang="ja-JP" altLang="en-US" dirty="0" smtClean="0"/>
              <a:t>山田 龍明</a:t>
            </a:r>
            <a:endParaRPr kumimoji="1" lang="ja-JP" altLang="en-US" dirty="0"/>
          </a:p>
        </p:txBody>
      </p:sp>
      <p:pic>
        <p:nvPicPr>
          <p:cNvPr id="1026" name="Picture 2" descr="C:\Users\Edwise\Dropbox\TAG HEROS\プログラム\ベース\20120621(オーキャン用)\_exe\Data\CG\TAG HEROE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328" y="476672"/>
            <a:ext cx="8811344" cy="4405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9239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キャラクタークラスからの派生図</a:t>
            </a:r>
            <a:endParaRPr kumimoji="1" lang="ja-JP" altLang="en-US" dirty="0"/>
          </a:p>
        </p:txBody>
      </p:sp>
      <p:grpSp>
        <p:nvGrpSpPr>
          <p:cNvPr id="35" name="グループ化 34"/>
          <p:cNvGrpSpPr/>
          <p:nvPr/>
        </p:nvGrpSpPr>
        <p:grpSpPr>
          <a:xfrm>
            <a:off x="899592" y="1988840"/>
            <a:ext cx="7344816" cy="3528392"/>
            <a:chOff x="683568" y="1628800"/>
            <a:chExt cx="7344816" cy="3528392"/>
          </a:xfrm>
        </p:grpSpPr>
        <p:sp>
          <p:nvSpPr>
            <p:cNvPr id="3" name="正方形/長方形 2"/>
            <p:cNvSpPr/>
            <p:nvPr/>
          </p:nvSpPr>
          <p:spPr>
            <a:xfrm>
              <a:off x="2699792" y="1628800"/>
              <a:ext cx="2304256" cy="50405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/>
                <a:t>Character</a:t>
              </a:r>
              <a:endParaRPr kumimoji="1" lang="ja-JP" altLang="en-US" dirty="0"/>
            </a:p>
          </p:txBody>
        </p:sp>
        <p:sp>
          <p:nvSpPr>
            <p:cNvPr id="4" name="角丸四角形 3"/>
            <p:cNvSpPr/>
            <p:nvPr/>
          </p:nvSpPr>
          <p:spPr>
            <a:xfrm>
              <a:off x="683568" y="3140968"/>
              <a:ext cx="1080120" cy="43204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/>
                <a:t>Boy</a:t>
              </a:r>
              <a:endParaRPr kumimoji="1" lang="ja-JP" altLang="en-US" dirty="0"/>
            </a:p>
          </p:txBody>
        </p:sp>
        <p:sp>
          <p:nvSpPr>
            <p:cNvPr id="5" name="角丸四角形 4"/>
            <p:cNvSpPr/>
            <p:nvPr/>
          </p:nvSpPr>
          <p:spPr>
            <a:xfrm>
              <a:off x="2123728" y="3140968"/>
              <a:ext cx="1080120" cy="43204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dirty="0"/>
                <a:t>Girl</a:t>
              </a:r>
              <a:endParaRPr kumimoji="1" lang="ja-JP" altLang="en-US" dirty="0"/>
            </a:p>
          </p:txBody>
        </p:sp>
        <p:sp>
          <p:nvSpPr>
            <p:cNvPr id="7" name="正方形/長方形 6"/>
            <p:cNvSpPr/>
            <p:nvPr/>
          </p:nvSpPr>
          <p:spPr>
            <a:xfrm>
              <a:off x="4499992" y="3104964"/>
              <a:ext cx="2304256" cy="50405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err="1" smtClean="0"/>
                <a:t>EnemyBase</a:t>
              </a:r>
              <a:endParaRPr kumimoji="1" lang="ja-JP" altLang="en-US" dirty="0"/>
            </a:p>
          </p:txBody>
        </p:sp>
        <p:sp>
          <p:nvSpPr>
            <p:cNvPr id="9" name="角丸四角形 8"/>
            <p:cNvSpPr/>
            <p:nvPr/>
          </p:nvSpPr>
          <p:spPr>
            <a:xfrm>
              <a:off x="3779912" y="4725144"/>
              <a:ext cx="1224136" cy="43204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/>
                <a:t>Enemy01</a:t>
              </a:r>
              <a:endParaRPr kumimoji="1" lang="ja-JP" altLang="en-US" dirty="0"/>
            </a:p>
          </p:txBody>
        </p:sp>
        <p:sp>
          <p:nvSpPr>
            <p:cNvPr id="10" name="角丸四角形 9"/>
            <p:cNvSpPr/>
            <p:nvPr/>
          </p:nvSpPr>
          <p:spPr>
            <a:xfrm>
              <a:off x="5292080" y="4725144"/>
              <a:ext cx="1224136" cy="43204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/>
                <a:t>Enemy02</a:t>
              </a:r>
              <a:endParaRPr kumimoji="1" lang="ja-JP" altLang="en-US" dirty="0"/>
            </a:p>
          </p:txBody>
        </p:sp>
        <p:sp>
          <p:nvSpPr>
            <p:cNvPr id="11" name="角丸四角形 10"/>
            <p:cNvSpPr/>
            <p:nvPr/>
          </p:nvSpPr>
          <p:spPr>
            <a:xfrm>
              <a:off x="6804248" y="4725144"/>
              <a:ext cx="1224136" cy="43204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dirty="0" smtClean="0"/>
                <a:t>Boss</a:t>
              </a:r>
              <a:r>
                <a:rPr kumimoji="1" lang="en-US" altLang="ja-JP" dirty="0" smtClean="0"/>
                <a:t>01</a:t>
              </a:r>
              <a:endParaRPr kumimoji="1" lang="ja-JP" altLang="en-US" dirty="0"/>
            </a:p>
          </p:txBody>
        </p:sp>
        <p:cxnSp>
          <p:nvCxnSpPr>
            <p:cNvPr id="22" name="直線矢印コネクタ 21"/>
            <p:cNvCxnSpPr/>
            <p:nvPr/>
          </p:nvCxnSpPr>
          <p:spPr>
            <a:xfrm flipH="1">
              <a:off x="1223628" y="2132856"/>
              <a:ext cx="2628292" cy="97210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線矢印コネクタ 23"/>
            <p:cNvCxnSpPr>
              <a:stCxn id="3" idx="2"/>
            </p:cNvCxnSpPr>
            <p:nvPr/>
          </p:nvCxnSpPr>
          <p:spPr>
            <a:xfrm flipH="1">
              <a:off x="2663788" y="2132856"/>
              <a:ext cx="1188132" cy="97210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線矢印コネクタ 25"/>
            <p:cNvCxnSpPr>
              <a:stCxn id="3" idx="2"/>
            </p:cNvCxnSpPr>
            <p:nvPr/>
          </p:nvCxnSpPr>
          <p:spPr>
            <a:xfrm>
              <a:off x="3851920" y="2132856"/>
              <a:ext cx="1800200" cy="93610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線矢印コネクタ 27"/>
            <p:cNvCxnSpPr>
              <a:stCxn id="7" idx="2"/>
            </p:cNvCxnSpPr>
            <p:nvPr/>
          </p:nvCxnSpPr>
          <p:spPr>
            <a:xfrm flipH="1">
              <a:off x="4391980" y="3609020"/>
              <a:ext cx="1260140" cy="10441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矢印コネクタ 29"/>
            <p:cNvCxnSpPr>
              <a:stCxn id="7" idx="2"/>
              <a:endCxn id="10" idx="0"/>
            </p:cNvCxnSpPr>
            <p:nvPr/>
          </p:nvCxnSpPr>
          <p:spPr>
            <a:xfrm>
              <a:off x="5652120" y="3609020"/>
              <a:ext cx="252028" cy="111612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線矢印コネクタ 33"/>
            <p:cNvCxnSpPr>
              <a:stCxn id="7" idx="2"/>
            </p:cNvCxnSpPr>
            <p:nvPr/>
          </p:nvCxnSpPr>
          <p:spPr>
            <a:xfrm>
              <a:off x="5652120" y="3609020"/>
              <a:ext cx="1764196" cy="10441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34960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vector</a:t>
            </a:r>
            <a:r>
              <a:rPr lang="ja-JP" altLang="en-US" dirty="0" smtClean="0"/>
              <a:t>配列</a:t>
            </a:r>
            <a:r>
              <a:rPr lang="ja-JP" altLang="en-US" dirty="0"/>
              <a:t>（１）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kumimoji="1" lang="en-US" altLang="ja-JP" dirty="0" smtClean="0"/>
              <a:t>STL</a:t>
            </a:r>
            <a:r>
              <a:rPr kumimoji="1" lang="ja-JP" altLang="en-US" dirty="0" smtClean="0"/>
              <a:t>のコンテナ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&lt;vector&gt;</a:t>
            </a:r>
            <a:r>
              <a:rPr lang="ja-JP" altLang="en-US" dirty="0" smtClean="0"/>
              <a:t>をインクルードすると使える</a:t>
            </a:r>
            <a:endParaRPr lang="en-US" altLang="ja-JP" dirty="0" smtClean="0"/>
          </a:p>
          <a:p>
            <a:pPr marL="365760" lvl="1" indent="0">
              <a:buNone/>
            </a:pPr>
            <a:endParaRPr kumimoji="1" lang="en-US" altLang="ja-JP" dirty="0" smtClean="0"/>
          </a:p>
          <a:p>
            <a:r>
              <a:rPr kumimoji="1" lang="ja-JP" altLang="en-US" dirty="0" smtClean="0"/>
              <a:t>動的に配列の要素数を変えられる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数に応じて配列の要素数を変えなくて済む</a:t>
            </a:r>
            <a:endParaRPr lang="en-US" altLang="ja-JP" dirty="0"/>
          </a:p>
          <a:p>
            <a:pPr lvl="1"/>
            <a:endParaRPr lang="en-US" altLang="ja-JP" dirty="0" smtClean="0"/>
          </a:p>
          <a:p>
            <a:r>
              <a:rPr lang="ja-JP" altLang="en-US" dirty="0" smtClean="0"/>
              <a:t>普通の配列と同じようにアクセスできる</a:t>
            </a:r>
            <a:endParaRPr lang="en-US" altLang="ja-JP" dirty="0" smtClean="0"/>
          </a:p>
          <a:p>
            <a:pPr lvl="1"/>
            <a:r>
              <a:rPr lang="en-US" altLang="ja-JP" dirty="0" err="1" smtClean="0"/>
              <a:t>intArray</a:t>
            </a:r>
            <a:r>
              <a:rPr lang="en-US" altLang="ja-JP" dirty="0" smtClean="0"/>
              <a:t>[3]</a:t>
            </a:r>
            <a:r>
              <a:rPr lang="ja-JP" altLang="en-US" dirty="0"/>
              <a:t>と</a:t>
            </a:r>
            <a:r>
              <a:rPr lang="ja-JP" altLang="en-US" dirty="0" smtClean="0"/>
              <a:t>か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intArray.at(3)</a:t>
            </a:r>
            <a:r>
              <a:rPr lang="ja-JP" altLang="en-US" dirty="0" smtClean="0"/>
              <a:t>でも可能</a:t>
            </a:r>
            <a:endParaRPr lang="en-US" altLang="ja-JP" dirty="0"/>
          </a:p>
          <a:p>
            <a:pPr lvl="2"/>
            <a:r>
              <a:rPr lang="ja-JP" altLang="en-US" dirty="0" smtClean="0"/>
              <a:t>範囲外の要素を指定すると例外を投げてくれる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609719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vector</a:t>
            </a:r>
            <a:r>
              <a:rPr kumimoji="1" lang="ja-JP" altLang="en-US" dirty="0" smtClean="0"/>
              <a:t>配列</a:t>
            </a:r>
            <a:r>
              <a:rPr lang="ja-JP" altLang="en-US" dirty="0"/>
              <a:t>（２）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ja-JP" dirty="0" err="1"/>
              <a:t>push_back</a:t>
            </a:r>
            <a:r>
              <a:rPr lang="en-US" altLang="ja-JP" dirty="0"/>
              <a:t>()</a:t>
            </a:r>
            <a:r>
              <a:rPr lang="ja-JP" altLang="en-US" dirty="0"/>
              <a:t>と</a:t>
            </a:r>
            <a:r>
              <a:rPr lang="en-US" altLang="ja-JP" dirty="0" err="1"/>
              <a:t>pop_back</a:t>
            </a:r>
            <a:r>
              <a:rPr lang="en-US" altLang="ja-JP" dirty="0"/>
              <a:t>()</a:t>
            </a:r>
          </a:p>
          <a:p>
            <a:pPr marL="0" indent="0">
              <a:buNone/>
            </a:pPr>
            <a:r>
              <a:rPr kumimoji="1" lang="en-US" altLang="ja-JP" dirty="0" smtClean="0"/>
              <a:t>	</a:t>
            </a:r>
          </a:p>
          <a:p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じゃあ末尾以外を削除する時はどうするの？</a:t>
            </a:r>
            <a:endParaRPr lang="en-US" altLang="ja-JP" dirty="0" smtClean="0"/>
          </a:p>
          <a:p>
            <a:pPr marL="365760" lvl="1" indent="0">
              <a:buNone/>
            </a:pPr>
            <a:r>
              <a:rPr lang="ja-JP" altLang="en-US" dirty="0" smtClean="0"/>
              <a:t>→　</a:t>
            </a:r>
            <a:r>
              <a:rPr lang="ja-JP" altLang="en-US" dirty="0" smtClean="0">
                <a:solidFill>
                  <a:srgbClr val="FF0000"/>
                </a:solidFill>
              </a:rPr>
              <a:t>イテレーター</a:t>
            </a:r>
            <a:r>
              <a:rPr lang="ja-JP" altLang="en-US" dirty="0" smtClean="0"/>
              <a:t>を使って</a:t>
            </a:r>
            <a:r>
              <a:rPr lang="en-US" altLang="ja-JP" dirty="0" smtClean="0"/>
              <a:t>erase</a:t>
            </a:r>
            <a:r>
              <a:rPr lang="ja-JP" altLang="en-US" dirty="0" smtClean="0"/>
              <a:t>する</a:t>
            </a:r>
            <a:endParaRPr lang="en-US" altLang="ja-JP" dirty="0" smtClean="0"/>
          </a:p>
        </p:txBody>
      </p:sp>
      <p:grpSp>
        <p:nvGrpSpPr>
          <p:cNvPr id="14" name="グループ化 13"/>
          <p:cNvGrpSpPr/>
          <p:nvPr/>
        </p:nvGrpSpPr>
        <p:grpSpPr>
          <a:xfrm>
            <a:off x="899592" y="2348880"/>
            <a:ext cx="7056784" cy="1582435"/>
            <a:chOff x="899592" y="4653136"/>
            <a:chExt cx="7056784" cy="1582435"/>
          </a:xfrm>
        </p:grpSpPr>
        <p:sp>
          <p:nvSpPr>
            <p:cNvPr id="4" name="直方体 3"/>
            <p:cNvSpPr/>
            <p:nvPr/>
          </p:nvSpPr>
          <p:spPr>
            <a:xfrm>
              <a:off x="4644008" y="4835331"/>
              <a:ext cx="576064" cy="418956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直方体 4"/>
            <p:cNvSpPr/>
            <p:nvPr/>
          </p:nvSpPr>
          <p:spPr>
            <a:xfrm>
              <a:off x="5122186" y="4836122"/>
              <a:ext cx="576064" cy="418956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直方体 5"/>
            <p:cNvSpPr/>
            <p:nvPr/>
          </p:nvSpPr>
          <p:spPr>
            <a:xfrm>
              <a:off x="5597364" y="4840282"/>
              <a:ext cx="576064" cy="418956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直方体 6"/>
            <p:cNvSpPr/>
            <p:nvPr/>
          </p:nvSpPr>
          <p:spPr>
            <a:xfrm>
              <a:off x="7380312" y="4840282"/>
              <a:ext cx="576064" cy="418956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下カーブ矢印 7"/>
            <p:cNvSpPr/>
            <p:nvPr/>
          </p:nvSpPr>
          <p:spPr>
            <a:xfrm flipH="1">
              <a:off x="6444208" y="4725144"/>
              <a:ext cx="720080" cy="216024"/>
            </a:xfrm>
            <a:prstGeom prst="curved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テキスト ボックス 8"/>
            <p:cNvSpPr txBox="1"/>
            <p:nvPr/>
          </p:nvSpPr>
          <p:spPr>
            <a:xfrm>
              <a:off x="899592" y="4653136"/>
              <a:ext cx="31683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 err="1" smtClean="0"/>
                <a:t>push_back</a:t>
              </a:r>
              <a:r>
                <a:rPr lang="en-US" altLang="ja-JP" dirty="0" smtClean="0"/>
                <a:t>()</a:t>
              </a:r>
            </a:p>
            <a:p>
              <a:r>
                <a:rPr lang="ja-JP" altLang="en-US" dirty="0" smtClean="0"/>
                <a:t>配列の末尾に要素を追加する</a:t>
              </a:r>
              <a:endParaRPr kumimoji="1" lang="ja-JP" altLang="en-US" dirty="0"/>
            </a:p>
          </p:txBody>
        </p:sp>
        <p:sp>
          <p:nvSpPr>
            <p:cNvPr id="10" name="直方体 9"/>
            <p:cNvSpPr/>
            <p:nvPr/>
          </p:nvSpPr>
          <p:spPr>
            <a:xfrm>
              <a:off x="4644008" y="5741397"/>
              <a:ext cx="576064" cy="418956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直方体 10"/>
            <p:cNvSpPr/>
            <p:nvPr/>
          </p:nvSpPr>
          <p:spPr>
            <a:xfrm>
              <a:off x="5122186" y="5742188"/>
              <a:ext cx="576064" cy="418956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直方体 11"/>
            <p:cNvSpPr/>
            <p:nvPr/>
          </p:nvSpPr>
          <p:spPr>
            <a:xfrm>
              <a:off x="5597364" y="5746348"/>
              <a:ext cx="576064" cy="418956"/>
            </a:xfrm>
            <a:prstGeom prst="cube">
              <a:avLst/>
            </a:prstGeom>
            <a:noFill/>
            <a:ln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テキスト ボックス 12"/>
            <p:cNvSpPr txBox="1"/>
            <p:nvPr/>
          </p:nvSpPr>
          <p:spPr>
            <a:xfrm>
              <a:off x="899592" y="5589240"/>
              <a:ext cx="331236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 err="1" smtClean="0"/>
                <a:t>pop_back</a:t>
              </a:r>
              <a:r>
                <a:rPr lang="en-US" altLang="ja-JP" dirty="0" smtClean="0"/>
                <a:t>()</a:t>
              </a:r>
            </a:p>
            <a:p>
              <a:r>
                <a:rPr kumimoji="1" lang="ja-JP" altLang="en-US" dirty="0" smtClean="0"/>
                <a:t>配列の末尾の要素を削除する</a:t>
              </a:r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795625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csv</a:t>
            </a:r>
            <a:r>
              <a:rPr kumimoji="1" lang="ja-JP" altLang="en-US" dirty="0" smtClean="0"/>
              <a:t>ファイルからの読み込み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ja-JP" altLang="en-US" dirty="0"/>
              <a:t>面倒なものは外部ファイルにしておいたほうが</a:t>
            </a:r>
            <a:r>
              <a:rPr lang="ja-JP" altLang="en-US" dirty="0" smtClean="0"/>
              <a:t>良い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見やすいし編集が簡単！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いちいち</a:t>
            </a:r>
            <a:r>
              <a:rPr lang="ja-JP" altLang="en-US" dirty="0"/>
              <a:t>ビルド</a:t>
            </a:r>
            <a:r>
              <a:rPr kumimoji="1" lang="ja-JP" altLang="en-US" dirty="0" smtClean="0"/>
              <a:t>しなくておｋ！</a:t>
            </a:r>
            <a:endParaRPr lang="en-US" altLang="ja-JP" dirty="0"/>
          </a:p>
          <a:p>
            <a:pPr lvl="1"/>
            <a:r>
              <a:rPr kumimoji="1" lang="ja-JP" altLang="en-US" dirty="0" smtClean="0"/>
              <a:t>プログラム班以外の人に仕事を投げられる</a:t>
            </a:r>
            <a:r>
              <a:rPr kumimoji="1" lang="ja-JP" altLang="en-US" dirty="0" smtClean="0"/>
              <a:t>！</a:t>
            </a:r>
            <a:endParaRPr kumimoji="1" lang="en-US" altLang="ja-JP" dirty="0" smtClean="0"/>
          </a:p>
          <a:p>
            <a:pPr lvl="1"/>
            <a:endParaRPr lang="en-US" altLang="ja-JP" dirty="0"/>
          </a:p>
          <a:p>
            <a:pPr lvl="2"/>
            <a:r>
              <a:rPr kumimoji="1" lang="ja-JP" altLang="en-US" dirty="0" smtClean="0"/>
              <a:t>マップデータ</a:t>
            </a:r>
            <a:endParaRPr kumimoji="1" lang="en-US" altLang="ja-JP" dirty="0" smtClean="0"/>
          </a:p>
          <a:p>
            <a:pPr lvl="2"/>
            <a:r>
              <a:rPr lang="ja-JP" altLang="en-US" dirty="0" smtClean="0"/>
              <a:t>敵の出現パターン</a:t>
            </a:r>
            <a:endParaRPr lang="en-US" altLang="ja-JP" dirty="0" smtClean="0"/>
          </a:p>
          <a:p>
            <a:pPr lvl="2"/>
            <a:r>
              <a:rPr kumimoji="1" lang="ja-JP" altLang="en-US" dirty="0"/>
              <a:t>会話</a:t>
            </a:r>
            <a:r>
              <a:rPr kumimoji="1" lang="ja-JP" altLang="en-US" dirty="0" smtClean="0"/>
              <a:t>パートのセリフ　</a:t>
            </a:r>
            <a:r>
              <a:rPr kumimoji="1" lang="en-US" altLang="ja-JP" dirty="0" smtClean="0"/>
              <a:t>etc...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406844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その他のネタ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2776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よく使うショートカットキー（１）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ja-JP" altLang="en-US" dirty="0"/>
              <a:t>ビルドしたい！</a:t>
            </a:r>
            <a:endParaRPr lang="en-US" altLang="ja-JP" dirty="0"/>
          </a:p>
          <a:p>
            <a:pPr lvl="1"/>
            <a:r>
              <a:rPr lang="en-US" altLang="ja-JP" dirty="0" smtClean="0"/>
              <a:t>F7</a:t>
            </a:r>
          </a:p>
          <a:p>
            <a:pPr lvl="1"/>
            <a:endParaRPr lang="en-US" altLang="ja-JP" dirty="0"/>
          </a:p>
          <a:p>
            <a:r>
              <a:rPr lang="ja-JP" altLang="en-US" dirty="0"/>
              <a:t>実行したい！（デバッグあり）</a:t>
            </a:r>
            <a:endParaRPr lang="en-US" altLang="ja-JP" dirty="0"/>
          </a:p>
          <a:p>
            <a:pPr lvl="1"/>
            <a:r>
              <a:rPr lang="en-US" altLang="ja-JP" dirty="0" smtClean="0"/>
              <a:t>F5</a:t>
            </a:r>
          </a:p>
          <a:p>
            <a:pPr lvl="1"/>
            <a:endParaRPr lang="en-US" altLang="ja-JP" dirty="0"/>
          </a:p>
          <a:p>
            <a:r>
              <a:rPr lang="ja-JP" altLang="en-US" dirty="0"/>
              <a:t>実行したい！（デバッグなし）</a:t>
            </a:r>
            <a:endParaRPr lang="en-US" altLang="ja-JP" dirty="0"/>
          </a:p>
          <a:p>
            <a:pPr lvl="1"/>
            <a:r>
              <a:rPr lang="en-US" altLang="ja-JP" dirty="0"/>
              <a:t>Ctrl + </a:t>
            </a:r>
            <a:r>
              <a:rPr lang="en-US" altLang="ja-JP" dirty="0" smtClean="0"/>
              <a:t>F5</a:t>
            </a:r>
          </a:p>
          <a:p>
            <a:pPr lvl="1"/>
            <a:endParaRPr lang="en-US" altLang="ja-JP" dirty="0"/>
          </a:p>
          <a:p>
            <a:r>
              <a:rPr lang="ja-JP" altLang="en-US" dirty="0"/>
              <a:t>エラー吐かれた！</a:t>
            </a:r>
            <a:endParaRPr lang="en-US" altLang="ja-JP" dirty="0"/>
          </a:p>
          <a:p>
            <a:pPr lvl="1"/>
            <a:r>
              <a:rPr lang="en-US" altLang="ja-JP" dirty="0"/>
              <a:t>F4</a:t>
            </a:r>
            <a:r>
              <a:rPr lang="ja-JP" altLang="en-US" dirty="0"/>
              <a:t>で次のエラーを見る</a:t>
            </a:r>
            <a:endParaRPr lang="en-US" altLang="ja-JP" dirty="0"/>
          </a:p>
          <a:p>
            <a:pPr lvl="1"/>
            <a:r>
              <a:rPr lang="en-US" altLang="ja-JP" dirty="0"/>
              <a:t>Ctrl + F4</a:t>
            </a:r>
            <a:r>
              <a:rPr lang="ja-JP" altLang="en-US" dirty="0"/>
              <a:t>で前の</a:t>
            </a:r>
            <a:r>
              <a:rPr lang="ja-JP" altLang="en-US" dirty="0" smtClean="0"/>
              <a:t>エラー</a:t>
            </a:r>
            <a:endParaRPr lang="en-US" altLang="ja-JP" dirty="0" smtClean="0"/>
          </a:p>
          <a:p>
            <a:pPr lvl="1"/>
            <a:endParaRPr lang="en-US" altLang="ja-JP" dirty="0"/>
          </a:p>
          <a:p>
            <a:r>
              <a:rPr lang="ja-JP" altLang="en-US" dirty="0"/>
              <a:t>この変数</a:t>
            </a:r>
            <a:r>
              <a:rPr lang="en-US" altLang="ja-JP" dirty="0"/>
              <a:t>or</a:t>
            </a:r>
            <a:r>
              <a:rPr lang="ja-JP" altLang="en-US" dirty="0"/>
              <a:t>関数って何？</a:t>
            </a:r>
            <a:endParaRPr lang="en-US" altLang="ja-JP" dirty="0"/>
          </a:p>
          <a:p>
            <a:pPr lvl="1"/>
            <a:r>
              <a:rPr lang="en-US" altLang="ja-JP" dirty="0"/>
              <a:t>F12</a:t>
            </a:r>
            <a:r>
              <a:rPr lang="ja-JP" altLang="en-US" dirty="0"/>
              <a:t>で定義に移動</a:t>
            </a:r>
            <a:endParaRPr lang="en-US" altLang="ja-JP" dirty="0"/>
          </a:p>
          <a:p>
            <a:pPr lvl="1"/>
            <a:r>
              <a:rPr lang="en-US" altLang="ja-JP" dirty="0"/>
              <a:t>Ctrl + F12</a:t>
            </a:r>
            <a:r>
              <a:rPr lang="ja-JP" altLang="en-US" dirty="0"/>
              <a:t>で宣言に移動</a:t>
            </a:r>
            <a:endParaRPr lang="en-US" altLang="ja-JP" dirty="0"/>
          </a:p>
          <a:p>
            <a:pPr lvl="1"/>
            <a:r>
              <a:rPr lang="en-US" altLang="ja-JP" dirty="0"/>
              <a:t>Ctrl + </a:t>
            </a:r>
            <a:r>
              <a:rPr lang="ja-JP" altLang="en-US" dirty="0"/>
              <a:t>－で前の場所に移動する</a:t>
            </a:r>
            <a:endParaRPr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94053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よく使うショートカットキー（２）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ja-JP" altLang="en-US" dirty="0"/>
              <a:t>何かインデントがおかしい！</a:t>
            </a:r>
            <a:endParaRPr lang="en-US" altLang="ja-JP" dirty="0"/>
          </a:p>
          <a:p>
            <a:pPr lvl="1"/>
            <a:r>
              <a:rPr lang="en-US" altLang="ja-JP" dirty="0"/>
              <a:t>Alt + F8</a:t>
            </a:r>
            <a:r>
              <a:rPr lang="ja-JP" altLang="en-US" dirty="0"/>
              <a:t>　</a:t>
            </a:r>
            <a:r>
              <a:rPr lang="en-US" altLang="ja-JP" dirty="0"/>
              <a:t>(Ctrl + A</a:t>
            </a:r>
            <a:r>
              <a:rPr lang="ja-JP" altLang="en-US" dirty="0"/>
              <a:t>で全範囲選択した後にやると効果的</a:t>
            </a:r>
            <a:r>
              <a:rPr lang="en-US" altLang="ja-JP" dirty="0" smtClean="0"/>
              <a:t>)</a:t>
            </a:r>
          </a:p>
          <a:p>
            <a:pPr lvl="1"/>
            <a:endParaRPr lang="en-US" altLang="ja-JP" dirty="0"/>
          </a:p>
          <a:p>
            <a:r>
              <a:rPr lang="ja-JP" altLang="en-US" dirty="0"/>
              <a:t>この範囲をコメントアウト（解除）したい！</a:t>
            </a:r>
            <a:endParaRPr lang="en-US" altLang="ja-JP" dirty="0"/>
          </a:p>
          <a:p>
            <a:pPr lvl="1"/>
            <a:r>
              <a:rPr lang="en-US" altLang="ja-JP" dirty="0"/>
              <a:t>Ctrl + K</a:t>
            </a:r>
            <a:r>
              <a:rPr lang="ja-JP" altLang="en-US" dirty="0"/>
              <a:t>　→　</a:t>
            </a:r>
            <a:r>
              <a:rPr lang="en-US" altLang="ja-JP" dirty="0"/>
              <a:t>Ctrl + C</a:t>
            </a:r>
            <a:r>
              <a:rPr lang="ja-JP" altLang="en-US" dirty="0"/>
              <a:t>（</a:t>
            </a:r>
            <a:r>
              <a:rPr lang="en-US" altLang="ja-JP" dirty="0"/>
              <a:t>U</a:t>
            </a:r>
            <a:r>
              <a:rPr lang="ja-JP" altLang="en-US" dirty="0" smtClean="0"/>
              <a:t>）</a:t>
            </a:r>
            <a:endParaRPr lang="en-US" altLang="ja-JP" dirty="0" smtClean="0"/>
          </a:p>
          <a:p>
            <a:pPr lvl="1"/>
            <a:endParaRPr lang="en-US" altLang="ja-JP" dirty="0"/>
          </a:p>
          <a:p>
            <a:r>
              <a:rPr lang="ja-JP" altLang="en-US" dirty="0"/>
              <a:t>あの文字列を検索（置換）したい！</a:t>
            </a:r>
            <a:endParaRPr lang="en-US" altLang="ja-JP" dirty="0"/>
          </a:p>
          <a:p>
            <a:pPr lvl="1"/>
            <a:r>
              <a:rPr lang="en-US" altLang="ja-JP" dirty="0"/>
              <a:t>Ctrl + F</a:t>
            </a:r>
            <a:r>
              <a:rPr lang="ja-JP" altLang="en-US" dirty="0"/>
              <a:t>（</a:t>
            </a:r>
            <a:r>
              <a:rPr lang="en-US" altLang="ja-JP" dirty="0"/>
              <a:t>H</a:t>
            </a:r>
            <a:r>
              <a:rPr lang="ja-JP" altLang="en-US" dirty="0" smtClean="0"/>
              <a:t>）</a:t>
            </a:r>
            <a:endParaRPr lang="en-US" altLang="ja-JP" dirty="0" smtClean="0"/>
          </a:p>
          <a:p>
            <a:pPr lvl="1"/>
            <a:endParaRPr lang="en-US" altLang="ja-JP" dirty="0"/>
          </a:p>
          <a:p>
            <a:r>
              <a:rPr lang="ja-JP" altLang="en-US" dirty="0"/>
              <a:t>今書こうとしてる変数書いちゃってよ！</a:t>
            </a:r>
            <a:endParaRPr lang="en-US" altLang="ja-JP" dirty="0"/>
          </a:p>
          <a:p>
            <a:pPr lvl="1"/>
            <a:r>
              <a:rPr lang="en-US" altLang="ja-JP" dirty="0"/>
              <a:t>Ctrl + </a:t>
            </a:r>
            <a:r>
              <a:rPr lang="en-US" altLang="ja-JP" dirty="0" smtClean="0"/>
              <a:t>Space</a:t>
            </a:r>
          </a:p>
          <a:p>
            <a:pPr lvl="1"/>
            <a:endParaRPr lang="en-US" altLang="ja-JP" dirty="0"/>
          </a:p>
          <a:p>
            <a:r>
              <a:rPr lang="ja-JP" altLang="en-US" dirty="0"/>
              <a:t>この関数の引数って何だっけ？</a:t>
            </a:r>
            <a:endParaRPr lang="en-US" altLang="ja-JP" dirty="0"/>
          </a:p>
          <a:p>
            <a:pPr lvl="1"/>
            <a:r>
              <a:rPr lang="en-US" altLang="ja-JP" dirty="0"/>
              <a:t>Shift + Ctrl + </a:t>
            </a:r>
            <a:r>
              <a:rPr lang="en-US" altLang="ja-JP" dirty="0" smtClean="0"/>
              <a:t>Space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83130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プログラマーの役割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ja-JP" altLang="en-US" dirty="0" smtClean="0"/>
              <a:t>いち早く仕様の曖昧な部分に気付ける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すぐ</a:t>
            </a:r>
            <a:r>
              <a:rPr lang="en-US" altLang="ja-JP" dirty="0" smtClean="0"/>
              <a:t>P</a:t>
            </a:r>
            <a:r>
              <a:rPr lang="ja-JP" altLang="en-US" dirty="0" smtClean="0"/>
              <a:t>に伝える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とりあえず思うように勝手にやっちゃう</a:t>
            </a:r>
            <a:endParaRPr lang="en-US" altLang="ja-JP" dirty="0" smtClean="0"/>
          </a:p>
          <a:p>
            <a:pPr marL="365760" lvl="1" indent="0">
              <a:buNone/>
            </a:pPr>
            <a:endParaRPr lang="en-US" altLang="ja-JP" dirty="0" smtClean="0"/>
          </a:p>
          <a:p>
            <a:pPr marL="365760" lvl="1" indent="0">
              <a:buNone/>
            </a:pPr>
            <a:r>
              <a:rPr lang="en-US" altLang="ja-JP" dirty="0" smtClean="0"/>
              <a:t>	</a:t>
            </a:r>
          </a:p>
          <a:p>
            <a:pPr marL="365760" lvl="1" indent="0">
              <a:buNone/>
            </a:pPr>
            <a:r>
              <a:rPr lang="ja-JP" altLang="en-US" dirty="0" smtClean="0">
                <a:solidFill>
                  <a:srgbClr val="FF0000"/>
                </a:solidFill>
              </a:rPr>
              <a:t>企画の進行がスムーズになる</a:t>
            </a:r>
            <a:endParaRPr lang="en-US" altLang="ja-JP" dirty="0" smtClean="0">
              <a:solidFill>
                <a:srgbClr val="FF0000"/>
              </a:solidFill>
            </a:endParaRPr>
          </a:p>
          <a:p>
            <a:pPr marL="365760" lvl="1" indent="0">
              <a:buNone/>
            </a:pPr>
            <a:endParaRPr kumimoji="1" lang="en-US" altLang="ja-JP" dirty="0"/>
          </a:p>
          <a:p>
            <a:r>
              <a:rPr lang="ja-JP" altLang="en-US" dirty="0" smtClean="0"/>
              <a:t>足りてない素材に気付ける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素材</a:t>
            </a:r>
            <a:r>
              <a:rPr lang="ja-JP" altLang="en-US" dirty="0"/>
              <a:t>を催促</a:t>
            </a:r>
            <a:r>
              <a:rPr lang="ja-JP" altLang="en-US" dirty="0" smtClean="0"/>
              <a:t>する</a:t>
            </a:r>
            <a:endParaRPr lang="en-US" altLang="ja-JP" dirty="0" smtClean="0"/>
          </a:p>
          <a:p>
            <a:pPr lvl="1"/>
            <a:r>
              <a:rPr lang="en-US" altLang="ja-JP" dirty="0"/>
              <a:t>CG</a:t>
            </a:r>
            <a:r>
              <a:rPr lang="ja-JP" altLang="en-US" dirty="0"/>
              <a:t>や音楽の知識はある程度持っておく</a:t>
            </a:r>
            <a:r>
              <a:rPr lang="ja-JP" altLang="en-US" dirty="0" smtClean="0"/>
              <a:t>べき</a:t>
            </a:r>
            <a:endParaRPr lang="en-US" altLang="ja-JP" dirty="0" smtClean="0"/>
          </a:p>
          <a:p>
            <a:pPr lvl="1"/>
            <a:endParaRPr lang="en-US" altLang="ja-JP" dirty="0" smtClean="0"/>
          </a:p>
          <a:p>
            <a:pPr lvl="1"/>
            <a:endParaRPr lang="en-US" altLang="ja-JP" dirty="0"/>
          </a:p>
          <a:p>
            <a:pPr marL="365760" lvl="1" indent="0">
              <a:buNone/>
            </a:pPr>
            <a:r>
              <a:rPr lang="ja-JP" altLang="en-US" dirty="0" smtClean="0">
                <a:solidFill>
                  <a:srgbClr val="FF0000"/>
                </a:solidFill>
              </a:rPr>
              <a:t>素材を導入すると</a:t>
            </a:r>
            <a:r>
              <a:rPr lang="en-US" altLang="ja-JP" dirty="0" smtClean="0">
                <a:solidFill>
                  <a:srgbClr val="FF0000"/>
                </a:solidFill>
              </a:rPr>
              <a:t>CG</a:t>
            </a:r>
            <a:r>
              <a:rPr lang="ja-JP" altLang="en-US" dirty="0" smtClean="0">
                <a:solidFill>
                  <a:srgbClr val="FF0000"/>
                </a:solidFill>
              </a:rPr>
              <a:t>班や音楽班が喜ぶ</a:t>
            </a:r>
            <a:endParaRPr lang="en-US" altLang="ja-JP" dirty="0" smtClean="0">
              <a:solidFill>
                <a:srgbClr val="FF0000"/>
              </a:solidFill>
            </a:endParaRPr>
          </a:p>
          <a:p>
            <a:pPr marL="365760" lvl="1" indent="0">
              <a:buNone/>
            </a:pPr>
            <a:endParaRPr lang="en-US" altLang="ja-JP" dirty="0" smtClean="0"/>
          </a:p>
        </p:txBody>
      </p:sp>
      <p:sp>
        <p:nvSpPr>
          <p:cNvPr id="4" name="下矢印 3"/>
          <p:cNvSpPr/>
          <p:nvPr/>
        </p:nvSpPr>
        <p:spPr>
          <a:xfrm>
            <a:off x="2051720" y="2780928"/>
            <a:ext cx="432048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下矢印 5"/>
          <p:cNvSpPr/>
          <p:nvPr/>
        </p:nvSpPr>
        <p:spPr>
          <a:xfrm>
            <a:off x="2051720" y="5301208"/>
            <a:ext cx="432048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2833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最後に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kumimoji="1" lang="ja-JP" altLang="en-US" dirty="0" smtClean="0"/>
              <a:t>どうしてもわからないことは聞こう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プライドも大事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だけど期限も大事</a:t>
            </a:r>
            <a:endParaRPr kumimoji="1" lang="en-US" altLang="ja-JP" dirty="0" smtClean="0"/>
          </a:p>
          <a:p>
            <a:pPr lvl="1"/>
            <a:r>
              <a:rPr lang="ja-JP" altLang="en-US" dirty="0"/>
              <a:t>他</a:t>
            </a:r>
            <a:r>
              <a:rPr lang="ja-JP" altLang="en-US" dirty="0" smtClean="0"/>
              <a:t>の企画の人とも交流しよう</a:t>
            </a:r>
            <a:endParaRPr kumimoji="1" lang="en-US" altLang="ja-JP" dirty="0" smtClean="0"/>
          </a:p>
          <a:p>
            <a:endParaRPr lang="en-US" altLang="ja-JP" dirty="0"/>
          </a:p>
          <a:p>
            <a:r>
              <a:rPr lang="ja-JP" altLang="en-US" dirty="0" smtClean="0"/>
              <a:t>とりあえず書いてみよう</a:t>
            </a:r>
            <a:endParaRPr lang="en-US" altLang="ja-JP" dirty="0" smtClean="0"/>
          </a:p>
          <a:p>
            <a:pPr lvl="1"/>
            <a:r>
              <a:rPr lang="ja-JP" altLang="en-US" dirty="0"/>
              <a:t>絶対</a:t>
            </a:r>
            <a:r>
              <a:rPr lang="ja-JP" altLang="en-US" dirty="0" smtClean="0"/>
              <a:t>にこれが正しいとかはない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書かないと</a:t>
            </a:r>
            <a:r>
              <a:rPr kumimoji="1" lang="ja-JP" altLang="en-US" dirty="0" smtClean="0"/>
              <a:t>覚えません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「</a:t>
            </a:r>
            <a:r>
              <a:rPr lang="ja-JP" altLang="en-US" dirty="0" smtClean="0">
                <a:solidFill>
                  <a:srgbClr val="FF0000"/>
                </a:solidFill>
              </a:rPr>
              <a:t>動けば勝ち</a:t>
            </a:r>
            <a:r>
              <a:rPr lang="ja-JP" altLang="en-US" dirty="0" smtClean="0"/>
              <a:t>」精神も持っておこう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132698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以上です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0246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レビュー</a:t>
            </a:r>
            <a:r>
              <a:rPr kumimoji="1" lang="ja-JP" altLang="en-US" dirty="0" smtClean="0"/>
              <a:t>の流れ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ja-JP" altLang="en-US" dirty="0" smtClean="0"/>
              <a:t>制作体制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プロトタイプ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仕事</a:t>
            </a:r>
            <a:r>
              <a:rPr lang="ja-JP" altLang="en-US" dirty="0"/>
              <a:t>分担</a:t>
            </a:r>
            <a:endParaRPr kumimoji="1" lang="en-US" altLang="ja-JP" dirty="0" smtClean="0"/>
          </a:p>
          <a:p>
            <a:endParaRPr kumimoji="1" lang="en-US" altLang="ja-JP" dirty="0"/>
          </a:p>
          <a:p>
            <a:r>
              <a:rPr lang="ja-JP" altLang="en-US" dirty="0" smtClean="0"/>
              <a:t>プログラム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継承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vector</a:t>
            </a:r>
            <a:r>
              <a:rPr lang="ja-JP" altLang="en-US" dirty="0" smtClean="0"/>
              <a:t>配列</a:t>
            </a:r>
            <a:endParaRPr lang="en-US" altLang="ja-JP" dirty="0" smtClean="0"/>
          </a:p>
          <a:p>
            <a:pPr lvl="1"/>
            <a:r>
              <a:rPr lang="en-US" altLang="ja-JP" dirty="0" err="1" smtClean="0"/>
              <a:t>csv</a:t>
            </a:r>
            <a:r>
              <a:rPr lang="ja-JP" altLang="en-US" dirty="0" smtClean="0"/>
              <a:t>ファイルからの</a:t>
            </a:r>
            <a:r>
              <a:rPr kumimoji="1" lang="ja-JP" altLang="en-US" dirty="0" smtClean="0"/>
              <a:t>読み込み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r>
              <a:rPr lang="ja-JP" altLang="en-US" dirty="0" smtClean="0"/>
              <a:t>その他のネタ</a:t>
            </a:r>
            <a:endParaRPr lang="en-US" altLang="ja-JP" dirty="0" smtClean="0"/>
          </a:p>
          <a:p>
            <a:pPr lvl="1"/>
            <a:r>
              <a:rPr lang="ja-JP" altLang="en-US" dirty="0"/>
              <a:t>ショートカットキー</a:t>
            </a:r>
            <a:endParaRPr lang="en-US" altLang="ja-JP" dirty="0" smtClean="0"/>
          </a:p>
          <a:p>
            <a:pPr lvl="1"/>
            <a:r>
              <a:rPr lang="ja-JP" altLang="en-US" dirty="0"/>
              <a:t>プログラマーの</a:t>
            </a:r>
            <a:r>
              <a:rPr lang="ja-JP" altLang="en-US" dirty="0" smtClean="0"/>
              <a:t>役割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989919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制作体制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1736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いいから</a:t>
            </a:r>
            <a:r>
              <a:rPr kumimoji="1" lang="ja-JP" altLang="en-US" dirty="0" smtClean="0"/>
              <a:t>プロトタイプだ</a:t>
            </a:r>
            <a:r>
              <a:rPr kumimoji="1" lang="en-US" altLang="ja-JP" dirty="0" smtClean="0"/>
              <a:t>!!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kumimoji="1" lang="ja-JP" altLang="en-US" dirty="0" smtClean="0"/>
              <a:t>ベースプログラムのことはとりあえず置いておく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ゲームの操作感を試す、伝える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大幅な仕様変更があるかも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簡単に切り捨てられる</a:t>
            </a:r>
            <a:endParaRPr lang="en-US" altLang="ja-JP" dirty="0" smtClean="0"/>
          </a:p>
          <a:p>
            <a:pPr lvl="1"/>
            <a:r>
              <a:rPr lang="ja-JP" altLang="en-US" strike="sngStrike" dirty="0"/>
              <a:t>難しいこと</a:t>
            </a:r>
            <a:r>
              <a:rPr lang="ja-JP" altLang="en-US" strike="sngStrike" dirty="0" smtClean="0"/>
              <a:t>はよくわかんない</a:t>
            </a:r>
            <a:endParaRPr lang="en-US" altLang="ja-JP" strike="sngStrike" dirty="0" smtClean="0"/>
          </a:p>
          <a:p>
            <a:pPr lvl="1"/>
            <a:endParaRPr lang="en-US" altLang="ja-JP" dirty="0"/>
          </a:p>
          <a:p>
            <a:r>
              <a:rPr lang="ja-JP" altLang="en-US" dirty="0" smtClean="0"/>
              <a:t>仕様が固まってきたらベースプログラムへ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夏休み</a:t>
            </a:r>
            <a:r>
              <a:rPr lang="ja-JP" altLang="en-US" dirty="0"/>
              <a:t>明け</a:t>
            </a:r>
            <a:r>
              <a:rPr lang="ja-JP" altLang="en-US" dirty="0" smtClean="0"/>
              <a:t>から考え始めた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プロトタイプも引き続き作る</a:t>
            </a:r>
            <a:endParaRPr lang="en-US" altLang="ja-JP" dirty="0" smtClean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886988"/>
            <a:ext cx="750910" cy="52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91155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制作の流れ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95536" y="1772816"/>
            <a:ext cx="136815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2</a:t>
            </a:r>
            <a:r>
              <a:rPr lang="ja-JP" altLang="en-US" dirty="0"/>
              <a:t>年</a:t>
            </a:r>
            <a:r>
              <a:rPr lang="ja-JP" altLang="en-US" dirty="0" smtClean="0"/>
              <a:t>次春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lang="ja-JP" altLang="en-US" dirty="0" smtClean="0"/>
              <a:t>↓</a:t>
            </a:r>
            <a:endParaRPr lang="en-US" altLang="ja-JP" dirty="0" smtClean="0"/>
          </a:p>
          <a:p>
            <a:endParaRPr lang="en-US" altLang="ja-JP" dirty="0" smtClean="0"/>
          </a:p>
          <a:p>
            <a:r>
              <a:rPr kumimoji="1" lang="ja-JP" altLang="en-US" dirty="0" smtClean="0"/>
              <a:t>夏休み</a:t>
            </a:r>
            <a:endParaRPr kumimoji="1" lang="en-US" altLang="ja-JP" dirty="0" smtClean="0"/>
          </a:p>
          <a:p>
            <a:endParaRPr lang="en-US" altLang="ja-JP" dirty="0"/>
          </a:p>
          <a:p>
            <a:r>
              <a:rPr kumimoji="1" lang="ja-JP" altLang="en-US" dirty="0" smtClean="0"/>
              <a:t>↓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lang="ja-JP" altLang="en-US" dirty="0" smtClean="0"/>
              <a:t>冬</a:t>
            </a:r>
            <a:endParaRPr lang="en-US" altLang="ja-JP" dirty="0"/>
          </a:p>
          <a:p>
            <a:endParaRPr lang="en-US" altLang="ja-JP" dirty="0"/>
          </a:p>
          <a:p>
            <a:r>
              <a:rPr kumimoji="1" lang="ja-JP" altLang="en-US" dirty="0" smtClean="0"/>
              <a:t>↓</a:t>
            </a:r>
            <a:endParaRPr kumimoji="1" lang="en-US" altLang="ja-JP" dirty="0" smtClean="0"/>
          </a:p>
          <a:p>
            <a:endParaRPr lang="en-US" altLang="ja-JP" dirty="0"/>
          </a:p>
          <a:p>
            <a:r>
              <a:rPr kumimoji="1" lang="ja-JP" altLang="en-US" dirty="0" smtClean="0"/>
              <a:t>現在</a:t>
            </a:r>
            <a:endParaRPr kumimoji="1" lang="ja-JP" altLang="en-US" dirty="0"/>
          </a:p>
        </p:txBody>
      </p:sp>
      <p:sp>
        <p:nvSpPr>
          <p:cNvPr id="7" name="角丸四角形 6"/>
          <p:cNvSpPr/>
          <p:nvPr/>
        </p:nvSpPr>
        <p:spPr>
          <a:xfrm>
            <a:off x="3131840" y="1772816"/>
            <a:ext cx="1512168" cy="43681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プロトタイプ</a:t>
            </a:r>
            <a:endParaRPr kumimoji="1" lang="ja-JP" altLang="en-US" dirty="0"/>
          </a:p>
        </p:txBody>
      </p:sp>
      <p:sp>
        <p:nvSpPr>
          <p:cNvPr id="8" name="角丸四角形 7"/>
          <p:cNvSpPr/>
          <p:nvPr/>
        </p:nvSpPr>
        <p:spPr>
          <a:xfrm>
            <a:off x="4139952" y="3302256"/>
            <a:ext cx="1512168" cy="43681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プロトタイプ</a:t>
            </a:r>
            <a:endParaRPr kumimoji="1" lang="ja-JP" altLang="en-US" dirty="0"/>
          </a:p>
        </p:txBody>
      </p:sp>
      <p:sp>
        <p:nvSpPr>
          <p:cNvPr id="9" name="角丸四角形 8"/>
          <p:cNvSpPr/>
          <p:nvPr/>
        </p:nvSpPr>
        <p:spPr>
          <a:xfrm>
            <a:off x="5940152" y="3314007"/>
            <a:ext cx="1512168" cy="43681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プロトタイプ</a:t>
            </a:r>
            <a:endParaRPr kumimoji="1" lang="ja-JP" altLang="en-US" dirty="0"/>
          </a:p>
        </p:txBody>
      </p:sp>
      <p:sp>
        <p:nvSpPr>
          <p:cNvPr id="10" name="正方形/長方形 9"/>
          <p:cNvSpPr/>
          <p:nvPr/>
        </p:nvSpPr>
        <p:spPr>
          <a:xfrm>
            <a:off x="2195736" y="3280219"/>
            <a:ext cx="1584176" cy="4808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ベースもどき</a:t>
            </a:r>
            <a:endParaRPr kumimoji="1" lang="ja-JP" altLang="en-US" dirty="0"/>
          </a:p>
        </p:txBody>
      </p:sp>
      <p:sp>
        <p:nvSpPr>
          <p:cNvPr id="13" name="角丸四角形 12"/>
          <p:cNvSpPr/>
          <p:nvPr/>
        </p:nvSpPr>
        <p:spPr>
          <a:xfrm>
            <a:off x="5076056" y="1772816"/>
            <a:ext cx="1512168" cy="43681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プロトタイプ</a:t>
            </a:r>
            <a:endParaRPr kumimoji="1" lang="ja-JP" altLang="en-US" dirty="0"/>
          </a:p>
        </p:txBody>
      </p:sp>
      <p:sp>
        <p:nvSpPr>
          <p:cNvPr id="14" name="正方形/長方形 13"/>
          <p:cNvSpPr/>
          <p:nvPr/>
        </p:nvSpPr>
        <p:spPr>
          <a:xfrm>
            <a:off x="2195736" y="4941168"/>
            <a:ext cx="1584176" cy="4808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ベース</a:t>
            </a:r>
            <a:endParaRPr kumimoji="1" lang="ja-JP" altLang="en-US" dirty="0"/>
          </a:p>
        </p:txBody>
      </p:sp>
      <p:cxnSp>
        <p:nvCxnSpPr>
          <p:cNvPr id="16" name="直線矢印コネクタ 15"/>
          <p:cNvCxnSpPr/>
          <p:nvPr/>
        </p:nvCxnSpPr>
        <p:spPr>
          <a:xfrm flipH="1">
            <a:off x="3779912" y="3861048"/>
            <a:ext cx="1008112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/>
          <p:cNvCxnSpPr/>
          <p:nvPr/>
        </p:nvCxnSpPr>
        <p:spPr>
          <a:xfrm flipH="1">
            <a:off x="2987824" y="2276872"/>
            <a:ext cx="936104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角丸四角形 20"/>
          <p:cNvSpPr/>
          <p:nvPr/>
        </p:nvSpPr>
        <p:spPr>
          <a:xfrm>
            <a:off x="4139952" y="5008411"/>
            <a:ext cx="1512168" cy="43681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プロトタイプ</a:t>
            </a:r>
            <a:endParaRPr kumimoji="1" lang="ja-JP" altLang="en-US" dirty="0"/>
          </a:p>
        </p:txBody>
      </p:sp>
      <p:sp>
        <p:nvSpPr>
          <p:cNvPr id="22" name="角丸四角形 21"/>
          <p:cNvSpPr/>
          <p:nvPr/>
        </p:nvSpPr>
        <p:spPr>
          <a:xfrm>
            <a:off x="5940152" y="5013176"/>
            <a:ext cx="1512168" cy="43681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プロトタイプ</a:t>
            </a:r>
            <a:endParaRPr kumimoji="1" lang="ja-JP" altLang="en-US" dirty="0"/>
          </a:p>
        </p:txBody>
      </p:sp>
      <p:cxnSp>
        <p:nvCxnSpPr>
          <p:cNvPr id="24" name="直線矢印コネクタ 23"/>
          <p:cNvCxnSpPr/>
          <p:nvPr/>
        </p:nvCxnSpPr>
        <p:spPr>
          <a:xfrm>
            <a:off x="2987824" y="3861048"/>
            <a:ext cx="0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乗算記号 25"/>
          <p:cNvSpPr/>
          <p:nvPr/>
        </p:nvSpPr>
        <p:spPr>
          <a:xfrm>
            <a:off x="5148064" y="1441654"/>
            <a:ext cx="1224136" cy="1080120"/>
          </a:xfrm>
          <a:prstGeom prst="mathMultiply">
            <a:avLst/>
          </a:prstGeom>
          <a:solidFill>
            <a:srgbClr val="0070C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cxnSp>
        <p:nvCxnSpPr>
          <p:cNvPr id="28" name="直線矢印コネクタ 27"/>
          <p:cNvCxnSpPr/>
          <p:nvPr/>
        </p:nvCxnSpPr>
        <p:spPr>
          <a:xfrm flipH="1">
            <a:off x="3887924" y="3861048"/>
            <a:ext cx="2808312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矢印コネクタ 29"/>
          <p:cNvCxnSpPr/>
          <p:nvPr/>
        </p:nvCxnSpPr>
        <p:spPr>
          <a:xfrm>
            <a:off x="2987824" y="5589240"/>
            <a:ext cx="0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4872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仕事分担って難しい</a:t>
            </a:r>
            <a:r>
              <a:rPr lang="ja-JP" altLang="en-US" dirty="0" smtClean="0"/>
              <a:t>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ja-JP" altLang="en-US" dirty="0" smtClean="0"/>
              <a:t>人それぞれ技量が違う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その人に見合った仕事を割り振る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チャレンジ精神も大事</a:t>
            </a:r>
            <a:endParaRPr lang="en-US" altLang="ja-JP" dirty="0" smtClean="0"/>
          </a:p>
          <a:p>
            <a:pPr marL="0" indent="0">
              <a:buNone/>
            </a:pPr>
            <a:endParaRPr kumimoji="1" lang="en-US" altLang="ja-JP" dirty="0" smtClean="0"/>
          </a:p>
          <a:p>
            <a:r>
              <a:rPr lang="ja-JP" altLang="en-US" dirty="0" smtClean="0"/>
              <a:t>プログラム班の</a:t>
            </a:r>
            <a:r>
              <a:rPr lang="ja-JP" altLang="en-US" dirty="0"/>
              <a:t>中でもまとめ役を決める</a:t>
            </a:r>
            <a:endParaRPr lang="en-US" altLang="ja-JP" dirty="0"/>
          </a:p>
          <a:p>
            <a:pPr lvl="1"/>
            <a:r>
              <a:rPr lang="en-US" altLang="ja-JP" dirty="0"/>
              <a:t>P</a:t>
            </a:r>
            <a:r>
              <a:rPr lang="ja-JP" altLang="en-US" dirty="0" smtClean="0"/>
              <a:t>から受けた指示を伝え、分担を決める</a:t>
            </a:r>
            <a:endParaRPr lang="en-US" altLang="ja-JP" dirty="0" smtClean="0"/>
          </a:p>
          <a:p>
            <a:pPr lvl="1"/>
            <a:r>
              <a:rPr lang="ja-JP" altLang="en-US" dirty="0"/>
              <a:t>それぞれ</a:t>
            </a:r>
            <a:r>
              <a:rPr lang="ja-JP" altLang="en-US" dirty="0" smtClean="0"/>
              <a:t>の進捗を把握しておく</a:t>
            </a:r>
            <a:endParaRPr lang="en-US" altLang="ja-JP" dirty="0" smtClean="0"/>
          </a:p>
          <a:p>
            <a:pPr lvl="1"/>
            <a:r>
              <a:rPr lang="ja-JP" altLang="en-US" dirty="0"/>
              <a:t>企画</a:t>
            </a:r>
            <a:r>
              <a:rPr lang="ja-JP" altLang="en-US" dirty="0" smtClean="0"/>
              <a:t>の暴走を止める</a:t>
            </a:r>
            <a:endParaRPr lang="en-US" altLang="ja-JP" dirty="0" smtClean="0"/>
          </a:p>
          <a:p>
            <a:pPr lvl="1"/>
            <a:endParaRPr lang="en-US" altLang="ja-JP" dirty="0"/>
          </a:p>
          <a:p>
            <a:r>
              <a:rPr lang="ja-JP" altLang="en-US" dirty="0"/>
              <a:t>ファイル別や機能別で分担する</a:t>
            </a:r>
            <a:endParaRPr lang="en-US" altLang="ja-JP" dirty="0"/>
          </a:p>
          <a:p>
            <a:pPr lvl="1"/>
            <a:r>
              <a:rPr lang="ja-JP" altLang="en-US" dirty="0"/>
              <a:t>複数の人が同じファイルをいじると差分を拾うのが</a:t>
            </a:r>
            <a:r>
              <a:rPr lang="ja-JP" altLang="en-US" dirty="0" smtClean="0"/>
              <a:t>大変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419431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プログラム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1416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お詫び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787208" cy="4873752"/>
          </a:xfrm>
        </p:spPr>
        <p:txBody>
          <a:bodyPr/>
          <a:lstStyle/>
          <a:p>
            <a:r>
              <a:rPr kumimoji="1" lang="ja-JP" altLang="en-US" dirty="0" smtClean="0"/>
              <a:t>多くの人はビルドが通らないと思います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boost</a:t>
            </a:r>
            <a:r>
              <a:rPr lang="ja-JP" altLang="en-US" dirty="0" smtClean="0"/>
              <a:t>などの補助ライブラリをインクルードしているため</a:t>
            </a:r>
            <a:endParaRPr lang="en-US" altLang="ja-JP" dirty="0" smtClean="0"/>
          </a:p>
          <a:p>
            <a:pPr lvl="1"/>
            <a:endParaRPr kumimoji="1" lang="en-US" altLang="ja-JP" dirty="0"/>
          </a:p>
          <a:p>
            <a:r>
              <a:rPr lang="ja-JP" altLang="en-US" dirty="0" smtClean="0"/>
              <a:t>ビルドが通っても実行時に落ちる場合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「プロジェクト」→「プロパティ」→構成プロパティの「デバッグ」→</a:t>
            </a:r>
            <a:r>
              <a:rPr lang="ja-JP" altLang="en-US" dirty="0" smtClean="0"/>
              <a:t>作業ディレクトリに「</a:t>
            </a:r>
            <a:r>
              <a:rPr lang="en-US" altLang="ja-JP" dirty="0" smtClean="0"/>
              <a:t>.\_exe</a:t>
            </a:r>
            <a:r>
              <a:rPr lang="ja-JP" altLang="en-US" dirty="0" smtClean="0"/>
              <a:t>」と入力すると、うまく実行できる･･･はず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071820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クラスの継承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kumimoji="1" lang="ja-JP" altLang="en-US" dirty="0" smtClean="0"/>
              <a:t>同じ変数は基底クラスにまとめる</a:t>
            </a:r>
            <a:endParaRPr lang="en-US" altLang="ja-JP" dirty="0"/>
          </a:p>
          <a:p>
            <a:pPr lvl="1"/>
            <a:r>
              <a:rPr kumimoji="1" lang="ja-JP" altLang="en-US" dirty="0" smtClean="0"/>
              <a:t>同じものを何度も書かなくて済む</a:t>
            </a:r>
            <a:endParaRPr kumimoji="1" lang="en-US" altLang="ja-JP" dirty="0" smtClean="0"/>
          </a:p>
          <a:p>
            <a:endParaRPr lang="en-US" altLang="ja-JP" dirty="0" smtClean="0"/>
          </a:p>
          <a:p>
            <a:r>
              <a:rPr lang="ja-JP" altLang="en-US" dirty="0"/>
              <a:t>アップキャスト</a:t>
            </a:r>
            <a:endParaRPr lang="en-US" altLang="ja-JP" dirty="0"/>
          </a:p>
          <a:p>
            <a:pPr lvl="1"/>
            <a:r>
              <a:rPr lang="ja-JP" altLang="en-US" dirty="0"/>
              <a:t>派生クラスをまとめて一つの配列として扱える</a:t>
            </a:r>
          </a:p>
          <a:p>
            <a:pPr marL="0" indent="0">
              <a:buNone/>
            </a:pPr>
            <a:endParaRPr lang="en-US" altLang="ja-JP" dirty="0" smtClean="0"/>
          </a:p>
          <a:p>
            <a:r>
              <a:rPr lang="en-US" altLang="ja-JP" dirty="0" smtClean="0"/>
              <a:t>virtual</a:t>
            </a:r>
            <a:r>
              <a:rPr lang="ja-JP" altLang="en-US" dirty="0" smtClean="0"/>
              <a:t>関数</a:t>
            </a:r>
            <a:endParaRPr lang="en-US" altLang="ja-JP" dirty="0" smtClean="0"/>
          </a:p>
          <a:p>
            <a:pPr lvl="1"/>
            <a:r>
              <a:rPr lang="ja-JP" altLang="en-US" dirty="0"/>
              <a:t>派生</a:t>
            </a:r>
            <a:r>
              <a:rPr lang="ja-JP" altLang="en-US" dirty="0" smtClean="0"/>
              <a:t>クラスに</a:t>
            </a:r>
            <a:r>
              <a:rPr lang="ja-JP" altLang="en-US" dirty="0"/>
              <a:t>応じて</a:t>
            </a:r>
            <a:r>
              <a:rPr lang="ja-JP" altLang="en-US" dirty="0" smtClean="0"/>
              <a:t>処理を変えられる（オーバーライド）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483108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スパイス">
  <a:themeElements>
    <a:clrScheme name="スパイス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スパイス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スパイス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451</TotalTime>
  <Words>591</Words>
  <Application>Microsoft Office PowerPoint</Application>
  <PresentationFormat>画面に合わせる (4:3)</PresentationFormat>
  <Paragraphs>178</Paragraphs>
  <Slides>19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19</vt:i4>
      </vt:variant>
    </vt:vector>
  </HeadingPairs>
  <TitlesOfParts>
    <vt:vector size="20" baseType="lpstr">
      <vt:lpstr>スパイス</vt:lpstr>
      <vt:lpstr>コードレビュー</vt:lpstr>
      <vt:lpstr>レビューの流れ</vt:lpstr>
      <vt:lpstr>制作体制</vt:lpstr>
      <vt:lpstr>いいからプロトタイプだ!!</vt:lpstr>
      <vt:lpstr>制作の流れ</vt:lpstr>
      <vt:lpstr>仕事分担って難しい！</vt:lpstr>
      <vt:lpstr>プログラム</vt:lpstr>
      <vt:lpstr>お詫び</vt:lpstr>
      <vt:lpstr>クラスの継承</vt:lpstr>
      <vt:lpstr>キャラクタークラスからの派生図</vt:lpstr>
      <vt:lpstr>vector配列（１）</vt:lpstr>
      <vt:lpstr>vector配列（２）</vt:lpstr>
      <vt:lpstr>csvファイルからの読み込み</vt:lpstr>
      <vt:lpstr>その他のネタ</vt:lpstr>
      <vt:lpstr>よく使うショートカットキー（１）</vt:lpstr>
      <vt:lpstr>よく使うショートカットキー（２）</vt:lpstr>
      <vt:lpstr>プログラマーの役割</vt:lpstr>
      <vt:lpstr>最後に</vt:lpstr>
      <vt:lpstr>以上です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Edwise</dc:creator>
  <cp:lastModifiedBy>Edwise</cp:lastModifiedBy>
  <cp:revision>68</cp:revision>
  <dcterms:created xsi:type="dcterms:W3CDTF">2012-06-25T03:51:54Z</dcterms:created>
  <dcterms:modified xsi:type="dcterms:W3CDTF">2012-06-26T03:02:22Z</dcterms:modified>
</cp:coreProperties>
</file>