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58" r:id="rId3"/>
    <p:sldId id="348" r:id="rId4"/>
    <p:sldId id="339" r:id="rId5"/>
    <p:sldId id="340" r:id="rId6"/>
    <p:sldId id="341" r:id="rId7"/>
    <p:sldId id="342" r:id="rId8"/>
    <p:sldId id="344" r:id="rId9"/>
    <p:sldId id="345" r:id="rId10"/>
    <p:sldId id="346" r:id="rId11"/>
    <p:sldId id="364" r:id="rId12"/>
    <p:sldId id="343" r:id="rId13"/>
    <p:sldId id="350" r:id="rId14"/>
    <p:sldId id="347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60" r:id="rId23"/>
    <p:sldId id="361" r:id="rId24"/>
    <p:sldId id="362" r:id="rId25"/>
    <p:sldId id="363" r:id="rId26"/>
    <p:sldId id="358" r:id="rId27"/>
    <p:sldId id="334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F448"/>
    <a:srgbClr val="FF33CC"/>
    <a:srgbClr val="F5F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32" autoAdjust="0"/>
  </p:normalViewPr>
  <p:slideViewPr>
    <p:cSldViewPr>
      <p:cViewPr varScale="1">
        <p:scale>
          <a:sx n="80" d="100"/>
          <a:sy n="80" d="100"/>
        </p:scale>
        <p:origin x="-13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6798B-6995-49FF-9975-9DE130B8798F}" type="datetimeFigureOut">
              <a:rPr kumimoji="1" lang="ja-JP" altLang="en-US" smtClean="0"/>
              <a:t>2012/6/5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3BC3D-BDA7-4C56-BD49-3B380B4ACD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143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966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4671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453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04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170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210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828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812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028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309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306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462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3BC3D-BDA7-4C56-BD49-3B380B4ACD4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983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  <p:pic>
        <p:nvPicPr>
          <p:cNvPr id="11" name="図 10" descr="Title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04248" y="764704"/>
            <a:ext cx="1835696" cy="647893"/>
          </a:xfrm>
          <a:prstGeom prst="rect">
            <a:avLst/>
          </a:prstGeom>
        </p:spPr>
      </p:pic>
      <p:sp>
        <p:nvSpPr>
          <p:cNvPr id="12" name="正方形/長方形 11"/>
          <p:cNvSpPr/>
          <p:nvPr userDrawn="1"/>
        </p:nvSpPr>
        <p:spPr>
          <a:xfrm>
            <a:off x="251520" y="6309320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E.C.O</a:t>
            </a:r>
            <a:endParaRPr lang="ja-JP" alt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直線コネクタ 12"/>
          <p:cNvCxnSpPr/>
          <p:nvPr userDrawn="1"/>
        </p:nvCxnSpPr>
        <p:spPr>
          <a:xfrm>
            <a:off x="539552" y="1412776"/>
            <a:ext cx="79928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516FCD-91F0-434C-9A82-E309AA5AA653}" type="datetimeFigureOut">
              <a:rPr kumimoji="1" lang="ja-JP" altLang="en-US" smtClean="0"/>
              <a:pPr/>
              <a:t>2012/6/5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12E4D68-DB67-4EBA-8676-C19101171B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itle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232248"/>
            <a:ext cx="7267230" cy="256490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339752" y="4725144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ja-JP" altLang="en-US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コードレビュー</a:t>
            </a:r>
            <a:endParaRPr lang="en-US" altLang="ja-JP" sz="36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ja-JP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ProjrctE.C.O</a:t>
            </a:r>
            <a:r>
              <a:rPr lang="en-US" altLang="ja-JP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ja-JP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竹内 亮汰</a:t>
            </a:r>
            <a:endParaRPr kumimoji="1" lang="ja-JP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092280" y="6488668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E.C.O</a:t>
            </a:r>
            <a:endParaRPr lang="ja-JP" alt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命</a:t>
            </a:r>
            <a:r>
              <a:rPr kumimoji="1" lang="ja-JP" altLang="en-US" sz="3200" smtClean="0"/>
              <a:t>名規則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70784" cy="4873752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例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sz="2000" dirty="0" smtClean="0"/>
              <a:t>全員が従う</a:t>
            </a:r>
            <a:r>
              <a:rPr kumimoji="1" lang="ja-JP" altLang="en-US" sz="2000" dirty="0"/>
              <a:t>必要</a:t>
            </a:r>
            <a:r>
              <a:rPr kumimoji="1" lang="ja-JP" altLang="en-US" sz="2000" dirty="0" smtClean="0"/>
              <a:t>も</a:t>
            </a:r>
            <a:r>
              <a:rPr kumimoji="1" lang="ja-JP" altLang="en-US" sz="2000" dirty="0"/>
              <a:t>ない</a:t>
            </a:r>
            <a:r>
              <a:rPr kumimoji="1" lang="ja-JP" altLang="en-US" sz="2000" dirty="0" smtClean="0"/>
              <a:t>けど、</a:t>
            </a:r>
            <a:endParaRPr kumimoji="1" lang="en-US" altLang="ja-JP" sz="2000" dirty="0" smtClean="0"/>
          </a:p>
          <a:p>
            <a:pPr marL="0" indent="0">
              <a:buNone/>
            </a:pPr>
            <a:r>
              <a:rPr kumimoji="1" lang="en-US" altLang="ja-JP" sz="2000" dirty="0" smtClean="0"/>
              <a:t>	</a:t>
            </a:r>
            <a:r>
              <a:rPr kumimoji="1" lang="ja-JP" altLang="en-US" sz="2000" dirty="0" smtClean="0"/>
              <a:t>まとめておくと揃えやすい</a:t>
            </a:r>
            <a:endParaRPr kumimoji="1" lang="en-US" altLang="ja-JP" sz="2000" dirty="0" smtClean="0"/>
          </a:p>
          <a:p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4784"/>
            <a:ext cx="3306476" cy="495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5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</a:t>
            </a:r>
            <a:r>
              <a:rPr kumimoji="1" lang="ja-JP" altLang="en-US" sz="3200" dirty="0" smtClean="0"/>
              <a:t>メント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760" cy="4873752"/>
          </a:xfrm>
        </p:spPr>
        <p:txBody>
          <a:bodyPr/>
          <a:lstStyle/>
          <a:p>
            <a:r>
              <a:rPr kumimoji="1" lang="ja-JP" altLang="en-US" dirty="0" smtClean="0"/>
              <a:t>コメント例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誰か</a:t>
            </a:r>
            <a:r>
              <a:rPr lang="ja-JP" altLang="en-US" dirty="0" smtClean="0"/>
              <a:t>に見せなくても、自分で忘れないためにコメント推奨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lvl="1"/>
            <a:r>
              <a:rPr kumimoji="1" lang="ja-JP" altLang="en-US" dirty="0" smtClean="0"/>
              <a:t>右は「</a:t>
            </a:r>
            <a:r>
              <a:rPr kumimoji="1" lang="en-US" altLang="ja-JP" dirty="0" err="1" smtClean="0"/>
              <a:t>doxygen</a:t>
            </a:r>
            <a:r>
              <a:rPr kumimoji="1" lang="ja-JP" altLang="en-US" dirty="0" smtClean="0"/>
              <a:t>」というソフトに対応した書き方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4784"/>
            <a:ext cx="3821742" cy="458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</a:t>
            </a:r>
            <a:r>
              <a:rPr kumimoji="1" lang="ja-JP" altLang="en-US" sz="3200" dirty="0" smtClean="0"/>
              <a:t>担の仕方って</a:t>
            </a:r>
            <a:r>
              <a:rPr kumimoji="1" lang="en-US" altLang="ja-JP" sz="3200" dirty="0" smtClean="0"/>
              <a:t>……</a:t>
            </a:r>
            <a:r>
              <a:rPr kumimoji="1" lang="ja-JP" altLang="en-US" sz="3200" dirty="0" smtClean="0"/>
              <a:t>？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sz="2800" dirty="0" smtClean="0"/>
              <a:t>正直わかりません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r>
              <a:rPr kumimoji="1" lang="ja-JP" altLang="en-US" sz="2800" dirty="0" smtClean="0"/>
              <a:t>今の</a:t>
            </a:r>
            <a:r>
              <a:rPr kumimoji="1" lang="en-US" altLang="ja-JP" sz="2800" dirty="0" err="1" smtClean="0"/>
              <a:t>ProjectE.C.O</a:t>
            </a:r>
            <a:endParaRPr kumimoji="1" lang="en-US" altLang="ja-JP" sz="2800" dirty="0" smtClean="0"/>
          </a:p>
          <a:p>
            <a:pPr lvl="1"/>
            <a:r>
              <a:rPr kumimoji="1" lang="ja-JP" altLang="en-US" sz="2500" dirty="0" smtClean="0"/>
              <a:t>曖昧な感じ</a:t>
            </a:r>
            <a:r>
              <a:rPr kumimoji="1" lang="en-US" altLang="ja-JP" sz="2500" dirty="0" smtClean="0"/>
              <a:t>……</a:t>
            </a:r>
          </a:p>
          <a:p>
            <a:pPr lvl="1"/>
            <a:r>
              <a:rPr kumimoji="1" lang="ja-JP" altLang="en-US" sz="2500" dirty="0" smtClean="0"/>
              <a:t>機能別に担当し、ベースプログラムへ組み込む</a:t>
            </a:r>
            <a:endParaRPr kumimoji="1" lang="en-US" altLang="ja-JP" sz="2500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ja-JP" altLang="en-US" dirty="0"/>
              <a:t>よく</a:t>
            </a:r>
            <a:r>
              <a:rPr lang="ja-JP" altLang="en-US" dirty="0" smtClean="0"/>
              <a:t>ある分け方</a:t>
            </a:r>
            <a:endParaRPr kumimoji="1" lang="en-US" altLang="ja-JP" dirty="0" smtClean="0"/>
          </a:p>
          <a:p>
            <a:pPr lvl="1"/>
            <a:r>
              <a:rPr lang="ja-JP" altLang="en-US" sz="2000" dirty="0"/>
              <a:t>クラス毎</a:t>
            </a:r>
            <a:r>
              <a:rPr lang="ja-JP" altLang="en-US" sz="2000" dirty="0" smtClean="0"/>
              <a:t>に分ける</a:t>
            </a:r>
            <a:endParaRPr lang="en-US" altLang="ja-JP" sz="2000" dirty="0" smtClean="0"/>
          </a:p>
          <a:p>
            <a:pPr lvl="1"/>
            <a:r>
              <a:rPr kumimoji="1" lang="ja-JP" altLang="en-US" sz="2000" dirty="0"/>
              <a:t>ファイルごと</a:t>
            </a:r>
            <a:r>
              <a:rPr kumimoji="1" lang="ja-JP" altLang="en-US" sz="2000" dirty="0" smtClean="0"/>
              <a:t>に</a:t>
            </a:r>
            <a:r>
              <a:rPr kumimoji="1" lang="ja-JP" altLang="en-US" sz="2000" dirty="0"/>
              <a:t>分ける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58504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こ</a:t>
            </a:r>
            <a:r>
              <a:rPr kumimoji="1" lang="ja-JP" altLang="en-US" sz="3200" dirty="0" smtClean="0"/>
              <a:t>こまでのまとめ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/>
              <a:t>話しあってみること</a:t>
            </a:r>
            <a:endParaRPr lang="en-US" altLang="ja-JP" sz="2800" dirty="0" smtClean="0"/>
          </a:p>
          <a:p>
            <a:pPr lvl="1"/>
            <a:r>
              <a:rPr lang="ja-JP" altLang="en-US" sz="2500" dirty="0"/>
              <a:t>無理</a:t>
            </a:r>
            <a:r>
              <a:rPr lang="ja-JP" altLang="en-US" sz="2500" dirty="0" smtClean="0"/>
              <a:t>に立てる必要はないが、中心人物はいると楽</a:t>
            </a:r>
            <a:endParaRPr lang="en-US" altLang="ja-JP" sz="2500" dirty="0" smtClean="0"/>
          </a:p>
          <a:p>
            <a:endParaRPr kumimoji="1" lang="en-US" altLang="ja-JP" sz="2800" dirty="0"/>
          </a:p>
          <a:p>
            <a:r>
              <a:rPr kumimoji="1" lang="ja-JP" altLang="en-US" sz="2800" dirty="0" smtClean="0"/>
              <a:t>とりあえず試して学ぶこと</a:t>
            </a:r>
            <a:endParaRPr kumimoji="1" lang="en-US" altLang="ja-JP" sz="2800" dirty="0" smtClean="0"/>
          </a:p>
          <a:p>
            <a:pPr lvl="1"/>
            <a:endParaRPr kumimoji="1" lang="ja-JP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4774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プ</a:t>
            </a:r>
            <a:r>
              <a:rPr kumimoji="1" lang="ja-JP" altLang="en-US" dirty="0" smtClean="0"/>
              <a:t>ログラム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558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シ</a:t>
            </a:r>
            <a:r>
              <a:rPr kumimoji="1" lang="ja-JP" altLang="en-US" sz="3200" dirty="0" smtClean="0"/>
              <a:t>ーンってなによ？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 smtClean="0"/>
              <a:t>「カメラと複数のモデルからなるデータベース」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ゲームにおけるシーン（場面）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タイトル、オプション、メインゲーム、</a:t>
            </a:r>
            <a:r>
              <a:rPr kumimoji="1" lang="en-US" altLang="ja-JP" dirty="0" smtClean="0"/>
              <a:t>etc……</a:t>
            </a:r>
          </a:p>
          <a:p>
            <a:pPr lvl="1"/>
            <a:r>
              <a:rPr lang="ja-JP" altLang="en-US" dirty="0"/>
              <a:t>基本的</a:t>
            </a:r>
            <a:r>
              <a:rPr lang="ja-JP" altLang="en-US" dirty="0" smtClean="0"/>
              <a:t>に</a:t>
            </a:r>
            <a:r>
              <a:rPr lang="ja-JP" altLang="en-US" dirty="0"/>
              <a:t>やって</a:t>
            </a:r>
            <a:r>
              <a:rPr lang="ja-JP" altLang="en-US" dirty="0" smtClean="0"/>
              <a:t>いることは同じだが、中身が違う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err="1" smtClean="0"/>
              <a:t>fk_Scene</a:t>
            </a:r>
            <a:r>
              <a:rPr lang="ja-JP" altLang="en-US" dirty="0" smtClean="0"/>
              <a:t>というクラス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シーンに必要ないろいろが用意されている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このクラスを</a:t>
            </a:r>
            <a:r>
              <a:rPr lang="ja-JP" altLang="en-US" dirty="0" smtClean="0">
                <a:solidFill>
                  <a:srgbClr val="FF0000"/>
                </a:solidFill>
              </a:rPr>
              <a:t>継承</a:t>
            </a:r>
            <a:r>
              <a:rPr lang="ja-JP" altLang="en-US" dirty="0" smtClean="0"/>
              <a:t>させることで、シーン遷移が効率的に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78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や</a:t>
            </a:r>
            <a:r>
              <a:rPr kumimoji="1" lang="ja-JP" altLang="en-US" sz="3200" dirty="0" smtClean="0"/>
              <a:t>ってみよう（１）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まずはオリジナルの基礎シーンを作ってみる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ScC_Base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SceneClass_Base</a:t>
            </a:r>
            <a:r>
              <a:rPr lang="en-US" altLang="ja-JP" dirty="0" smtClean="0"/>
              <a:t>)</a:t>
            </a:r>
          </a:p>
          <a:p>
            <a:pPr lvl="2"/>
            <a:r>
              <a:rPr kumimoji="1" lang="ja-JP" altLang="en-US" dirty="0"/>
              <a:t>共通</a:t>
            </a:r>
            <a:r>
              <a:rPr kumimoji="1" lang="ja-JP" altLang="en-US" dirty="0" smtClean="0"/>
              <a:t>で行いたいことを書く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基礎シーンを継承したシーンクラスを作る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ScC_1</a:t>
            </a:r>
          </a:p>
          <a:p>
            <a:pPr lvl="1"/>
            <a:r>
              <a:rPr kumimoji="1" lang="en-US" altLang="ja-JP" dirty="0" smtClean="0"/>
              <a:t>ScC_2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53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5400" dirty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や</a:t>
            </a:r>
            <a:r>
              <a:rPr lang="ja-JP" altLang="en-US" sz="2800" dirty="0"/>
              <a:t>ってみよう</a:t>
            </a:r>
            <a:r>
              <a:rPr lang="ja-JP" altLang="en-US" sz="2800" dirty="0" smtClean="0"/>
              <a:t>（２）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基礎シーン型のポインタを用意する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ScC_Base</a:t>
            </a:r>
            <a:r>
              <a:rPr lang="en-US" altLang="ja-JP" dirty="0" smtClean="0"/>
              <a:t> *scene;</a:t>
            </a:r>
          </a:p>
          <a:p>
            <a:pPr lvl="1"/>
            <a:endParaRPr kumimoji="1" lang="en-US" altLang="ja-JP" dirty="0"/>
          </a:p>
          <a:p>
            <a:r>
              <a:rPr lang="ja-JP" altLang="en-US" dirty="0" smtClean="0"/>
              <a:t>ここに</a:t>
            </a:r>
            <a:r>
              <a:rPr lang="en-US" altLang="ja-JP" dirty="0" smtClean="0">
                <a:solidFill>
                  <a:srgbClr val="FF0000"/>
                </a:solidFill>
              </a:rPr>
              <a:t>new</a:t>
            </a:r>
            <a:r>
              <a:rPr lang="ja-JP" altLang="en-US" dirty="0" smtClean="0"/>
              <a:t>することでシーンを作る</a:t>
            </a:r>
            <a:endParaRPr lang="en-US" altLang="ja-JP" dirty="0" smtClean="0"/>
          </a:p>
          <a:p>
            <a:pPr lvl="1"/>
            <a:r>
              <a:rPr lang="en-US" altLang="ja-JP" dirty="0"/>
              <a:t>i</a:t>
            </a:r>
            <a:r>
              <a:rPr lang="en-US" altLang="ja-JP" dirty="0" smtClean="0"/>
              <a:t>f</a:t>
            </a:r>
            <a:r>
              <a:rPr lang="ja-JP" altLang="en-US" dirty="0" smtClean="0"/>
              <a:t>文や</a:t>
            </a:r>
            <a:r>
              <a:rPr lang="en-US" altLang="ja-JP" dirty="0" smtClean="0"/>
              <a:t>switch</a:t>
            </a:r>
            <a:r>
              <a:rPr lang="ja-JP" altLang="en-US" dirty="0" smtClean="0"/>
              <a:t>文で、作成するシーンを変える</a:t>
            </a:r>
            <a:endParaRPr lang="en-US" altLang="ja-JP" dirty="0" smtClean="0"/>
          </a:p>
          <a:p>
            <a:pPr lvl="2"/>
            <a:r>
              <a:rPr lang="en-US" altLang="ja-JP" sz="1500" dirty="0" smtClean="0"/>
              <a:t>scene = new ScC_1(); // </a:t>
            </a:r>
            <a:r>
              <a:rPr lang="ja-JP" altLang="en-US" sz="1500" dirty="0" smtClean="0"/>
              <a:t>シーン１を作成</a:t>
            </a:r>
            <a:endParaRPr lang="en-US" altLang="ja-JP" sz="1500" dirty="0" smtClean="0"/>
          </a:p>
          <a:p>
            <a:pPr lvl="2"/>
            <a:r>
              <a:rPr kumimoji="1" lang="en-US" altLang="ja-JP" sz="1500" dirty="0" smtClean="0"/>
              <a:t>scene = new ScC_2(); // </a:t>
            </a:r>
            <a:r>
              <a:rPr kumimoji="1" lang="ja-JP" altLang="en-US" sz="1500" dirty="0" smtClean="0"/>
              <a:t>シーン２を作成</a:t>
            </a:r>
            <a:endParaRPr kumimoji="1" lang="en-US" altLang="ja-JP" sz="1500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シーンの関数の実行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s</a:t>
            </a:r>
            <a:r>
              <a:rPr kumimoji="1" lang="en-US" altLang="ja-JP" dirty="0" smtClean="0"/>
              <a:t>cene-&gt;update(); // </a:t>
            </a:r>
            <a:r>
              <a:rPr kumimoji="1" lang="ja-JP" altLang="en-US" dirty="0" smtClean="0"/>
              <a:t>ポインタなので</a:t>
            </a:r>
            <a:r>
              <a:rPr lang="en-US" altLang="ja-JP" dirty="0" smtClean="0">
                <a:solidFill>
                  <a:srgbClr val="FF0000"/>
                </a:solidFill>
              </a:rPr>
              <a:t>-&gt;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16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</a:t>
            </a:r>
            <a:r>
              <a:rPr kumimoji="1" lang="ja-JP" altLang="en-US" sz="3200" dirty="0" smtClean="0"/>
              <a:t>意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>
                <a:solidFill>
                  <a:srgbClr val="FF0000"/>
                </a:solidFill>
              </a:rPr>
              <a:t>n</a:t>
            </a:r>
            <a:r>
              <a:rPr kumimoji="1" lang="en-US" altLang="ja-JP" dirty="0" smtClean="0">
                <a:solidFill>
                  <a:srgbClr val="FF0000"/>
                </a:solidFill>
              </a:rPr>
              <a:t>ew</a:t>
            </a:r>
            <a:r>
              <a:rPr kumimoji="1" lang="ja-JP" altLang="en-US" dirty="0" smtClean="0"/>
              <a:t>したら</a:t>
            </a:r>
            <a:r>
              <a:rPr kumimoji="1" lang="en-US" altLang="ja-JP" dirty="0" smtClean="0">
                <a:solidFill>
                  <a:srgbClr val="FF0000"/>
                </a:solidFill>
              </a:rPr>
              <a:t>delete</a:t>
            </a:r>
            <a:r>
              <a:rPr lang="ja-JP" altLang="en-US" dirty="0" smtClean="0"/>
              <a:t>のお約束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別のシーンに移動するときは、一度</a:t>
            </a:r>
            <a:r>
              <a:rPr lang="en-US" altLang="ja-JP" dirty="0" smtClean="0"/>
              <a:t>delete</a:t>
            </a:r>
          </a:p>
          <a:p>
            <a:pPr lvl="2"/>
            <a:r>
              <a:rPr lang="en-US" altLang="ja-JP" dirty="0" smtClean="0"/>
              <a:t>delete scene; // delete</a:t>
            </a:r>
          </a:p>
          <a:p>
            <a:pPr lvl="2"/>
            <a:r>
              <a:rPr kumimoji="1" lang="en-US" altLang="ja-JP" dirty="0" smtClean="0"/>
              <a:t>scene = NULL; // </a:t>
            </a:r>
            <a:r>
              <a:rPr kumimoji="1" lang="ja-JP" altLang="en-US" dirty="0" smtClean="0"/>
              <a:t>一応、ポインタの中身を空にする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scene = ~~(); // </a:t>
            </a:r>
            <a:r>
              <a:rPr lang="ja-JP" altLang="en-US" dirty="0" smtClean="0"/>
              <a:t>次のシーンを作る</a:t>
            </a:r>
            <a:endParaRPr kumimoji="1" lang="en-US" altLang="ja-JP" dirty="0"/>
          </a:p>
          <a:p>
            <a:pPr lvl="1"/>
            <a:r>
              <a:rPr lang="ja-JP" altLang="en-US" dirty="0" smtClean="0"/>
              <a:t>全て終わってシーンが必要なくなったときも</a:t>
            </a:r>
            <a:r>
              <a:rPr lang="en-US" altLang="ja-JP" dirty="0" smtClean="0"/>
              <a:t>delete</a:t>
            </a:r>
          </a:p>
          <a:p>
            <a:pPr lvl="1"/>
            <a:endParaRPr kumimoji="1" lang="en-US" altLang="ja-JP" dirty="0"/>
          </a:p>
          <a:p>
            <a:r>
              <a:rPr kumimoji="1" lang="ja-JP" altLang="en-US" dirty="0" smtClean="0"/>
              <a:t>ヌルポインタの扱い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NULL</a:t>
            </a:r>
            <a:r>
              <a:rPr lang="ja-JP" altLang="en-US" dirty="0" smtClean="0"/>
              <a:t>を代入した変数を使おうとするとバグ</a:t>
            </a:r>
            <a:endParaRPr lang="en-US" altLang="ja-JP" dirty="0" smtClean="0"/>
          </a:p>
          <a:p>
            <a:pPr lvl="2"/>
            <a:r>
              <a:rPr lang="en-US" altLang="ja-JP" dirty="0"/>
              <a:t>s</a:t>
            </a:r>
            <a:r>
              <a:rPr kumimoji="1" lang="en-US" altLang="ja-JP" dirty="0" smtClean="0"/>
              <a:t>cene = NULL;</a:t>
            </a:r>
          </a:p>
          <a:p>
            <a:pPr lvl="2"/>
            <a:r>
              <a:rPr lang="en-US" altLang="ja-JP" dirty="0"/>
              <a:t>s</a:t>
            </a:r>
            <a:r>
              <a:rPr lang="en-US" altLang="ja-JP" dirty="0" smtClean="0"/>
              <a:t>cene-&gt;update(); // NULL</a:t>
            </a:r>
            <a:r>
              <a:rPr lang="ja-JP" altLang="en-US" dirty="0" smtClean="0"/>
              <a:t>ポインタから</a:t>
            </a:r>
            <a:r>
              <a:rPr lang="en-US" altLang="ja-JP" dirty="0" smtClean="0"/>
              <a:t>update</a:t>
            </a:r>
            <a:r>
              <a:rPr lang="ja-JP" altLang="en-US" dirty="0" smtClean="0"/>
              <a:t>を使おうとする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「致命的なエラー」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160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</a:t>
            </a:r>
            <a:r>
              <a:rPr kumimoji="1" lang="ja-JP" altLang="en-US" sz="3200" dirty="0" smtClean="0"/>
              <a:t>点は？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一様な書き方ができる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s</a:t>
            </a:r>
            <a:r>
              <a:rPr lang="en-US" altLang="ja-JP" dirty="0" smtClean="0"/>
              <a:t>cene-&gt;update(</a:t>
            </a:r>
            <a:r>
              <a:rPr lang="ja-JP" altLang="en-US" dirty="0"/>
              <a:t> </a:t>
            </a:r>
            <a:r>
              <a:rPr lang="en-US" altLang="ja-JP" dirty="0" smtClean="0"/>
              <a:t>);</a:t>
            </a:r>
          </a:p>
          <a:p>
            <a:pPr lvl="1"/>
            <a:r>
              <a:rPr kumimoji="1" lang="ja-JP" altLang="en-US" dirty="0" smtClean="0"/>
              <a:t>これ</a:t>
            </a:r>
            <a:r>
              <a:rPr lang="ja-JP" altLang="en-US" dirty="0"/>
              <a:t>で</a:t>
            </a:r>
            <a:r>
              <a:rPr lang="ja-JP" altLang="en-US" dirty="0" smtClean="0"/>
              <a:t>、シーン毎に違う処理ができる</a:t>
            </a:r>
            <a:endParaRPr lang="en-US" altLang="ja-JP" dirty="0" smtClean="0"/>
          </a:p>
          <a:p>
            <a:pPr lvl="1"/>
            <a:r>
              <a:rPr lang="en-US" altLang="ja-JP" dirty="0" err="1"/>
              <a:t>t</a:t>
            </a:r>
            <a:r>
              <a:rPr lang="en-US" altLang="ja-JP" dirty="0" err="1" smtClean="0"/>
              <a:t>itle.update</a:t>
            </a:r>
            <a:r>
              <a:rPr lang="en-US" altLang="ja-JP" dirty="0" smtClean="0"/>
              <a:t>(</a:t>
            </a:r>
            <a:r>
              <a:rPr lang="ja-JP" altLang="en-US" dirty="0" smtClean="0"/>
              <a:t> 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、</a:t>
            </a:r>
            <a:r>
              <a:rPr lang="en-US" altLang="ja-JP" dirty="0" err="1" smtClean="0"/>
              <a:t>option.update</a:t>
            </a:r>
            <a:r>
              <a:rPr lang="en-US" altLang="ja-JP" dirty="0" smtClean="0"/>
              <a:t>(</a:t>
            </a:r>
            <a:r>
              <a:rPr lang="ja-JP" altLang="en-US" dirty="0" smtClean="0"/>
              <a:t> </a:t>
            </a:r>
            <a:r>
              <a:rPr lang="en-US" altLang="ja-JP" dirty="0" smtClean="0"/>
              <a:t>)</a:t>
            </a:r>
          </a:p>
          <a:p>
            <a:pPr marL="365760" lvl="1" indent="0">
              <a:buNone/>
            </a:pPr>
            <a:r>
              <a:rPr kumimoji="1" lang="en-US" altLang="ja-JP" dirty="0"/>
              <a:t>	</a:t>
            </a:r>
            <a:r>
              <a:rPr kumimoji="1" lang="ja-JP" altLang="en-US" dirty="0" smtClean="0"/>
              <a:t>でもいいけど、</a:t>
            </a:r>
            <a:r>
              <a:rPr lang="ja-JP" altLang="en-US" dirty="0" smtClean="0"/>
              <a:t>まだるっこしい</a:t>
            </a:r>
            <a:endParaRPr lang="en-US" altLang="ja-JP" dirty="0" smtClean="0"/>
          </a:p>
          <a:p>
            <a:pPr marL="365760" lvl="1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前に用意したものの有効活用ができる</a:t>
            </a:r>
            <a:endParaRPr lang="en-US" altLang="ja-JP" dirty="0" smtClean="0"/>
          </a:p>
          <a:p>
            <a:pPr lvl="1"/>
            <a:r>
              <a:rPr lang="ja-JP" altLang="en-US" dirty="0"/>
              <a:t>差分プログラミング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kumimoji="1" lang="ja-JP" altLang="en-US" dirty="0" smtClean="0"/>
              <a:t>用意が少なくて済む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最終的に必要な変数は</a:t>
            </a:r>
            <a:r>
              <a:rPr lang="en-US" altLang="ja-JP" dirty="0" err="1" smtClean="0"/>
              <a:t>ScC_Base</a:t>
            </a:r>
            <a:r>
              <a:rPr lang="en-US" altLang="ja-JP" dirty="0" smtClean="0"/>
              <a:t> *scene </a:t>
            </a:r>
            <a:r>
              <a:rPr lang="ja-JP" altLang="en-US" dirty="0" smtClean="0"/>
              <a:t>のみ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3463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>
                <a:solidFill>
                  <a:srgbClr val="84F4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</a:t>
            </a:r>
            <a:r>
              <a:rPr lang="ja-JP" altLang="en-US" sz="3200" dirty="0"/>
              <a:t>日の流れ</a:t>
            </a:r>
            <a:endParaRPr kumimoji="1"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4930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/>
              <a:t>開発</a:t>
            </a:r>
            <a:r>
              <a:rPr lang="ja-JP" altLang="en-US" sz="2800" dirty="0" smtClean="0"/>
              <a:t>の流れ</a:t>
            </a:r>
            <a:endParaRPr lang="en-US" altLang="ja-JP" sz="2800" dirty="0" smtClean="0"/>
          </a:p>
          <a:p>
            <a:pPr lvl="1">
              <a:lnSpc>
                <a:spcPct val="150000"/>
              </a:lnSpc>
            </a:pPr>
            <a:r>
              <a:rPr lang="ja-JP" altLang="en-US" dirty="0" smtClean="0"/>
              <a:t>ベースプログラムとプロトタイププログラム</a:t>
            </a:r>
            <a:endParaRPr lang="en-US" altLang="ja-JP" dirty="0" smtClean="0"/>
          </a:p>
          <a:p>
            <a:pPr lvl="1">
              <a:lnSpc>
                <a:spcPct val="150000"/>
              </a:lnSpc>
            </a:pPr>
            <a:r>
              <a:rPr lang="ja-JP" altLang="en-US" dirty="0" smtClean="0"/>
              <a:t>チームで制作するという意識</a:t>
            </a:r>
            <a:endParaRPr lang="en-US" altLang="ja-JP" dirty="0" smtClean="0"/>
          </a:p>
          <a:p>
            <a:pPr lvl="1">
              <a:lnSpc>
                <a:spcPct val="150000"/>
              </a:lnSpc>
            </a:pPr>
            <a:r>
              <a:rPr lang="ja-JP" altLang="en-US" dirty="0" smtClean="0"/>
              <a:t>役割分担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sz="2800" dirty="0" smtClean="0"/>
              <a:t>プログラム</a:t>
            </a:r>
            <a:endParaRPr lang="en-US" altLang="ja-JP" sz="2800" dirty="0" smtClean="0"/>
          </a:p>
          <a:p>
            <a:pPr lvl="1">
              <a:lnSpc>
                <a:spcPct val="150000"/>
              </a:lnSpc>
            </a:pPr>
            <a:r>
              <a:rPr lang="ja-JP" altLang="en-US" dirty="0"/>
              <a:t>シーン</a:t>
            </a:r>
            <a:r>
              <a:rPr lang="ja-JP" altLang="en-US" dirty="0" smtClean="0"/>
              <a:t>遷移から考える</a:t>
            </a:r>
            <a:r>
              <a:rPr lang="ja-JP" altLang="en-US" dirty="0"/>
              <a:t>継承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sz="2800" dirty="0" smtClean="0"/>
              <a:t>その他</a:t>
            </a:r>
            <a:r>
              <a:rPr lang="ja-JP" altLang="en-US" sz="2800" dirty="0"/>
              <a:t>ちまちましたこと</a:t>
            </a:r>
            <a:endParaRPr lang="en-US" altLang="ja-JP" sz="2800" dirty="0" smtClean="0"/>
          </a:p>
        </p:txBody>
      </p:sp>
      <p:cxnSp>
        <p:nvCxnSpPr>
          <p:cNvPr id="6" name="直線コネクタ 5"/>
          <p:cNvCxnSpPr/>
          <p:nvPr/>
        </p:nvCxnSpPr>
        <p:spPr>
          <a:xfrm>
            <a:off x="539552" y="1412776"/>
            <a:ext cx="79928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</a:t>
            </a:r>
            <a:r>
              <a:rPr kumimoji="1" lang="ja-JP" altLang="en-US" dirty="0" smtClean="0"/>
              <a:t>の他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4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</a:t>
            </a:r>
            <a:r>
              <a:rPr kumimoji="1" lang="ja-JP" altLang="en-US" sz="3200" dirty="0" smtClean="0"/>
              <a:t>ンテナ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配列的なも</a:t>
            </a:r>
            <a:r>
              <a:rPr lang="ja-JP" altLang="en-US" dirty="0" smtClean="0"/>
              <a:t>の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vector</a:t>
            </a:r>
          </a:p>
          <a:p>
            <a:pPr lvl="1"/>
            <a:r>
              <a:rPr kumimoji="1" lang="ja-JP" altLang="en-US" dirty="0" smtClean="0"/>
              <a:t>一番使いやすい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配列</a:t>
            </a:r>
            <a:r>
              <a:rPr lang="ja-JP" altLang="en-US" dirty="0"/>
              <a:t>同様</a:t>
            </a:r>
            <a:r>
              <a:rPr lang="ja-JP" altLang="en-US" dirty="0" smtClean="0"/>
              <a:t>に</a:t>
            </a:r>
            <a:r>
              <a:rPr lang="en-US" altLang="ja-JP" dirty="0" smtClean="0"/>
              <a:t>[</a:t>
            </a:r>
            <a:r>
              <a:rPr lang="ja-JP" altLang="en-US" dirty="0" smtClean="0"/>
              <a:t> </a:t>
            </a:r>
            <a:r>
              <a:rPr lang="en-US" altLang="ja-JP" dirty="0" smtClean="0"/>
              <a:t>]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アクセスができる</a:t>
            </a:r>
            <a:endParaRPr lang="en-US" altLang="ja-JP" dirty="0" smtClean="0"/>
          </a:p>
          <a:p>
            <a:r>
              <a:rPr lang="en-US" altLang="ja-JP" dirty="0"/>
              <a:t>l</a:t>
            </a:r>
            <a:r>
              <a:rPr kumimoji="1" lang="en-US" altLang="ja-JP" dirty="0" smtClean="0"/>
              <a:t>ist</a:t>
            </a:r>
          </a:p>
          <a:p>
            <a:pPr lvl="1"/>
            <a:r>
              <a:rPr lang="en-US" altLang="ja-JP" dirty="0"/>
              <a:t>v</a:t>
            </a:r>
            <a:r>
              <a:rPr kumimoji="1" lang="en-US" altLang="ja-JP" dirty="0" smtClean="0"/>
              <a:t>ector</a:t>
            </a:r>
            <a:r>
              <a:rPr kumimoji="1" lang="ja-JP" altLang="en-US" dirty="0" smtClean="0"/>
              <a:t>より高速だが不自由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“イテレータ”の利用がほぼ必須</a:t>
            </a:r>
            <a:endParaRPr lang="en-US" altLang="ja-JP" dirty="0" smtClean="0"/>
          </a:p>
          <a:p>
            <a:r>
              <a:rPr kumimoji="1" lang="en-US" altLang="ja-JP" dirty="0" smtClean="0"/>
              <a:t>map</a:t>
            </a:r>
          </a:p>
          <a:p>
            <a:pPr lvl="1"/>
            <a:r>
              <a:rPr lang="en-US" altLang="ja-JP" dirty="0"/>
              <a:t>v</a:t>
            </a:r>
            <a:r>
              <a:rPr kumimoji="1" lang="en-US" altLang="ja-JP" dirty="0" smtClean="0"/>
              <a:t>ector</a:t>
            </a:r>
            <a:r>
              <a:rPr kumimoji="1" lang="ja-JP" altLang="en-US" dirty="0" smtClean="0"/>
              <a:t>とか配列のアクセスには、</a:t>
            </a:r>
            <a:r>
              <a:rPr kumimoji="1" lang="en-US" altLang="ja-JP" dirty="0" smtClean="0"/>
              <a:t>[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型</a:t>
            </a:r>
            <a:r>
              <a:rPr kumimoji="1" lang="en-US" altLang="ja-JP" dirty="0" smtClean="0"/>
              <a:t>]</a:t>
            </a:r>
          </a:p>
          <a:p>
            <a:pPr lvl="1"/>
            <a:r>
              <a:rPr lang="en-US" altLang="ja-JP" dirty="0" smtClean="0"/>
              <a:t>map</a:t>
            </a:r>
            <a:r>
              <a:rPr lang="ja-JP" altLang="en-US" dirty="0" smtClean="0"/>
              <a:t>では</a:t>
            </a:r>
            <a:r>
              <a:rPr lang="en-US" altLang="ja-JP" dirty="0" smtClean="0"/>
              <a:t>[</a:t>
            </a:r>
            <a:r>
              <a:rPr lang="ja-JP" altLang="en-US" dirty="0" smtClean="0"/>
              <a:t>好きな型</a:t>
            </a:r>
            <a:r>
              <a:rPr lang="en-US" altLang="ja-JP" dirty="0" smtClean="0"/>
              <a:t>]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アクセスができる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51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定</a:t>
            </a:r>
            <a:r>
              <a:rPr kumimoji="1" lang="ja-JP" altLang="en-US" sz="3200" dirty="0" smtClean="0"/>
              <a:t>数の扱い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値が変化しない変数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#define</a:t>
            </a:r>
          </a:p>
          <a:p>
            <a:pPr lvl="1"/>
            <a:r>
              <a:rPr lang="en-US" altLang="ja-JP" dirty="0" err="1" smtClean="0"/>
              <a:t>c</a:t>
            </a:r>
            <a:r>
              <a:rPr kumimoji="1" lang="en-US" altLang="ja-JP" dirty="0" err="1" smtClean="0"/>
              <a:t>onst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（</a:t>
            </a:r>
            <a:r>
              <a:rPr lang="en-US" altLang="ja-JP" dirty="0" err="1" smtClean="0"/>
              <a:t>e</a:t>
            </a:r>
            <a:r>
              <a:rPr kumimoji="1" lang="en-US" altLang="ja-JP" dirty="0" err="1" smtClean="0"/>
              <a:t>num</a:t>
            </a:r>
            <a:r>
              <a:rPr kumimoji="1" lang="ja-JP" altLang="en-US" dirty="0" smtClean="0"/>
              <a:t>もある意味 </a:t>
            </a:r>
            <a:r>
              <a:rPr kumimoji="1" lang="ja-JP" altLang="en-US" dirty="0" smtClean="0"/>
              <a:t>定数）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kumimoji="1" lang="ja-JP" altLang="en-US" dirty="0" smtClean="0"/>
              <a:t>なにが嬉しいのか？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名前を付けられる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意味</a:t>
            </a:r>
            <a:r>
              <a:rPr lang="ja-JP" altLang="en-US" dirty="0" smtClean="0"/>
              <a:t>の分からない数字がなくなる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値を変更</a:t>
            </a:r>
            <a:r>
              <a:rPr kumimoji="1" lang="ja-JP" altLang="en-US" dirty="0"/>
              <a:t>するとき</a:t>
            </a:r>
            <a:r>
              <a:rPr kumimoji="1" lang="ja-JP" altLang="en-US" dirty="0" smtClean="0"/>
              <a:t>、定義を書き換えれば一度で済む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220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ベ</a:t>
            </a:r>
            <a:r>
              <a:rPr kumimoji="1" lang="ja-JP" altLang="en-US" sz="3200" dirty="0" smtClean="0"/>
              <a:t>ースの下地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入力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キーボードやゲームコントローラー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r>
              <a:rPr lang="ja-JP" altLang="en-US" dirty="0" smtClean="0"/>
              <a:t>データベース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画像や音楽のリソース管理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kumimoji="1" lang="en-US" altLang="ja-JP" dirty="0" smtClean="0"/>
              <a:t>FPS</a:t>
            </a:r>
            <a:r>
              <a:rPr kumimoji="1" lang="ja-JP" altLang="en-US" dirty="0" smtClean="0"/>
              <a:t>やスクリーンコントローラー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（マップエディタ？）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上手くいけば制作が捗る？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75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</a:t>
            </a:r>
            <a:r>
              <a:rPr kumimoji="1" lang="ja-JP" altLang="en-US" sz="3200" dirty="0" smtClean="0"/>
              <a:t>ソース管理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ファイル名を打ち込むのが面倒くさい</a:t>
            </a:r>
            <a:endParaRPr kumimoji="1" lang="en-US" altLang="ja-JP" dirty="0" smtClean="0"/>
          </a:p>
          <a:p>
            <a:r>
              <a:rPr lang="ja-JP" altLang="en-US" dirty="0" smtClean="0"/>
              <a:t>画像、音楽、モデルなどの情報をまとめておきたい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データベースに読み込んでおいて、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				</a:t>
            </a:r>
            <a:r>
              <a:rPr kumimoji="1" lang="ja-JP" altLang="en-US" dirty="0" smtClean="0"/>
              <a:t>必要な</a:t>
            </a:r>
            <a:r>
              <a:rPr kumimoji="1" lang="ja-JP" altLang="en-US" dirty="0"/>
              <a:t>とき</a:t>
            </a:r>
            <a:r>
              <a:rPr kumimoji="1" lang="ja-JP" altLang="en-US" dirty="0" smtClean="0"/>
              <a:t>に取り出す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endParaRPr kumimoji="1" lang="en-US" altLang="ja-JP" dirty="0" smtClean="0"/>
          </a:p>
          <a:p>
            <a:r>
              <a:rPr lang="ja-JP" altLang="en-US" dirty="0" smtClean="0"/>
              <a:t>コンテナやファイル読み込みを使うと捗る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04284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000" dirty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最</a:t>
            </a:r>
            <a:r>
              <a:rPr lang="ja-JP" altLang="en-US" sz="3200" dirty="0"/>
              <a:t>後に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1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プ</a:t>
            </a:r>
            <a:r>
              <a:rPr kumimoji="1" lang="ja-JP" altLang="en-US" sz="3200" dirty="0" smtClean="0"/>
              <a:t>ログラムの勉強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他の人のプログラムを見る</a:t>
            </a:r>
            <a:endParaRPr kumimoji="1" lang="en-US" altLang="ja-JP" dirty="0" smtClean="0"/>
          </a:p>
          <a:p>
            <a:r>
              <a:rPr lang="ja-JP" altLang="en-US" dirty="0"/>
              <a:t>他</a:t>
            </a:r>
            <a:r>
              <a:rPr lang="ja-JP" altLang="en-US" dirty="0" smtClean="0"/>
              <a:t>の人にプログラムを見せる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知らなかった</a:t>
            </a:r>
            <a:r>
              <a:rPr kumimoji="1" lang="ja-JP" altLang="en-US" dirty="0"/>
              <a:t>技術</a:t>
            </a:r>
            <a:r>
              <a:rPr kumimoji="1" lang="ja-JP" altLang="en-US" dirty="0" smtClean="0"/>
              <a:t>を得られたり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思わぬ穴が見つかったり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r>
              <a:rPr lang="ja-JP" altLang="en-US" dirty="0" smtClean="0"/>
              <a:t>プログラムの解説ページや本を見る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「こんな技術があるんだぁ」</a:t>
            </a:r>
            <a:endParaRPr kumimoji="1" lang="en-US" altLang="ja-JP" dirty="0" smtClean="0"/>
          </a:p>
          <a:p>
            <a:pPr marL="365760" lvl="1" indent="0">
              <a:buNone/>
            </a:pPr>
            <a:r>
              <a:rPr kumimoji="1" lang="en-US" altLang="ja-JP" dirty="0" smtClean="0"/>
              <a:t>		</a:t>
            </a:r>
            <a:r>
              <a:rPr kumimoji="1" lang="ja-JP" altLang="en-US" dirty="0" smtClean="0"/>
              <a:t>→「これを使えば</a:t>
            </a:r>
            <a:r>
              <a:rPr kumimoji="1" lang="en-US" altLang="ja-JP" dirty="0" smtClean="0"/>
              <a:t>……</a:t>
            </a:r>
            <a:r>
              <a:rPr kumimoji="1" lang="ja-JP" altLang="en-US" dirty="0" smtClean="0"/>
              <a:t>」と想像できればなおよい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ja-JP" altLang="en-US" dirty="0"/>
              <a:t>書いてみる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63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2267744" y="3068960"/>
            <a:ext cx="6462464" cy="1894362"/>
          </a:xfrm>
        </p:spPr>
        <p:txBody>
          <a:bodyPr>
            <a:normAutofit/>
          </a:bodyPr>
          <a:lstStyle/>
          <a:p>
            <a:r>
              <a:rPr lang="ja-JP" altLang="en-US" sz="40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ご清聴</a:t>
            </a:r>
            <a:r>
              <a:rPr lang="ja-JP" altLang="en-US" sz="4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ありがとうございました</a:t>
            </a:r>
            <a:endParaRPr kumimoji="1" lang="ja-JP" altLang="en-US" sz="4000" b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092280" y="6463024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E.C.O</a:t>
            </a:r>
            <a:endParaRPr lang="ja-JP" alt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86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開</a:t>
            </a:r>
            <a:r>
              <a:rPr kumimoji="1" lang="ja-JP" altLang="en-US" dirty="0" smtClean="0"/>
              <a:t>発の流れ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068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プ</a:t>
            </a:r>
            <a:r>
              <a:rPr kumimoji="1" lang="ja-JP" altLang="en-US" sz="3200" dirty="0" smtClean="0"/>
              <a:t>ロトタイ</a:t>
            </a:r>
            <a:r>
              <a:rPr lang="ja-JP" altLang="en-US" sz="3200" dirty="0" smtClean="0"/>
              <a:t>ププログラムって？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Prototype = </a:t>
            </a:r>
            <a:r>
              <a:rPr kumimoji="1" lang="ja-JP" altLang="en-US" dirty="0" smtClean="0"/>
              <a:t>試作品、手本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800" dirty="0" smtClean="0"/>
              <a:t>仕様を確定させるための手段の一つ</a:t>
            </a:r>
            <a:endParaRPr kumimoji="1" lang="en-US" altLang="ja-JP" sz="2800" dirty="0" smtClean="0"/>
          </a:p>
          <a:p>
            <a:pPr lvl="1"/>
            <a:r>
              <a:rPr kumimoji="1" lang="ja-JP" altLang="en-US" sz="2400" dirty="0" smtClean="0"/>
              <a:t>一部分だけ試しに作る</a:t>
            </a:r>
            <a:endParaRPr kumimoji="1" lang="en-US" altLang="ja-JP" sz="2400" dirty="0" smtClean="0"/>
          </a:p>
          <a:p>
            <a:pPr marL="731520" lvl="2" indent="0">
              <a:buNone/>
            </a:pPr>
            <a:r>
              <a:rPr lang="ja-JP" altLang="en-US" sz="2400" dirty="0"/>
              <a:t>→　形になるまでが</a:t>
            </a:r>
            <a:r>
              <a:rPr lang="ja-JP" altLang="en-US" sz="2400" dirty="0" smtClean="0"/>
              <a:t>早い（ラピッドプロトタイピング）</a:t>
            </a:r>
            <a:endParaRPr kumimoji="1" lang="en-US" altLang="ja-JP" sz="2400" dirty="0" smtClean="0"/>
          </a:p>
          <a:p>
            <a:pPr lvl="1"/>
            <a:r>
              <a:rPr kumimoji="1" lang="ja-JP" altLang="en-US" sz="2400" dirty="0" smtClean="0"/>
              <a:t>仕様のイメージを感じやすい</a:t>
            </a:r>
            <a:endParaRPr kumimoji="1" lang="en-US" altLang="ja-JP" sz="2400" dirty="0" smtClean="0"/>
          </a:p>
          <a:p>
            <a:pPr marL="731520" lvl="2" indent="0">
              <a:buNone/>
            </a:pPr>
            <a:r>
              <a:rPr lang="ja-JP" altLang="en-US" sz="2400" dirty="0" smtClean="0"/>
              <a:t>→　仕様の穴が見つかる</a:t>
            </a:r>
            <a:endParaRPr kumimoji="1" lang="en-US" altLang="ja-JP" sz="2400" dirty="0" smtClean="0"/>
          </a:p>
          <a:p>
            <a:pPr lvl="1"/>
            <a:endParaRPr lang="en-US" altLang="ja-JP" sz="2400" dirty="0"/>
          </a:p>
          <a:p>
            <a:pPr lvl="1"/>
            <a:r>
              <a:rPr kumimoji="1" lang="ja-JP" altLang="en-US" sz="2400" b="1" dirty="0" smtClean="0">
                <a:solidFill>
                  <a:srgbClr val="FF0000"/>
                </a:solidFill>
              </a:rPr>
              <a:t>まとめるのが困難</a:t>
            </a:r>
            <a:endParaRPr kumimoji="1" lang="en-US" altLang="ja-JP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ベ</a:t>
            </a:r>
            <a:r>
              <a:rPr kumimoji="1" lang="ja-JP" altLang="en-US" sz="3200" dirty="0" smtClean="0"/>
              <a:t>ースプログラムって？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sz="2800" dirty="0" smtClean="0"/>
              <a:t>最終的な完成品としてのプログラム（の下地）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r>
              <a:rPr kumimoji="1" lang="ja-JP" altLang="en-US" sz="2800" dirty="0" smtClean="0"/>
              <a:t>試しとしてのプロトタイプとは別にすべき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endParaRPr kumimoji="1" lang="en-US" altLang="ja-JP" sz="2800" dirty="0" smtClean="0"/>
          </a:p>
          <a:p>
            <a:r>
              <a:rPr lang="ja-JP" altLang="en-US" sz="2800" dirty="0"/>
              <a:t>仕様</a:t>
            </a:r>
            <a:r>
              <a:rPr lang="ja-JP" altLang="en-US" sz="2800" dirty="0" smtClean="0"/>
              <a:t>が決まって</a:t>
            </a:r>
            <a:r>
              <a:rPr lang="ja-JP" altLang="en-US" sz="2800" dirty="0"/>
              <a:t>なくても</a:t>
            </a:r>
            <a:r>
              <a:rPr lang="ja-JP" altLang="en-US" sz="2800" dirty="0" smtClean="0"/>
              <a:t>、先に作れる部分は作った方がいい</a:t>
            </a:r>
            <a:endParaRPr lang="en-US" altLang="ja-JP" sz="2800" dirty="0" smtClean="0"/>
          </a:p>
          <a:p>
            <a:pPr lvl="1"/>
            <a:r>
              <a:rPr kumimoji="1" lang="ja-JP" altLang="en-US" sz="2500" dirty="0" smtClean="0"/>
              <a:t>入力系とか、データベースとか、当たり判定とか</a:t>
            </a:r>
            <a:r>
              <a:rPr kumimoji="1" lang="en-US" altLang="ja-JP" sz="2500" dirty="0" smtClean="0"/>
              <a:t>…</a:t>
            </a:r>
            <a:endParaRPr kumimoji="1" lang="ja-JP" altLang="en-US" sz="2500" dirty="0"/>
          </a:p>
        </p:txBody>
      </p:sp>
    </p:spTree>
    <p:extLst>
      <p:ext uri="{BB962C8B-B14F-4D97-AF65-F5344CB8AC3E}">
        <p14:creationId xmlns:p14="http://schemas.microsoft.com/office/powerpoint/2010/main" val="33456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開</a:t>
            </a:r>
            <a:r>
              <a:rPr kumimoji="1" lang="ja-JP" altLang="en-US" sz="3200" dirty="0" smtClean="0"/>
              <a:t>発の流れ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43608" y="1844824"/>
            <a:ext cx="18002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ベースプログラム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92080" y="1844824"/>
            <a:ext cx="136815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企画の発案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>
            <a:stCxn id="4" idx="2"/>
          </p:cNvCxnSpPr>
          <p:nvPr/>
        </p:nvCxnSpPr>
        <p:spPr>
          <a:xfrm>
            <a:off x="1943708" y="2214156"/>
            <a:ext cx="0" cy="33750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851920" y="4386808"/>
            <a:ext cx="230425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プロトタイププログラム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6" idx="2"/>
            <a:endCxn id="10" idx="3"/>
          </p:cNvCxnSpPr>
          <p:nvPr/>
        </p:nvCxnSpPr>
        <p:spPr>
          <a:xfrm rot="16200000" flipH="1">
            <a:off x="4887507" y="3302805"/>
            <a:ext cx="2357318" cy="180020"/>
          </a:xfrm>
          <a:prstGeom prst="bentConnector4">
            <a:avLst>
              <a:gd name="adj1" fmla="val 46083"/>
              <a:gd name="adj2" fmla="val 50698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カギ線コネクタ 15"/>
          <p:cNvCxnSpPr>
            <a:stCxn id="10" idx="0"/>
          </p:cNvCxnSpPr>
          <p:nvPr/>
        </p:nvCxnSpPr>
        <p:spPr>
          <a:xfrm rot="16200000" flipV="1">
            <a:off x="3795049" y="3177808"/>
            <a:ext cx="1178659" cy="1239341"/>
          </a:xfrm>
          <a:prstGeom prst="bentConnector2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10" idx="1"/>
          </p:cNvCxnSpPr>
          <p:nvPr/>
        </p:nvCxnSpPr>
        <p:spPr>
          <a:xfrm flipH="1">
            <a:off x="1943708" y="4571474"/>
            <a:ext cx="19082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356917" y="4756140"/>
            <a:ext cx="11521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組み込み</a:t>
            </a:r>
            <a:endParaRPr kumimoji="1" lang="ja-JP" altLang="en-US" dirty="0"/>
          </a:p>
        </p:txBody>
      </p:sp>
      <p:sp>
        <p:nvSpPr>
          <p:cNvPr id="21" name="乗算記号 20"/>
          <p:cNvSpPr/>
          <p:nvPr/>
        </p:nvSpPr>
        <p:spPr>
          <a:xfrm>
            <a:off x="2739430" y="2704093"/>
            <a:ext cx="1025277" cy="10081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764706" y="2636912"/>
            <a:ext cx="61967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ボツ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22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問</a:t>
            </a:r>
            <a:r>
              <a:rPr kumimoji="1" lang="ja-JP" altLang="en-US" sz="3200" dirty="0" smtClean="0"/>
              <a:t>題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ベース一人　プロトタイプ二人</a:t>
            </a:r>
            <a:endParaRPr lang="en-US" altLang="ja-JP" sz="2800" dirty="0"/>
          </a:p>
          <a:p>
            <a:r>
              <a:rPr kumimoji="1" lang="ja-JP" altLang="en-US" dirty="0" smtClean="0"/>
              <a:t>ベースとプロトタイプの開発を完全に分けていた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/>
              <a:t>ベース</a:t>
            </a:r>
            <a:r>
              <a:rPr lang="ja-JP" altLang="en-US" dirty="0" smtClean="0"/>
              <a:t>で作った技術をプロトタイプで活かせなかった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lang="ja-JP" altLang="en-US" dirty="0" smtClean="0"/>
              <a:t>ベース側でプロトタイプを作り始めた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 smtClean="0"/>
              <a:t>ベースプログラムでのプロトタイプ制作がメインになった</a:t>
            </a:r>
            <a:endParaRPr kumimoji="1" lang="en-US" altLang="ja-JP" dirty="0" smtClean="0"/>
          </a:p>
        </p:txBody>
      </p:sp>
      <p:sp>
        <p:nvSpPr>
          <p:cNvPr id="4" name="下矢印 3"/>
          <p:cNvSpPr/>
          <p:nvPr/>
        </p:nvSpPr>
        <p:spPr>
          <a:xfrm>
            <a:off x="1509267" y="2492896"/>
            <a:ext cx="864096" cy="57606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>
            <a:off x="1509267" y="3789040"/>
            <a:ext cx="864096" cy="57606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1509267" y="5013176"/>
            <a:ext cx="864096" cy="57606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88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ど</a:t>
            </a:r>
            <a:r>
              <a:rPr kumimoji="1" lang="ja-JP" altLang="en-US" sz="3200" dirty="0" smtClean="0"/>
              <a:t>うすればいいんだろう</a:t>
            </a:r>
            <a:r>
              <a:rPr kumimoji="1" lang="en-US" altLang="ja-JP" sz="3200" dirty="0" smtClean="0"/>
              <a:t>……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sz="2800" dirty="0" smtClean="0"/>
              <a:t>チームで制作しているという意識を持つべき</a:t>
            </a:r>
            <a:endParaRPr kumimoji="1" lang="en-US" altLang="ja-JP" sz="2800" dirty="0" smtClean="0"/>
          </a:p>
          <a:p>
            <a:pPr lvl="1"/>
            <a:r>
              <a:rPr kumimoji="1" lang="ja-JP" altLang="en-US" sz="2400" dirty="0" smtClean="0"/>
              <a:t>完全に役割を分断するべきではない？</a:t>
            </a:r>
            <a:endParaRPr kumimoji="1" lang="en-US" altLang="ja-JP" sz="2400" dirty="0" smtClean="0"/>
          </a:p>
          <a:p>
            <a:pPr lvl="2"/>
            <a:r>
              <a:rPr lang="ja-JP" altLang="en-US" sz="2000" dirty="0"/>
              <a:t>度</a:t>
            </a:r>
            <a:r>
              <a:rPr lang="ja-JP" altLang="en-US" sz="2000" dirty="0" smtClean="0"/>
              <a:t>は</a:t>
            </a:r>
            <a:r>
              <a:rPr lang="ja-JP" altLang="en-US" sz="2000" dirty="0"/>
              <a:t>あるけど</a:t>
            </a:r>
            <a:endParaRPr kumimoji="1" lang="en-US" altLang="ja-JP" sz="2000" dirty="0" smtClean="0"/>
          </a:p>
          <a:p>
            <a:pPr lvl="1"/>
            <a:r>
              <a:rPr lang="ja-JP" altLang="en-US" sz="2400" dirty="0" smtClean="0"/>
              <a:t>使える</a:t>
            </a:r>
            <a:r>
              <a:rPr lang="ja-JP" altLang="en-US" sz="2400" dirty="0"/>
              <a:t>技術</a:t>
            </a:r>
            <a:r>
              <a:rPr lang="ja-JP" altLang="en-US" sz="2400" dirty="0" smtClean="0"/>
              <a:t>は共有</a:t>
            </a:r>
            <a:endParaRPr lang="en-US" altLang="ja-JP" sz="2400" dirty="0" smtClean="0"/>
          </a:p>
          <a:p>
            <a:pPr lvl="1"/>
            <a:endParaRPr kumimoji="1" lang="en-US" altLang="ja-JP" dirty="0"/>
          </a:p>
          <a:p>
            <a:pPr lvl="1"/>
            <a:r>
              <a:rPr lang="ja-JP" altLang="en-US" sz="2400" b="1" dirty="0" smtClean="0"/>
              <a:t>仕事を把握、確認すること</a:t>
            </a:r>
            <a:endParaRPr lang="en-US" altLang="ja-JP" sz="2400" b="1" dirty="0" smtClean="0"/>
          </a:p>
          <a:p>
            <a:pPr lvl="2"/>
            <a:r>
              <a:rPr kumimoji="1" lang="ja-JP" altLang="en-US" sz="2000" dirty="0" smtClean="0"/>
              <a:t>管理する人がいた方がいい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393477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dirty="0" smtClean="0">
                <a:solidFill>
                  <a:srgbClr val="84F4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複</a:t>
            </a:r>
            <a:r>
              <a:rPr kumimoji="1" lang="ja-JP" altLang="en-US" sz="3200" dirty="0" smtClean="0"/>
              <a:t>数人でプログラムする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/>
              <a:t>思考、意識の共有が大事</a:t>
            </a:r>
            <a:endParaRPr kumimoji="1" lang="en-US" altLang="ja-JP" sz="2800" dirty="0" smtClean="0"/>
          </a:p>
          <a:p>
            <a:r>
              <a:rPr lang="ja-JP" altLang="en-US" sz="2800" dirty="0"/>
              <a:t>可読</a:t>
            </a:r>
            <a:r>
              <a:rPr lang="ja-JP" altLang="en-US" sz="2800" dirty="0" smtClean="0"/>
              <a:t>性を意識するべき</a:t>
            </a:r>
            <a:endParaRPr lang="en-US" altLang="ja-JP" sz="2800" dirty="0" smtClean="0"/>
          </a:p>
          <a:p>
            <a:pPr lvl="1"/>
            <a:r>
              <a:rPr kumimoji="1" lang="ja-JP" altLang="en-US" sz="2500" dirty="0" smtClean="0"/>
              <a:t>インデント・改行</a:t>
            </a:r>
            <a:endParaRPr kumimoji="1" lang="en-US" altLang="ja-JP" sz="2500" dirty="0" smtClean="0"/>
          </a:p>
          <a:p>
            <a:pPr lvl="1"/>
            <a:r>
              <a:rPr lang="ja-JP" altLang="en-US" sz="2500" dirty="0" smtClean="0"/>
              <a:t>命名規則</a:t>
            </a:r>
            <a:endParaRPr lang="en-US" altLang="ja-JP" sz="2500" dirty="0" smtClean="0"/>
          </a:p>
          <a:p>
            <a:pPr lvl="1"/>
            <a:r>
              <a:rPr lang="ja-JP" altLang="en-US" sz="2500" b="1" dirty="0" smtClean="0">
                <a:solidFill>
                  <a:srgbClr val="FF0000"/>
                </a:solidFill>
              </a:rPr>
              <a:t>コメント</a:t>
            </a:r>
            <a:endParaRPr lang="en-US" altLang="ja-JP" sz="2500" b="1" dirty="0" smtClean="0">
              <a:solidFill>
                <a:srgbClr val="FF0000"/>
              </a:solidFill>
            </a:endParaRPr>
          </a:p>
          <a:p>
            <a:endParaRPr lang="en-US" altLang="ja-JP" sz="2800" b="1" dirty="0">
              <a:solidFill>
                <a:srgbClr val="FF0000"/>
              </a:solidFill>
            </a:endParaRPr>
          </a:p>
          <a:p>
            <a:r>
              <a:rPr lang="ja-JP" altLang="en-US" sz="2800" dirty="0" smtClean="0"/>
              <a:t>変に凝った作りにすると後々面倒なことに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43908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スパイス">
  <a:themeElements>
    <a:clrScheme name="ユーザー定義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3B12E"/>
      </a:accent1>
      <a:accent2>
        <a:srgbClr val="8484FF"/>
      </a:accent2>
      <a:accent3>
        <a:srgbClr val="0000CB"/>
      </a:accent3>
      <a:accent4>
        <a:srgbClr val="FFFF00"/>
      </a:accent4>
      <a:accent5>
        <a:srgbClr val="8264AA"/>
      </a:accent5>
      <a:accent6>
        <a:srgbClr val="D29B46"/>
      </a:accent6>
      <a:hlink>
        <a:srgbClr val="0000FE"/>
      </a:hlink>
      <a:folHlink>
        <a:srgbClr val="800080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7256</TotalTime>
  <Words>815</Words>
  <Application>Microsoft Office PowerPoint</Application>
  <PresentationFormat>画面に合わせる (4:3)</PresentationFormat>
  <Paragraphs>216</Paragraphs>
  <Slides>27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28" baseType="lpstr">
      <vt:lpstr>スパイス</vt:lpstr>
      <vt:lpstr>PowerPoint プレゼンテーション</vt:lpstr>
      <vt:lpstr>今日の流れ</vt:lpstr>
      <vt:lpstr>開発の流れ</vt:lpstr>
      <vt:lpstr>プロトタイププログラムって？</vt:lpstr>
      <vt:lpstr>ベースプログラムって？</vt:lpstr>
      <vt:lpstr>開発の流れ</vt:lpstr>
      <vt:lpstr>問題</vt:lpstr>
      <vt:lpstr>どうすればいいんだろう……</vt:lpstr>
      <vt:lpstr>複数人でプログラムする</vt:lpstr>
      <vt:lpstr>命名規則</vt:lpstr>
      <vt:lpstr>コメント</vt:lpstr>
      <vt:lpstr>分担の仕方って……？</vt:lpstr>
      <vt:lpstr>ここまでのまとめ</vt:lpstr>
      <vt:lpstr>プログラム</vt:lpstr>
      <vt:lpstr>シーンってなによ？</vt:lpstr>
      <vt:lpstr>やってみよう（１）</vt:lpstr>
      <vt:lpstr>やってみよう（２）</vt:lpstr>
      <vt:lpstr>注意</vt:lpstr>
      <vt:lpstr>利点は？</vt:lpstr>
      <vt:lpstr>その他</vt:lpstr>
      <vt:lpstr>コンテナ</vt:lpstr>
      <vt:lpstr>定数の扱い</vt:lpstr>
      <vt:lpstr>ベースの下地</vt:lpstr>
      <vt:lpstr>リソース管理</vt:lpstr>
      <vt:lpstr>最後に</vt:lpstr>
      <vt:lpstr>プログラムの勉強</vt:lpstr>
      <vt:lpstr>ご清聴ありがとうございました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Admin</dc:creator>
  <cp:lastModifiedBy>admin</cp:lastModifiedBy>
  <cp:revision>248</cp:revision>
  <dcterms:created xsi:type="dcterms:W3CDTF">2011-10-12T06:06:21Z</dcterms:created>
  <dcterms:modified xsi:type="dcterms:W3CDTF">2012-06-05T13:49:14Z</dcterms:modified>
</cp:coreProperties>
</file>