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9"/>
  </p:notesMasterIdLst>
  <p:sldIdLst>
    <p:sldId id="256" r:id="rId2"/>
    <p:sldId id="290" r:id="rId3"/>
    <p:sldId id="292" r:id="rId4"/>
    <p:sldId id="291" r:id="rId5"/>
    <p:sldId id="293" r:id="rId6"/>
    <p:sldId id="294" r:id="rId7"/>
    <p:sldId id="295" r:id="rId8"/>
    <p:sldId id="296" r:id="rId9"/>
    <p:sldId id="297" r:id="rId10"/>
    <p:sldId id="298" r:id="rId11"/>
    <p:sldId id="299" r:id="rId12"/>
    <p:sldId id="300" r:id="rId13"/>
    <p:sldId id="301" r:id="rId14"/>
    <p:sldId id="302" r:id="rId15"/>
    <p:sldId id="304" r:id="rId16"/>
    <p:sldId id="303" r:id="rId17"/>
    <p:sldId id="324" r:id="rId18"/>
    <p:sldId id="305" r:id="rId19"/>
    <p:sldId id="306" r:id="rId20"/>
    <p:sldId id="307" r:id="rId21"/>
    <p:sldId id="308" r:id="rId22"/>
    <p:sldId id="309" r:id="rId23"/>
    <p:sldId id="310" r:id="rId24"/>
    <p:sldId id="311" r:id="rId25"/>
    <p:sldId id="312" r:id="rId26"/>
    <p:sldId id="313" r:id="rId27"/>
    <p:sldId id="314" r:id="rId28"/>
    <p:sldId id="315" r:id="rId29"/>
    <p:sldId id="316" r:id="rId30"/>
    <p:sldId id="317" r:id="rId31"/>
    <p:sldId id="318" r:id="rId32"/>
    <p:sldId id="319" r:id="rId33"/>
    <p:sldId id="320" r:id="rId34"/>
    <p:sldId id="321" r:id="rId35"/>
    <p:sldId id="322" r:id="rId36"/>
    <p:sldId id="323" r:id="rId37"/>
    <p:sldId id="263" r:id="rId3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85" autoAdjust="0"/>
    <p:restoredTop sz="94660"/>
  </p:normalViewPr>
  <p:slideViewPr>
    <p:cSldViewPr>
      <p:cViewPr varScale="1">
        <p:scale>
          <a:sx n="79" d="100"/>
          <a:sy n="79" d="100"/>
        </p:scale>
        <p:origin x="-9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AC5C7E-8F6F-4818-9E98-0D80EB1A6F12}" type="datetimeFigureOut">
              <a:rPr kumimoji="1" lang="ja-JP" altLang="en-US" smtClean="0"/>
              <a:pPr/>
              <a:t>2011/5/25</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FF4BD5-FDFC-41FF-8634-4BD26FE0354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タイトル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 サブタイトルの書式設定</a:t>
            </a:r>
            <a:endParaRPr kumimoji="0" lang="en-US"/>
          </a:p>
        </p:txBody>
      </p:sp>
      <p:grpSp>
        <p:nvGrpSpPr>
          <p:cNvPr id="2" name="グループ化 1"/>
          <p:cNvGrpSpPr/>
          <p:nvPr/>
        </p:nvGrpSpPr>
        <p:grpSpPr>
          <a:xfrm>
            <a:off x="-3765"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 29"/>
          <p:cNvSpPr>
            <a:spLocks noGrp="1"/>
          </p:cNvSpPr>
          <p:nvPr>
            <p:ph type="dt" sz="half" idx="10"/>
          </p:nvPr>
        </p:nvSpPr>
        <p:spPr/>
        <p:txBody>
          <a:bodyPr/>
          <a:lstStyle>
            <a:lvl1pPr>
              <a:defRPr>
                <a:solidFill>
                  <a:srgbClr val="FFFFFF"/>
                </a:solidFill>
              </a:defRPr>
            </a:lvl1pPr>
            <a:extLst/>
          </a:lstStyle>
          <a:p>
            <a:fld id="{E90ED720-0104-4369-84BC-D37694168613}" type="datetimeFigureOut">
              <a:rPr kumimoji="1" lang="ja-JP" altLang="en-US" smtClean="0"/>
              <a:pPr/>
              <a:t>2011/5/25</a:t>
            </a:fld>
            <a:endParaRPr kumimoji="1" lang="ja-JP" altLang="en-US"/>
          </a:p>
        </p:txBody>
      </p:sp>
      <p:sp>
        <p:nvSpPr>
          <p:cNvPr id="19" name="フッター プレースホルダ 18"/>
          <p:cNvSpPr>
            <a:spLocks noGrp="1"/>
          </p:cNvSpPr>
          <p:nvPr>
            <p:ph type="ftr" sz="quarter" idx="11"/>
          </p:nvPr>
        </p:nvSpPr>
        <p:spPr/>
        <p:txBody>
          <a:bodyPr/>
          <a:lstStyle>
            <a:lvl1pPr>
              <a:defRPr>
                <a:solidFill>
                  <a:schemeClr val="accent1">
                    <a:tint val="20000"/>
                  </a:schemeClr>
                </a:solidFill>
              </a:defRPr>
            </a:lvl1pPr>
            <a:extLst/>
          </a:lstStyle>
          <a:p>
            <a:endParaRPr kumimoji="1" lang="ja-JP" altLang="en-US"/>
          </a:p>
        </p:txBody>
      </p:sp>
      <p:sp>
        <p:nvSpPr>
          <p:cNvPr id="27" name="スライド番号プレースホルダ 26"/>
          <p:cNvSpPr>
            <a:spLocks noGrp="1"/>
          </p:cNvSpPr>
          <p:nvPr>
            <p:ph type="sldNum" sz="quarter" idx="12"/>
          </p:nvPr>
        </p:nvSpPr>
        <p:spPr/>
        <p:txBody>
          <a:bodyPr/>
          <a:lstStyle>
            <a:lvl1pPr>
              <a:defRPr>
                <a:solidFill>
                  <a:srgbClr val="FFFFFF"/>
                </a:solidFill>
              </a:defRPr>
            </a:lvl1pPr>
            <a:extLst/>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1481329"/>
            <a:ext cx="8229600" cy="4386071"/>
          </a:xfrm>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E90ED720-0104-4369-84BC-D37694168613}" type="datetimeFigureOut">
              <a:rPr kumimoji="1" lang="ja-JP" altLang="en-US" smtClean="0"/>
              <a:pPr/>
              <a:t>2011/5/25</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0"/>
            <a:ext cx="1777470" cy="5592761"/>
          </a:xfrm>
        </p:spPr>
        <p:txBody>
          <a:bodyPr vert="eaVert"/>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41"/>
            <a:ext cx="6324600" cy="5592760"/>
          </a:xfrm>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E90ED720-0104-4369-84BC-D37694168613}" type="datetimeFigureOut">
              <a:rPr kumimoji="1" lang="ja-JP" altLang="en-US" smtClean="0"/>
              <a:pPr/>
              <a:t>2011/5/25</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E90ED720-0104-4369-84BC-D37694168613}" type="datetimeFigureOut">
              <a:rPr kumimoji="1" lang="ja-JP" altLang="en-US" smtClean="0"/>
              <a:pPr/>
              <a:t>2011/5/25</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D2D8002D-B5B0-4BAC-B1F6-782DDCCE6D9C}" type="slidenum">
              <a:rPr kumimoji="1" lang="ja-JP" altLang="en-US" smtClean="0"/>
              <a:pPr/>
              <a:t>&lt;#&gt;</a:t>
            </a:fld>
            <a:endParaRPr kumimoji="1" lang="ja-JP" altLang="en-US"/>
          </a:p>
        </p:txBody>
      </p:sp>
      <p:sp>
        <p:nvSpPr>
          <p:cNvPr id="7" name="タイトル 6"/>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extLst/>
          </a:lstStyle>
          <a:p>
            <a:fld id="{E90ED720-0104-4369-84BC-D37694168613}" type="datetimeFigureOut">
              <a:rPr kumimoji="1" lang="ja-JP" altLang="en-US" smtClean="0"/>
              <a:pPr/>
              <a:t>2011/5/25</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D2D8002D-B5B0-4BAC-B1F6-782DDCCE6D9C}" type="slidenum">
              <a:rPr kumimoji="1" lang="ja-JP" altLang="en-US" smtClean="0"/>
              <a:pPr/>
              <a:t>&lt;#&gt;</a:t>
            </a:fld>
            <a:endParaRPr kumimoji="1" lang="ja-JP" altLang="en-US"/>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extLst/>
          </a:lstStyle>
          <a:p>
            <a:fld id="{E90ED720-0104-4369-84BC-D37694168613}" type="datetimeFigureOut">
              <a:rPr kumimoji="1" lang="ja-JP" altLang="en-US" smtClean="0"/>
              <a:pPr/>
              <a:t>2011/5/25</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D2D8002D-B5B0-4BAC-B1F6-782DDCCE6D9C}" type="slidenum">
              <a:rPr kumimoji="1" lang="ja-JP" altLang="en-US" smtClean="0"/>
              <a:pPr/>
              <a:t>&lt;#&gt;</a:t>
            </a:fld>
            <a:endParaRPr kumimoji="1" lang="ja-JP" altLang="en-US"/>
          </a:p>
        </p:txBody>
      </p:sp>
      <p:sp>
        <p:nvSpPr>
          <p:cNvPr id="8" name="タイトル 7"/>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extLst/>
          </a:lstStyle>
          <a:p>
            <a:fld id="{E90ED720-0104-4369-84BC-D37694168613}" type="datetimeFigureOut">
              <a:rPr kumimoji="1" lang="ja-JP" altLang="en-US" smtClean="0"/>
              <a:pPr/>
              <a:t>2011/5/25</a:t>
            </a:fld>
            <a:endParaRPr kumimoji="1" lang="ja-JP" altLang="en-US"/>
          </a:p>
        </p:txBody>
      </p:sp>
      <p:sp>
        <p:nvSpPr>
          <p:cNvPr id="8" name="フッター プレースホルダ 7"/>
          <p:cNvSpPr>
            <a:spLocks noGrp="1"/>
          </p:cNvSpPr>
          <p:nvPr>
            <p:ph type="ftr" sz="quarter" idx="11"/>
          </p:nvPr>
        </p:nvSpPr>
        <p:spPr/>
        <p:txBody>
          <a:bodyPr/>
          <a:lstStyle>
            <a:extLst/>
          </a:lstStyle>
          <a:p>
            <a:endParaRPr kumimoji="1" lang="ja-JP" altLang="en-US"/>
          </a:p>
        </p:txBody>
      </p:sp>
      <p:sp>
        <p:nvSpPr>
          <p:cNvPr id="9" name="スライド番号プレースホルダ 8"/>
          <p:cNvSpPr>
            <a:spLocks noGrp="1"/>
          </p:cNvSpPr>
          <p:nvPr>
            <p:ph type="sldNum" sz="quarter" idx="12"/>
          </p:nvPr>
        </p:nvSpPr>
        <p:spPr/>
        <p:txBody>
          <a:bodyPr/>
          <a:lstStyle>
            <a:extLst/>
          </a:lstStyle>
          <a:p>
            <a:fld id="{D2D8002D-B5B0-4BAC-B1F6-782DDCCE6D9C}"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 2"/>
          <p:cNvSpPr>
            <a:spLocks noGrp="1"/>
          </p:cNvSpPr>
          <p:nvPr>
            <p:ph type="dt" sz="half" idx="10"/>
          </p:nvPr>
        </p:nvSpPr>
        <p:spPr/>
        <p:txBody>
          <a:bodyPr/>
          <a:lstStyle>
            <a:extLst/>
          </a:lstStyle>
          <a:p>
            <a:fld id="{E90ED720-0104-4369-84BC-D37694168613}" type="datetimeFigureOut">
              <a:rPr kumimoji="1" lang="ja-JP" altLang="en-US" smtClean="0"/>
              <a:pPr/>
              <a:t>2011/5/25</a:t>
            </a:fld>
            <a:endParaRPr kumimoji="1" lang="ja-JP" altLang="en-US"/>
          </a:p>
        </p:txBody>
      </p:sp>
      <p:sp>
        <p:nvSpPr>
          <p:cNvPr id="4" name="フッター プレースホルダ 3"/>
          <p:cNvSpPr>
            <a:spLocks noGrp="1"/>
          </p:cNvSpPr>
          <p:nvPr>
            <p:ph type="ftr" sz="quarter" idx="11"/>
          </p:nvPr>
        </p:nvSpPr>
        <p:spPr/>
        <p:txBody>
          <a:bodyPr/>
          <a:lstStyle>
            <a:extLst/>
          </a:lstStyle>
          <a:p>
            <a:endParaRPr kumimoji="1" lang="ja-JP" altLang="en-US"/>
          </a:p>
        </p:txBody>
      </p:sp>
      <p:sp>
        <p:nvSpPr>
          <p:cNvPr id="5" name="スライド番号プレースホルダ 4"/>
          <p:cNvSpPr>
            <a:spLocks noGrp="1"/>
          </p:cNvSpPr>
          <p:nvPr>
            <p:ph type="sldNum" sz="quarter" idx="12"/>
          </p:nvPr>
        </p:nvSpPr>
        <p:spPr/>
        <p:txBody>
          <a:bodyPr/>
          <a:lstStyle>
            <a:extLst/>
          </a:lstStyle>
          <a:p>
            <a:fld id="{D2D8002D-B5B0-4BAC-B1F6-782DDCCE6D9C}" type="slidenum">
              <a:rPr kumimoji="1" lang="ja-JP" altLang="en-US" smtClean="0"/>
              <a:pPr/>
              <a:t>&lt;#&gt;</a:t>
            </a:fld>
            <a:endParaRPr kumimoji="1" lang="ja-JP" altLang="en-US"/>
          </a:p>
        </p:txBody>
      </p:sp>
      <p:sp>
        <p:nvSpPr>
          <p:cNvPr id="6" name="タイトル 5"/>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extLst/>
          </a:lstStyle>
          <a:p>
            <a:fld id="{E90ED720-0104-4369-84BC-D37694168613}" type="datetimeFigureOut">
              <a:rPr kumimoji="1" lang="ja-JP" altLang="en-US" smtClean="0"/>
              <a:pPr/>
              <a:t>2011/5/25</a:t>
            </a:fld>
            <a:endParaRPr kumimoji="1" lang="ja-JP" altLang="en-US"/>
          </a:p>
        </p:txBody>
      </p:sp>
      <p:sp>
        <p:nvSpPr>
          <p:cNvPr id="3" name="フッター プレースホルダ 2"/>
          <p:cNvSpPr>
            <a:spLocks noGrp="1"/>
          </p:cNvSpPr>
          <p:nvPr>
            <p:ph type="ftr" sz="quarter" idx="11"/>
          </p:nvPr>
        </p:nvSpPr>
        <p:spPr/>
        <p:txBody>
          <a:bodyPr/>
          <a:lstStyle>
            <a:extLst/>
          </a:lstStyle>
          <a:p>
            <a:endParaRPr kumimoji="1" lang="ja-JP" altLang="en-US"/>
          </a:p>
        </p:txBody>
      </p:sp>
      <p:sp>
        <p:nvSpPr>
          <p:cNvPr id="4" name="スライド番号プレースホルダ 3"/>
          <p:cNvSpPr>
            <a:spLocks noGrp="1"/>
          </p:cNvSpPr>
          <p:nvPr>
            <p:ph type="sldNum" sz="quarter" idx="12"/>
          </p:nvPr>
        </p:nvSpPr>
        <p:spPr/>
        <p:txBody>
          <a:bodyPr/>
          <a:lstStyle>
            <a:extLst/>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6727032" y="6407944"/>
            <a:ext cx="1920240" cy="365760"/>
          </a:xfrm>
        </p:spPr>
        <p:txBody>
          <a:bodyPr/>
          <a:lstStyle>
            <a:extLst/>
          </a:lstStyle>
          <a:p>
            <a:fld id="{E90ED720-0104-4369-84BC-D37694168613}" type="datetimeFigureOut">
              <a:rPr kumimoji="1" lang="ja-JP" altLang="en-US" smtClean="0"/>
              <a:pPr/>
              <a:t>2011/5/25</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D2D8002D-B5B0-4BAC-B1F6-782DDCCE6D9C}"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 テキストの書式設定</a:t>
            </a:r>
          </a:p>
        </p:txBody>
      </p:sp>
      <p:sp>
        <p:nvSpPr>
          <p:cNvPr id="3" name="図プレースホル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 4"/>
          <p:cNvSpPr>
            <a:spLocks noGrp="1"/>
          </p:cNvSpPr>
          <p:nvPr>
            <p:ph type="dt" sz="half" idx="10"/>
          </p:nvPr>
        </p:nvSpPr>
        <p:spPr/>
        <p:txBody>
          <a:bodyPr/>
          <a:lstStyle>
            <a:lvl1pPr>
              <a:defRPr>
                <a:solidFill>
                  <a:schemeClr val="tx1"/>
                </a:solidFill>
              </a:defRPr>
            </a:lvl1pPr>
            <a:extLst/>
          </a:lstStyle>
          <a:p>
            <a:fld id="{E90ED720-0104-4369-84BC-D37694168613}" type="datetimeFigureOut">
              <a:rPr kumimoji="1" lang="ja-JP" altLang="en-US" smtClean="0"/>
              <a:pPr/>
              <a:t>2011/5/25</a:t>
            </a:fld>
            <a:endParaRPr kumimoji="1" lang="ja-JP" altLang="en-US"/>
          </a:p>
        </p:txBody>
      </p:sp>
      <p:sp>
        <p:nvSpPr>
          <p:cNvPr id="6" name="フッター プレースホル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1" lang="ja-JP" altLang="en-US"/>
          </a:p>
        </p:txBody>
      </p:sp>
      <p:sp>
        <p:nvSpPr>
          <p:cNvPr id="7" name="スライド番号プレースホルダ 6"/>
          <p:cNvSpPr>
            <a:spLocks noGrp="1"/>
          </p:cNvSpPr>
          <p:nvPr>
            <p:ph type="sldNum" sz="quarter" idx="12"/>
          </p:nvPr>
        </p:nvSpPr>
        <p:spPr/>
        <p:txBody>
          <a:bodyPr/>
          <a:lstStyle>
            <a:lvl1pPr>
              <a:defRPr>
                <a:solidFill>
                  <a:schemeClr val="tx1"/>
                </a:solidFill>
              </a:defRPr>
            </a:lvl1pPr>
            <a:extLst/>
          </a:lstStyle>
          <a:p>
            <a:fld id="{D2D8002D-B5B0-4BAC-B1F6-782DDCCE6D9C}" type="slidenum">
              <a:rPr kumimoji="1" lang="ja-JP" altLang="en-US" smtClean="0"/>
              <a:pPr/>
              <a:t>&lt;#&gt;</a:t>
            </a:fld>
            <a:endParaRPr kumimoji="1" lang="ja-JP" altLang="en-US"/>
          </a:p>
        </p:txBody>
      </p:sp>
      <p:sp>
        <p:nvSpPr>
          <p:cNvPr id="2" name="タイトル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線コネクタ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フリーフォーム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線コネクタ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 タイトルの書式設定</a:t>
            </a:r>
            <a:endParaRPr kumimoji="0" lang="en-US"/>
          </a:p>
        </p:txBody>
      </p:sp>
      <p:sp>
        <p:nvSpPr>
          <p:cNvPr id="30" name="テキスト プレースホルダ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90ED720-0104-4369-84BC-D37694168613}" type="datetimeFigureOut">
              <a:rPr kumimoji="1" lang="ja-JP" altLang="en-US" smtClean="0"/>
              <a:pPr/>
              <a:t>2011/5/25</a:t>
            </a:fld>
            <a:endParaRPr kumimoji="1" lang="ja-JP" altLang="en-US"/>
          </a:p>
        </p:txBody>
      </p:sp>
      <p:sp>
        <p:nvSpPr>
          <p:cNvPr id="22" name="フッター プレースホル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kumimoji="1" lang="ja-JP" altLang="en-US"/>
          </a:p>
        </p:txBody>
      </p:sp>
      <p:sp>
        <p:nvSpPr>
          <p:cNvPr id="18" name="スライド番号プレースホル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cppll.jp/cppreference/index.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cppll.jp/cppreference/index.html"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msdn.microsoft.com/ja-jp/vstudio/dd183141"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2812" y="3068960"/>
            <a:ext cx="9001188" cy="3168352"/>
          </a:xfrm>
        </p:spPr>
        <p:txBody>
          <a:bodyPr>
            <a:normAutofit/>
          </a:bodyPr>
          <a:lstStyle/>
          <a:p>
            <a:pPr marL="54864" indent="0" algn="ctr" fontAlgn="auto">
              <a:spcAft>
                <a:spcPts val="0"/>
              </a:spcAft>
              <a:defRPr/>
            </a:pPr>
            <a:r>
              <a:rPr lang="ja-JP" altLang="en-US" sz="6000" dirty="0" smtClean="0">
                <a:solidFill>
                  <a:schemeClr val="tx2">
                    <a:tint val="100000"/>
                    <a:shade val="90000"/>
                    <a:satMod val="250000"/>
                    <a:alpha val="100000"/>
                  </a:schemeClr>
                </a:solidFill>
                <a:latin typeface="メイリオ" pitchFamily="50" charset="-128"/>
                <a:ea typeface="メイリオ" pitchFamily="50" charset="-128"/>
              </a:rPr>
              <a:t>コードレビュー</a:t>
            </a:r>
            <a:r>
              <a:rPr lang="en-US" altLang="ja-JP" sz="3200" dirty="0" smtClean="0">
                <a:latin typeface="メイリオ" pitchFamily="50" charset="-128"/>
                <a:ea typeface="メイリオ" pitchFamily="50" charset="-128"/>
              </a:rPr>
              <a:t/>
            </a:r>
            <a:br>
              <a:rPr lang="en-US" altLang="ja-JP" sz="3200" dirty="0" smtClean="0">
                <a:latin typeface="メイリオ" pitchFamily="50" charset="-128"/>
                <a:ea typeface="メイリオ" pitchFamily="50" charset="-128"/>
              </a:rPr>
            </a:br>
            <a:r>
              <a:rPr lang="ja-JP" altLang="en-US" sz="3200" dirty="0" smtClean="0">
                <a:latin typeface="メイリオ" pitchFamily="50" charset="-128"/>
                <a:ea typeface="メイリオ" pitchFamily="50" charset="-128"/>
              </a:rPr>
              <a:t>制作チーム：リフスロー</a:t>
            </a:r>
            <a:endParaRPr lang="ja-JP" altLang="en-US" sz="3200" dirty="0">
              <a:solidFill>
                <a:schemeClr val="tx2">
                  <a:tint val="100000"/>
                  <a:shade val="90000"/>
                  <a:satMod val="250000"/>
                  <a:alpha val="100000"/>
                </a:schemeClr>
              </a:solidFill>
              <a:latin typeface="メイリオ" pitchFamily="50" charset="-128"/>
              <a:ea typeface="メイリオ" pitchFamily="50" charset="-128"/>
            </a:endParaRPr>
          </a:p>
        </p:txBody>
      </p:sp>
      <p:sp>
        <p:nvSpPr>
          <p:cNvPr id="3" name="タイトル 1"/>
          <p:cNvSpPr txBox="1">
            <a:spLocks/>
          </p:cNvSpPr>
          <p:nvPr/>
        </p:nvSpPr>
        <p:spPr>
          <a:xfrm>
            <a:off x="467573" y="2492912"/>
            <a:ext cx="9001125" cy="1143000"/>
          </a:xfrm>
          <a:prstGeom prst="rect">
            <a:avLst/>
          </a:prstGeom>
        </p:spPr>
        <p:txBody>
          <a:bodyPr anchor="b">
            <a:normAutofit/>
            <a:scene3d>
              <a:camera prst="orthographicFront"/>
              <a:lightRig rig="soft" dir="t">
                <a:rot lat="0" lon="0" rev="2400000"/>
              </a:lightRig>
            </a:scene3d>
            <a:sp3d>
              <a:bevelT w="19050" h="12700"/>
            </a:sp3d>
          </a:bodyPr>
          <a:lstStyle/>
          <a:p>
            <a:pPr marL="54864" algn="r" fontAlgn="auto">
              <a:spcAft>
                <a:spcPts val="0"/>
              </a:spcAft>
              <a:defRPr/>
            </a:pPr>
            <a:endParaRPr lang="ja-JP" altLang="en-US" sz="6000"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メイリオ" pitchFamily="50" charset="-128"/>
              <a:ea typeface="メイリオ" pitchFamily="50" charset="-128"/>
              <a:cs typeface="+mj-cs"/>
            </a:endParaRPr>
          </a:p>
        </p:txBody>
      </p:sp>
      <p:sp>
        <p:nvSpPr>
          <p:cNvPr id="4" name="タイトル 1"/>
          <p:cNvSpPr txBox="1">
            <a:spLocks/>
          </p:cNvSpPr>
          <p:nvPr/>
        </p:nvSpPr>
        <p:spPr>
          <a:xfrm>
            <a:off x="611560" y="4437112"/>
            <a:ext cx="9001188" cy="1656184"/>
          </a:xfrm>
          <a:prstGeom prst="rect">
            <a:avLst/>
          </a:prstGeom>
        </p:spPr>
        <p:txBody>
          <a:bodyPr anchor="b">
            <a:normAutofit/>
            <a:scene3d>
              <a:camera prst="orthographicFront"/>
              <a:lightRig rig="soft" dir="t">
                <a:rot lat="0" lon="0" rev="2400000"/>
              </a:lightRig>
            </a:scene3d>
            <a:sp3d>
              <a:bevelT w="19050" h="12700"/>
            </a:sp3d>
          </a:bodyPr>
          <a:lstStyle/>
          <a:p>
            <a:pPr marL="54864" fontAlgn="auto">
              <a:spcAft>
                <a:spcPts val="0"/>
              </a:spcAft>
              <a:defRPr/>
            </a:pPr>
            <a:endParaRPr lang="ja-JP" altLang="en-US" sz="4800" dirty="0" smtClean="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メイリオ" pitchFamily="50" charset="-128"/>
              <a:ea typeface="メイリオ" pitchFamily="50" charset="-128"/>
            </a:endParaRPr>
          </a:p>
        </p:txBody>
      </p:sp>
      <p:sp>
        <p:nvSpPr>
          <p:cNvPr id="9" name="タイトル 1"/>
          <p:cNvSpPr txBox="1">
            <a:spLocks/>
          </p:cNvSpPr>
          <p:nvPr/>
        </p:nvSpPr>
        <p:spPr>
          <a:xfrm>
            <a:off x="683568" y="5445224"/>
            <a:ext cx="7572428" cy="1143000"/>
          </a:xfrm>
          <a:prstGeom prst="rect">
            <a:avLst/>
          </a:prstGeom>
        </p:spPr>
        <p:txBody>
          <a:bodyPr anchor="b">
            <a:scene3d>
              <a:camera prst="orthographicFront"/>
              <a:lightRig rig="soft" dir="t">
                <a:rot lat="0" lon="0" rev="2400000"/>
              </a:lightRig>
            </a:scene3d>
            <a:sp3d>
              <a:bevelT w="19050" h="12700"/>
            </a:sp3d>
          </a:bodyPr>
          <a:lstStyle/>
          <a:p>
            <a:pPr marL="54864" fontAlgn="auto">
              <a:spcAft>
                <a:spcPts val="0"/>
              </a:spcAft>
              <a:defRPr/>
            </a:pPr>
            <a:endParaRPr lang="ja-JP" altLang="en-US" sz="4800"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メイリオ" pitchFamily="50" charset="-128"/>
              <a:ea typeface="メイリオ" pitchFamily="50" charset="-128"/>
              <a:cs typeface="+mj-cs"/>
            </a:endParaRPr>
          </a:p>
        </p:txBody>
      </p:sp>
      <p:pic>
        <p:nvPicPr>
          <p:cNvPr id="1026" name="Picture 2" descr="D:\m0109043b3\講義用ファイル\プロジェクト演習Ⅲ　プロデュース\LifThorwプロジェクト\画像\リフスロー仮タイトル.PNG"/>
          <p:cNvPicPr>
            <a:picLocks noChangeAspect="1" noChangeArrowheads="1"/>
          </p:cNvPicPr>
          <p:nvPr/>
        </p:nvPicPr>
        <p:blipFill>
          <a:blip r:embed="rId2" cstate="print"/>
          <a:srcRect/>
          <a:stretch>
            <a:fillRect/>
          </a:stretch>
        </p:blipFill>
        <p:spPr bwMode="auto">
          <a:xfrm>
            <a:off x="467544" y="-243408"/>
            <a:ext cx="8424936" cy="421246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972008"/>
          </a:xfrm>
        </p:spPr>
        <p:txBody>
          <a:bodyPr>
            <a:normAutofit/>
          </a:bodyPr>
          <a:lstStyle/>
          <a:p>
            <a:r>
              <a:rPr lang="ja-JP" altLang="en-US" dirty="0" smtClean="0">
                <a:latin typeface="メイリオ" pitchFamily="50" charset="-128"/>
                <a:ea typeface="メイリオ" pitchFamily="50" charset="-128"/>
              </a:rPr>
              <a:t>ゲームのメイン部分となると</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プロトタイプとはいえコードが大量に</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当然処理をクラス化、せめて関数化していきたい所</a:t>
            </a:r>
            <a:endParaRPr lang="en-US" altLang="ja-JP" dirty="0" smtClean="0">
              <a:latin typeface="メイリオ" pitchFamily="50" charset="-128"/>
              <a:ea typeface="メイリオ" pitchFamily="50" charset="-128"/>
            </a:endParaRPr>
          </a:p>
          <a:p>
            <a:pPr lvl="1"/>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複雑に考えずにちゃちゃっと作ってしまいたい所</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設計考えすぎちゃプロトタイプの意味が薄れる</a:t>
            </a:r>
            <a:r>
              <a:rPr lang="en-US" altLang="ja-JP" dirty="0" smtClean="0">
                <a:latin typeface="メイリオ" pitchFamily="50" charset="-128"/>
                <a:ea typeface="メイリオ" pitchFamily="50" charset="-128"/>
              </a:rPr>
              <a:t>(?)</a:t>
            </a:r>
          </a:p>
          <a:p>
            <a:pPr lvl="1"/>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かといって、何も考えないと</a:t>
            </a:r>
            <a:r>
              <a:rPr lang="en-US" altLang="ja-JP" dirty="0" smtClean="0">
                <a:latin typeface="メイリオ" pitchFamily="50" charset="-128"/>
                <a:ea typeface="メイリオ" pitchFamily="50" charset="-128"/>
              </a:rPr>
              <a:t>……</a:t>
            </a:r>
          </a:p>
        </p:txBody>
      </p:sp>
      <p:sp>
        <p:nvSpPr>
          <p:cNvPr id="3" name="タイトル 2"/>
          <p:cNvSpPr>
            <a:spLocks noGrp="1"/>
          </p:cNvSpPr>
          <p:nvPr>
            <p:ph type="title"/>
          </p:nvPr>
        </p:nvSpPr>
        <p:spPr/>
        <p:txBody>
          <a:bodyPr>
            <a:normAutofit/>
          </a:bodyPr>
          <a:lstStyle/>
          <a:p>
            <a:r>
              <a:rPr kumimoji="1" lang="ja-JP" altLang="en-US" dirty="0" smtClean="0"/>
              <a:t>クラスの追加</a:t>
            </a:r>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2771800" y="1481328"/>
            <a:ext cx="6120680" cy="4972008"/>
          </a:xfrm>
        </p:spPr>
        <p:txBody>
          <a:bodyPr>
            <a:normAutofit/>
          </a:bodyPr>
          <a:lstStyle/>
          <a:p>
            <a:r>
              <a:rPr lang="ja-JP" altLang="en-US" dirty="0" smtClean="0">
                <a:latin typeface="メイリオ" pitchFamily="50" charset="-128"/>
                <a:ea typeface="メイリオ" pitchFamily="50" charset="-128"/>
              </a:rPr>
              <a:t>ちょっと見づらいですが</a:t>
            </a:r>
            <a:r>
              <a:rPr lang="en-US" altLang="ja-JP" dirty="0" smtClean="0">
                <a:latin typeface="メイリオ" pitchFamily="50" charset="-128"/>
                <a:ea typeface="メイリオ" pitchFamily="50" charset="-128"/>
              </a:rPr>
              <a:t>……</a:t>
            </a:r>
          </a:p>
          <a:p>
            <a:r>
              <a:rPr lang="ja-JP" altLang="en-US" dirty="0" smtClean="0">
                <a:latin typeface="メイリオ" pitchFamily="50" charset="-128"/>
                <a:ea typeface="メイリオ" pitchFamily="50" charset="-128"/>
              </a:rPr>
              <a:t>プレイヤークラスと</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プレイヤーの操る足場クラスと</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プレイヤーの操るアニマクラスが別</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赤枠で囲ってある部分</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敵クラスと</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敵の攻撃クラスが別</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青枠で過去ってある部分</a:t>
            </a:r>
            <a:endParaRPr lang="en-US" altLang="ja-JP" dirty="0" smtClean="0">
              <a:latin typeface="メイリオ" pitchFamily="50" charset="-128"/>
              <a:ea typeface="メイリオ" pitchFamily="50" charset="-128"/>
            </a:endParaRPr>
          </a:p>
          <a:p>
            <a:pPr lvl="1"/>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なぜ一つのクラスとして</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作らなかったし！</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pPr>
              <a:buNone/>
            </a:pPr>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kumimoji="1" lang="ja-JP" altLang="en-US" dirty="0" smtClean="0"/>
              <a:t>こうなります（クラス編）</a:t>
            </a:r>
            <a:endParaRPr kumimoji="1" lang="ja-JP" altLang="en-US" dirty="0"/>
          </a:p>
        </p:txBody>
      </p:sp>
      <p:pic>
        <p:nvPicPr>
          <p:cNvPr id="6" name="図 5" descr="クラス分けのダメな例.jpg"/>
          <p:cNvPicPr>
            <a:picLocks noChangeAspect="1"/>
          </p:cNvPicPr>
          <p:nvPr/>
        </p:nvPicPr>
        <p:blipFill>
          <a:blip r:embed="rId2" cstate="print"/>
          <a:stretch>
            <a:fillRect/>
          </a:stretch>
        </p:blipFill>
        <p:spPr>
          <a:xfrm>
            <a:off x="-25938" y="1196752"/>
            <a:ext cx="2960829" cy="4464496"/>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972008"/>
          </a:xfrm>
        </p:spPr>
        <p:txBody>
          <a:bodyPr>
            <a:normAutofit/>
          </a:bodyPr>
          <a:lstStyle/>
          <a:p>
            <a:r>
              <a:rPr lang="ja-JP" altLang="en-US" dirty="0" smtClean="0">
                <a:latin typeface="メイリオ" pitchFamily="50" charset="-128"/>
                <a:ea typeface="メイリオ" pitchFamily="50" charset="-128"/>
              </a:rPr>
              <a:t>最初はキャラの基本情報を管理するためだった</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単なる移動、当たり判定の情報、モデルの情報</a:t>
            </a:r>
            <a:endParaRPr lang="en-US" altLang="ja-JP" dirty="0" smtClean="0">
              <a:latin typeface="メイリオ" pitchFamily="50" charset="-128"/>
              <a:ea typeface="メイリオ" pitchFamily="50" charset="-128"/>
            </a:endParaRPr>
          </a:p>
          <a:p>
            <a:pPr>
              <a:buNone/>
            </a:pPr>
            <a:r>
              <a:rPr lang="ja-JP" altLang="en-US" dirty="0" smtClean="0">
                <a:latin typeface="メイリオ" pitchFamily="50" charset="-128"/>
                <a:ea typeface="メイリオ" pitchFamily="50" charset="-128"/>
              </a:rPr>
              <a:t>　　　　　　　　　↓</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システム搭載にあたって、何故か別クラスに</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本人がたとえわかったとしても周りからしちゃ</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どのように処理が流れてるか理解不能</a:t>
            </a:r>
            <a:endParaRPr lang="en-US" altLang="ja-JP" dirty="0" smtClean="0">
              <a:latin typeface="メイリオ" pitchFamily="50" charset="-128"/>
              <a:ea typeface="メイリオ" pitchFamily="50" charset="-128"/>
            </a:endParaRPr>
          </a:p>
          <a:p>
            <a:pPr>
              <a:buNone/>
            </a:pPr>
            <a:r>
              <a:rPr lang="ja-JP" altLang="en-US" dirty="0" smtClean="0">
                <a:latin typeface="メイリオ" pitchFamily="50" charset="-128"/>
                <a:ea typeface="メイリオ" pitchFamily="50" charset="-128"/>
              </a:rPr>
              <a:t>　　　　　　　　　↓</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結果、先生すら匙を投げるグチャグチャソースに</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プロトタイプとは言え、人にわかりやすい構成になるよう心がけましょう</a:t>
            </a:r>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kumimoji="1" lang="ja-JP" altLang="en-US" dirty="0" smtClean="0"/>
              <a:t>どうしたこうなった！（クラス編）</a:t>
            </a:r>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972008"/>
          </a:xfrm>
        </p:spPr>
        <p:txBody>
          <a:bodyPr>
            <a:normAutofit/>
          </a:bodyPr>
          <a:lstStyle/>
          <a:p>
            <a:r>
              <a:rPr lang="ja-JP" altLang="en-US" dirty="0" smtClean="0">
                <a:latin typeface="メイリオ" pitchFamily="50" charset="-128"/>
                <a:ea typeface="メイリオ" pitchFamily="50" charset="-128"/>
              </a:rPr>
              <a:t>なるべく短い行ですませたい部分</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他から必要な処理を呼び出し、</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それをループするのが一般的</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ところがどっこいこのプロトタイプでは</a:t>
            </a:r>
            <a:r>
              <a:rPr lang="en-US" altLang="ja-JP" dirty="0" smtClean="0">
                <a:latin typeface="メイリオ" pitchFamily="50" charset="-128"/>
                <a:ea typeface="メイリオ" pitchFamily="50" charset="-128"/>
              </a:rPr>
              <a:t>……</a:t>
            </a:r>
          </a:p>
        </p:txBody>
      </p:sp>
      <p:sp>
        <p:nvSpPr>
          <p:cNvPr id="3" name="タイトル 2"/>
          <p:cNvSpPr>
            <a:spLocks noGrp="1"/>
          </p:cNvSpPr>
          <p:nvPr>
            <p:ph type="title"/>
          </p:nvPr>
        </p:nvSpPr>
        <p:spPr/>
        <p:txBody>
          <a:bodyPr>
            <a:normAutofit/>
          </a:bodyPr>
          <a:lstStyle/>
          <a:p>
            <a:r>
              <a:rPr lang="ja-JP" altLang="en-US" dirty="0" smtClean="0"/>
              <a:t>メイン関数</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539552" y="1481328"/>
            <a:ext cx="8352928" cy="4972008"/>
          </a:xfrm>
        </p:spPr>
        <p:txBody>
          <a:bodyPr>
            <a:normAutofit/>
          </a:bodyPr>
          <a:lstStyle/>
          <a:p>
            <a:r>
              <a:rPr lang="ja-JP" altLang="en-US" dirty="0" smtClean="0">
                <a:latin typeface="メイリオ" pitchFamily="50" charset="-128"/>
                <a:ea typeface="メイリオ" pitchFamily="50" charset="-128"/>
              </a:rPr>
              <a:t>９３８行！！</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どうしてこうなった！</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参考にしたサンプルが元々</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メインに記述されており</a:t>
            </a:r>
            <a:r>
              <a:rPr lang="en-US" altLang="ja-JP" dirty="0" smtClean="0">
                <a:latin typeface="メイリオ" pitchFamily="50" charset="-128"/>
                <a:ea typeface="メイリオ" pitchFamily="50" charset="-128"/>
              </a:rPr>
              <a:t>……</a:t>
            </a:r>
          </a:p>
          <a:p>
            <a:pPr>
              <a:buNone/>
            </a:pPr>
            <a:r>
              <a:rPr lang="ja-JP" altLang="en-US" dirty="0" smtClean="0">
                <a:latin typeface="メイリオ" pitchFamily="50" charset="-128"/>
                <a:ea typeface="メイリオ" pitchFamily="50" charset="-128"/>
              </a:rPr>
              <a:t>　　　　↓</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それに甘えてずらずら書いていった結果</a:t>
            </a:r>
            <a:endParaRPr lang="en-US" altLang="ja-JP" dirty="0" smtClean="0">
              <a:latin typeface="メイリオ" pitchFamily="50" charset="-128"/>
              <a:ea typeface="メイリオ" pitchFamily="50" charset="-128"/>
            </a:endParaRPr>
          </a:p>
          <a:p>
            <a:pPr lvl="1"/>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諸機能をクラス化できたなら、他も読みやすく</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何より作り易くするためにクラス化すべきだった</a:t>
            </a:r>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kumimoji="1" lang="ja-JP" altLang="en-US" dirty="0" smtClean="0"/>
              <a:t>こうなりました（メイン編）</a:t>
            </a:r>
            <a:endParaRPr kumimoji="1" lang="ja-JP" altLang="en-US" dirty="0"/>
          </a:p>
        </p:txBody>
      </p:sp>
      <p:pic>
        <p:nvPicPr>
          <p:cNvPr id="5" name="図 4" descr="メインのダメな例.jpg"/>
          <p:cNvPicPr>
            <a:picLocks noChangeAspect="1"/>
          </p:cNvPicPr>
          <p:nvPr/>
        </p:nvPicPr>
        <p:blipFill>
          <a:blip r:embed="rId2" cstate="print"/>
          <a:stretch>
            <a:fillRect/>
          </a:stretch>
        </p:blipFill>
        <p:spPr>
          <a:xfrm>
            <a:off x="5148064" y="1412776"/>
            <a:ext cx="3803565" cy="2448272"/>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972008"/>
          </a:xfrm>
        </p:spPr>
        <p:txBody>
          <a:bodyPr>
            <a:normAutofit/>
          </a:bodyPr>
          <a:lstStyle/>
          <a:p>
            <a:r>
              <a:rPr lang="ja-JP" altLang="en-US" dirty="0" smtClean="0">
                <a:latin typeface="メイリオ" pitchFamily="50" charset="-128"/>
                <a:ea typeface="メイリオ" pitchFamily="50" charset="-128"/>
              </a:rPr>
              <a:t>結局これらの何が悪いかというと</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「他人</a:t>
            </a:r>
            <a:r>
              <a:rPr lang="ja-JP" altLang="en-US" dirty="0" smtClean="0">
                <a:latin typeface="メイリオ" pitchFamily="50" charset="-128"/>
                <a:ea typeface="メイリオ" pitchFamily="50" charset="-128"/>
              </a:rPr>
              <a:t>が読めるコードではない」ということ</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自分の力で解決できればベストだが</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そうはいかないことも多い</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自分ではどうしようもない問題が発生した時に</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助けてもらえるようなコードを書きましょう</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lang="ja-JP" altLang="en-US" dirty="0" smtClean="0"/>
              <a:t>総合して</a:t>
            </a:r>
            <a:r>
              <a:rPr lang="en-US" altLang="ja-JP" dirty="0" smtClean="0"/>
              <a:t>……</a:t>
            </a:r>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972008"/>
          </a:xfrm>
        </p:spPr>
        <p:txBody>
          <a:bodyPr>
            <a:normAutofit/>
          </a:bodyPr>
          <a:lstStyle/>
          <a:p>
            <a:r>
              <a:rPr lang="ja-JP" altLang="en-US" dirty="0" smtClean="0">
                <a:latin typeface="メイリオ" pitchFamily="50" charset="-128"/>
                <a:ea typeface="メイリオ" pitchFamily="50" charset="-128"/>
              </a:rPr>
              <a:t>他にも悪い部分は色々ありそうですが</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パッと浮かんだのはこれくらいでした</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結局何が言いたいかと言うと</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これだけできないやつでもプロトタイプは作れる</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だからこそどんどん作っていきましょう！</a:t>
            </a:r>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lang="ja-JP" altLang="en-US" dirty="0" smtClean="0"/>
              <a:t>プロトタイプパートの最後に</a:t>
            </a:r>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972008"/>
          </a:xfrm>
        </p:spPr>
        <p:txBody>
          <a:bodyPr>
            <a:normAutofit/>
          </a:bodyPr>
          <a:lstStyle/>
          <a:p>
            <a:r>
              <a:rPr lang="ja-JP" altLang="en-US" dirty="0" smtClean="0">
                <a:latin typeface="メイリオ" pitchFamily="50" charset="-128"/>
                <a:ea typeface="メイリオ" pitchFamily="50" charset="-128"/>
              </a:rPr>
              <a:t>これでプロトタイププログラムの解説終了です</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これからベースプログラムの解説に移りますが</a:t>
            </a:r>
            <a:r>
              <a:rPr lang="en-US" altLang="ja-JP" dirty="0" smtClean="0">
                <a:latin typeface="メイリオ" pitchFamily="50" charset="-128"/>
                <a:ea typeface="メイリオ" pitchFamily="50" charset="-128"/>
              </a:rPr>
              <a:t>…</a:t>
            </a:r>
          </a:p>
          <a:p>
            <a:r>
              <a:rPr lang="ja-JP" altLang="en-US" dirty="0" smtClean="0">
                <a:latin typeface="メイリオ" pitchFamily="50" charset="-128"/>
                <a:ea typeface="メイリオ" pitchFamily="50" charset="-128"/>
              </a:rPr>
              <a:t>プロトタイプを作るときと考え方が異なってきますので、頭の切り替えを</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では解説変わりまして、</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引き続きコードレビューに戻ります</a:t>
            </a:r>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kumimoji="1" lang="ja-JP" altLang="en-US" dirty="0" smtClean="0"/>
              <a:t>次からベースプログラムに移ります</a:t>
            </a:r>
            <a:endParaRPr kumimoji="1" lang="ja-JP"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r>
              <a:rPr kumimoji="1" lang="ja-JP" altLang="en-US" dirty="0" smtClean="0"/>
              <a:t>プログラム作成の流れについて</a:t>
            </a:r>
            <a:endParaRPr kumimoji="1" lang="en-US" altLang="ja-JP" dirty="0" smtClean="0"/>
          </a:p>
          <a:p>
            <a:r>
              <a:rPr lang="ja-JP" altLang="en-US" dirty="0" smtClean="0"/>
              <a:t>シーン変遷について</a:t>
            </a:r>
            <a:endParaRPr lang="en-US" altLang="ja-JP" dirty="0" smtClean="0"/>
          </a:p>
          <a:p>
            <a:r>
              <a:rPr kumimoji="1" lang="ja-JP" altLang="en-US" dirty="0" smtClean="0"/>
              <a:t>小ネタ集</a:t>
            </a:r>
            <a:endParaRPr kumimoji="1" lang="en-US" altLang="ja-JP" dirty="0" smtClean="0"/>
          </a:p>
          <a:p>
            <a:pPr lvl="1"/>
            <a:r>
              <a:rPr lang="ja-JP" altLang="en-US" dirty="0" smtClean="0"/>
              <a:t>初期化</a:t>
            </a:r>
            <a:endParaRPr lang="en-US" altLang="ja-JP" dirty="0" smtClean="0"/>
          </a:p>
          <a:p>
            <a:pPr lvl="1"/>
            <a:r>
              <a:rPr lang="ja-JP" altLang="en-US" dirty="0" smtClean="0"/>
              <a:t>標準関数</a:t>
            </a:r>
            <a:r>
              <a:rPr lang="en-US" altLang="ja-JP" dirty="0" smtClean="0"/>
              <a:t>s</a:t>
            </a:r>
            <a:r>
              <a:rPr kumimoji="1" lang="en-US" altLang="ja-JP" dirty="0" smtClean="0"/>
              <a:t>td(vector,list,string,map)</a:t>
            </a:r>
          </a:p>
          <a:p>
            <a:pPr lvl="1"/>
            <a:r>
              <a:rPr lang="ja-JP" altLang="en-US" dirty="0" smtClean="0"/>
              <a:t>ファイル読み書き</a:t>
            </a:r>
            <a:r>
              <a:rPr lang="en-US" altLang="ja-JP" dirty="0" smtClean="0"/>
              <a:t>fstream</a:t>
            </a:r>
          </a:p>
          <a:p>
            <a:pPr lvl="1"/>
            <a:r>
              <a:rPr kumimoji="1" lang="ja-JP" altLang="en-US" dirty="0" smtClean="0"/>
              <a:t>定数</a:t>
            </a:r>
            <a:endParaRPr kumimoji="1" lang="en-US" altLang="ja-JP" dirty="0" smtClean="0"/>
          </a:p>
          <a:p>
            <a:pPr lvl="1"/>
            <a:r>
              <a:rPr lang="en-US" altLang="ja-JP" dirty="0" smtClean="0"/>
              <a:t>Visual Studio</a:t>
            </a:r>
            <a:r>
              <a:rPr lang="ja-JP" altLang="en-US" dirty="0" smtClean="0"/>
              <a:t>ショートカットキー</a:t>
            </a:r>
            <a:endParaRPr kumimoji="1" lang="ja-JP" altLang="en-US" dirty="0"/>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18</a:t>
            </a:fld>
            <a:endParaRPr kumimoji="1" lang="ja-JP" altLang="en-US" dirty="0"/>
          </a:p>
        </p:txBody>
      </p:sp>
      <p:sp>
        <p:nvSpPr>
          <p:cNvPr id="4" name="タイトル 3"/>
          <p:cNvSpPr>
            <a:spLocks noGrp="1"/>
          </p:cNvSpPr>
          <p:nvPr>
            <p:ph type="title"/>
          </p:nvPr>
        </p:nvSpPr>
        <p:spPr/>
        <p:txBody>
          <a:bodyPr/>
          <a:lstStyle/>
          <a:p>
            <a:r>
              <a:rPr kumimoji="1" lang="ja-JP" altLang="en-US" dirty="0" smtClean="0"/>
              <a:t>ここから先で取り上げること</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a:bodyPr>
          <a:lstStyle/>
          <a:p>
            <a:pPr>
              <a:buNone/>
            </a:pPr>
            <a:r>
              <a:rPr kumimoji="1" lang="ja-JP" altLang="en-US" dirty="0" smtClean="0"/>
              <a:t>このコードはまだ作り始めたばかりの</a:t>
            </a:r>
            <a:endParaRPr kumimoji="1" lang="en-US" altLang="ja-JP" dirty="0" smtClean="0"/>
          </a:p>
          <a:p>
            <a:pPr>
              <a:buNone/>
            </a:pPr>
            <a:r>
              <a:rPr lang="ja-JP" altLang="en-US" sz="4800" dirty="0" smtClean="0"/>
              <a:t>　　　　　</a:t>
            </a:r>
            <a:r>
              <a:rPr lang="ja-JP" altLang="en-US" sz="4800" dirty="0" smtClean="0">
                <a:solidFill>
                  <a:srgbClr val="FF0000"/>
                </a:solidFill>
              </a:rPr>
              <a:t>超未完成品</a:t>
            </a:r>
            <a:r>
              <a:rPr lang="ja-JP" altLang="en-US" sz="4800" dirty="0" smtClean="0"/>
              <a:t>です</a:t>
            </a:r>
            <a:endParaRPr lang="en-US" altLang="ja-JP" sz="4800" dirty="0" smtClean="0"/>
          </a:p>
          <a:p>
            <a:pPr>
              <a:buNone/>
            </a:pPr>
            <a:endParaRPr lang="en-US" altLang="ja-JP" dirty="0" smtClean="0"/>
          </a:p>
          <a:p>
            <a:r>
              <a:rPr lang="ja-JP" altLang="en-US" dirty="0" smtClean="0"/>
              <a:t>現行版はつぎはぎだらけでスパゲッティ状態</a:t>
            </a:r>
            <a:endParaRPr lang="en-US" altLang="ja-JP" dirty="0" smtClean="0"/>
          </a:p>
          <a:p>
            <a:r>
              <a:rPr lang="ja-JP" altLang="en-US" dirty="0" smtClean="0"/>
              <a:t>改造も難しく、これじゃ完成は無理！</a:t>
            </a:r>
            <a:endParaRPr lang="en-US" altLang="ja-JP" dirty="0" smtClean="0"/>
          </a:p>
          <a:p>
            <a:pPr lvl="1"/>
            <a:r>
              <a:rPr lang="ja-JP" altLang="en-US" dirty="0" smtClean="0"/>
              <a:t>ということで、</a:t>
            </a:r>
            <a:r>
              <a:rPr lang="en-US" altLang="ja-JP" dirty="0" smtClean="0"/>
              <a:t>2</a:t>
            </a:r>
            <a:r>
              <a:rPr lang="ja-JP" altLang="en-US" dirty="0" smtClean="0"/>
              <a:t>ヶ月ぐらい前に</a:t>
            </a:r>
            <a:r>
              <a:rPr lang="en-US" altLang="ja-JP" dirty="0" smtClean="0"/>
              <a:t>1</a:t>
            </a:r>
            <a:r>
              <a:rPr lang="ja-JP" altLang="en-US" dirty="0" smtClean="0"/>
              <a:t>から再スタート</a:t>
            </a:r>
            <a:endParaRPr lang="en-US" altLang="ja-JP" dirty="0" smtClean="0"/>
          </a:p>
          <a:p>
            <a:r>
              <a:rPr lang="ja-JP" altLang="en-US" dirty="0" smtClean="0"/>
              <a:t>ここで紹介した事が全て正しいわけではない</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19</a:t>
            </a:fld>
            <a:endParaRPr kumimoji="1" lang="ja-JP" altLang="en-US" dirty="0"/>
          </a:p>
        </p:txBody>
      </p:sp>
      <p:sp>
        <p:nvSpPr>
          <p:cNvPr id="2" name="タイトル 1"/>
          <p:cNvSpPr>
            <a:spLocks noGrp="1"/>
          </p:cNvSpPr>
          <p:nvPr>
            <p:ph type="title"/>
          </p:nvPr>
        </p:nvSpPr>
        <p:spPr/>
        <p:txBody>
          <a:bodyPr>
            <a:normAutofit/>
          </a:bodyPr>
          <a:lstStyle/>
          <a:p>
            <a:r>
              <a:rPr lang="ja-JP" altLang="en-US" dirty="0" smtClean="0"/>
              <a:t>最初</a:t>
            </a:r>
            <a:r>
              <a:rPr kumimoji="1" lang="ja-JP" altLang="en-US" dirty="0" smtClean="0"/>
              <a:t>に・・・</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525963"/>
          </a:xfrm>
        </p:spPr>
        <p:txBody>
          <a:bodyPr>
            <a:normAutofit/>
          </a:bodyPr>
          <a:lstStyle/>
          <a:p>
            <a:r>
              <a:rPr lang="ja-JP" altLang="en-US" dirty="0" smtClean="0">
                <a:latin typeface="メイリオ" pitchFamily="50" charset="-128"/>
                <a:ea typeface="メイリオ" pitchFamily="50" charset="-128"/>
              </a:rPr>
              <a:t>プロトタイププログラムのコードレビュー</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ベースプログラムのコードレビュー</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endParaRPr lang="en-US" altLang="ja-JP" dirty="0" smtClean="0">
              <a:latin typeface="メイリオ" pitchFamily="50" charset="-128"/>
              <a:ea typeface="メイリオ" pitchFamily="50" charset="-128"/>
            </a:endParaRPr>
          </a:p>
          <a:p>
            <a:pPr>
              <a:buNone/>
            </a:pPr>
            <a:r>
              <a:rPr lang="ja-JP" altLang="en-US" dirty="0" smtClean="0">
                <a:latin typeface="メイリオ" pitchFamily="50" charset="-128"/>
                <a:ea typeface="メイリオ" pitchFamily="50" charset="-128"/>
              </a:rPr>
              <a:t>それぞれのプログラムを別の人間が書いているため、</a:t>
            </a:r>
            <a:endParaRPr lang="en-US" altLang="ja-JP" dirty="0" smtClean="0">
              <a:latin typeface="メイリオ" pitchFamily="50" charset="-128"/>
              <a:ea typeface="メイリオ" pitchFamily="50" charset="-128"/>
            </a:endParaRPr>
          </a:p>
          <a:p>
            <a:pPr>
              <a:buNone/>
            </a:pPr>
            <a:r>
              <a:rPr lang="ja-JP" altLang="en-US" dirty="0" smtClean="0">
                <a:latin typeface="メイリオ" pitchFamily="50" charset="-128"/>
                <a:ea typeface="メイリオ" pitchFamily="50" charset="-128"/>
              </a:rPr>
              <a:t>これら二つのプログラムを順に解説します</a:t>
            </a:r>
            <a:endParaRPr lang="en-US" altLang="ja-JP" dirty="0" smtClean="0">
              <a:latin typeface="メイリオ" pitchFamily="50" charset="-128"/>
              <a:ea typeface="メイリオ" pitchFamily="50" charset="-128"/>
            </a:endParaRPr>
          </a:p>
          <a:p>
            <a:pPr>
              <a:buNone/>
            </a:pPr>
            <a:endParaRPr lang="en-US" altLang="ja-JP" dirty="0" smtClean="0">
              <a:latin typeface="メイリオ" pitchFamily="50" charset="-128"/>
              <a:ea typeface="メイリオ" pitchFamily="50" charset="-128"/>
            </a:endParaRPr>
          </a:p>
          <a:p>
            <a:pPr>
              <a:buNone/>
            </a:pPr>
            <a:r>
              <a:rPr lang="ja-JP" altLang="en-US" dirty="0" smtClean="0">
                <a:latin typeface="メイリオ" pitchFamily="50" charset="-128"/>
                <a:ea typeface="メイリオ" pitchFamily="50" charset="-128"/>
              </a:rPr>
              <a:t>プログラムが変わったら頭の切り替えを！</a:t>
            </a:r>
            <a:endParaRPr lang="en-US" altLang="ja-JP" dirty="0" smtClean="0">
              <a:latin typeface="メイリオ" pitchFamily="50" charset="-128"/>
              <a:ea typeface="メイリオ" pitchFamily="50" charset="-128"/>
            </a:endParaRPr>
          </a:p>
          <a:p>
            <a:pPr lvl="1"/>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lang="ja-JP" altLang="en-US" dirty="0" smtClean="0"/>
              <a:t>コードレビューの流れ</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fontScale="92500" lnSpcReduction="10000"/>
          </a:bodyPr>
          <a:lstStyle/>
          <a:p>
            <a:pPr algn="ctr">
              <a:buNone/>
            </a:pPr>
            <a:r>
              <a:rPr lang="ja-JP" altLang="en-US" dirty="0" smtClean="0"/>
              <a:t>外部仕様を決める</a:t>
            </a:r>
            <a:r>
              <a:rPr lang="ja-JP" altLang="en-US" dirty="0" smtClean="0">
                <a:solidFill>
                  <a:srgbClr val="FF0000"/>
                </a:solidFill>
              </a:rPr>
              <a:t>（</a:t>
            </a:r>
            <a:r>
              <a:rPr lang="en-US" altLang="ja-JP" dirty="0" smtClean="0">
                <a:solidFill>
                  <a:srgbClr val="FF0000"/>
                </a:solidFill>
              </a:rPr>
              <a:t>P</a:t>
            </a:r>
            <a:r>
              <a:rPr lang="ja-JP" altLang="en-US" dirty="0" smtClean="0">
                <a:solidFill>
                  <a:srgbClr val="FF0000"/>
                </a:solidFill>
              </a:rPr>
              <a:t>とよく相談！）</a:t>
            </a:r>
            <a:endParaRPr lang="en-US" altLang="ja-JP" dirty="0" smtClean="0">
              <a:solidFill>
                <a:srgbClr val="FF0000"/>
              </a:solidFill>
            </a:endParaRPr>
          </a:p>
          <a:p>
            <a:pPr algn="ctr">
              <a:buNone/>
            </a:pPr>
            <a:r>
              <a:rPr kumimoji="1" lang="ja-JP" altLang="en-US" dirty="0" smtClean="0"/>
              <a:t>↓</a:t>
            </a:r>
            <a:endParaRPr kumimoji="1" lang="en-US" altLang="ja-JP" dirty="0" smtClean="0"/>
          </a:p>
          <a:p>
            <a:pPr algn="ctr">
              <a:buNone/>
            </a:pPr>
            <a:r>
              <a:rPr lang="ja-JP" altLang="en-US" dirty="0" smtClean="0"/>
              <a:t>プロトタイプを作る</a:t>
            </a:r>
            <a:endParaRPr lang="en-US" altLang="ja-JP" dirty="0" smtClean="0"/>
          </a:p>
          <a:p>
            <a:pPr algn="ctr">
              <a:buNone/>
            </a:pPr>
            <a:r>
              <a:rPr kumimoji="1" lang="ja-JP" altLang="en-US" dirty="0" smtClean="0"/>
              <a:t>↓</a:t>
            </a:r>
            <a:endParaRPr kumimoji="1" lang="en-US" altLang="ja-JP" dirty="0" smtClean="0"/>
          </a:p>
          <a:p>
            <a:pPr algn="ctr">
              <a:buNone/>
            </a:pPr>
            <a:r>
              <a:rPr kumimoji="1" lang="ja-JP" altLang="en-US" dirty="0" smtClean="0"/>
              <a:t>ベースを作る</a:t>
            </a:r>
            <a:endParaRPr kumimoji="1" lang="en-US" altLang="ja-JP" dirty="0" smtClean="0"/>
          </a:p>
          <a:p>
            <a:pPr algn="ctr">
              <a:buNone/>
            </a:pPr>
            <a:r>
              <a:rPr lang="ja-JP" altLang="en-US" dirty="0" smtClean="0"/>
              <a:t>↓</a:t>
            </a:r>
            <a:endParaRPr lang="en-US" altLang="ja-JP" dirty="0" smtClean="0"/>
          </a:p>
          <a:p>
            <a:pPr algn="ctr">
              <a:buNone/>
            </a:pPr>
            <a:r>
              <a:rPr kumimoji="1" lang="ja-JP" altLang="en-US" dirty="0" smtClean="0"/>
              <a:t>仕事の分担を決める</a:t>
            </a:r>
            <a:endParaRPr kumimoji="1" lang="en-US" altLang="ja-JP" dirty="0" smtClean="0"/>
          </a:p>
          <a:p>
            <a:pPr algn="ctr">
              <a:buNone/>
            </a:pPr>
            <a:r>
              <a:rPr lang="ja-JP" altLang="en-US" dirty="0" smtClean="0"/>
              <a:t>↓</a:t>
            </a:r>
            <a:endParaRPr lang="en-US" altLang="ja-JP" dirty="0" smtClean="0"/>
          </a:p>
          <a:p>
            <a:pPr algn="ctr">
              <a:buNone/>
            </a:pPr>
            <a:r>
              <a:rPr kumimoji="1" lang="ja-JP" altLang="en-US" dirty="0" smtClean="0"/>
              <a:t>ソースコードを統合する</a:t>
            </a:r>
            <a:endParaRPr kumimoji="1" lang="en-US" altLang="ja-JP" dirty="0" smtClean="0"/>
          </a:p>
          <a:p>
            <a:pPr algn="ctr">
              <a:buNone/>
            </a:pPr>
            <a:r>
              <a:rPr lang="ja-JP" altLang="en-US" dirty="0" smtClean="0"/>
              <a:t>↓</a:t>
            </a:r>
            <a:endParaRPr lang="en-US" altLang="ja-JP" dirty="0" smtClean="0"/>
          </a:p>
          <a:p>
            <a:pPr algn="ctr">
              <a:buNone/>
            </a:pPr>
            <a:r>
              <a:rPr kumimoji="1" lang="ja-JP" altLang="en-US" dirty="0" smtClean="0"/>
              <a:t>仕上げ、完成！</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20</a:t>
            </a:fld>
            <a:endParaRPr kumimoji="1" lang="ja-JP" altLang="en-US" dirty="0"/>
          </a:p>
        </p:txBody>
      </p:sp>
      <p:sp>
        <p:nvSpPr>
          <p:cNvPr id="2" name="タイトル 1"/>
          <p:cNvSpPr>
            <a:spLocks noGrp="1"/>
          </p:cNvSpPr>
          <p:nvPr>
            <p:ph type="title"/>
          </p:nvPr>
        </p:nvSpPr>
        <p:spPr/>
        <p:txBody>
          <a:bodyPr/>
          <a:lstStyle/>
          <a:p>
            <a:r>
              <a:rPr kumimoji="1" lang="ja-JP" altLang="en-US" dirty="0" smtClean="0"/>
              <a:t>プログラム作成の流れ</a:t>
            </a:r>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a:bodyPr>
          <a:lstStyle/>
          <a:p>
            <a:r>
              <a:rPr lang="ja-JP" altLang="en-US" dirty="0" smtClean="0"/>
              <a:t>ベース：ゲームの基礎となる部分</a:t>
            </a:r>
            <a:endParaRPr lang="en-US" altLang="ja-JP" dirty="0" smtClean="0"/>
          </a:p>
          <a:p>
            <a:pPr lvl="1"/>
            <a:r>
              <a:rPr lang="ja-JP" altLang="en-US" dirty="0" smtClean="0"/>
              <a:t>入力デバイス処理（キーボード、ゲームパッド）</a:t>
            </a:r>
            <a:endParaRPr lang="en-US" altLang="ja-JP" dirty="0" smtClean="0"/>
          </a:p>
          <a:p>
            <a:pPr lvl="1"/>
            <a:r>
              <a:rPr lang="en-US" altLang="ja-JP" dirty="0" smtClean="0"/>
              <a:t>FPS</a:t>
            </a:r>
            <a:r>
              <a:rPr lang="ja-JP" altLang="en-US" dirty="0" smtClean="0"/>
              <a:t>、スクリーンモード制御</a:t>
            </a:r>
            <a:endParaRPr lang="en-US" altLang="ja-JP" dirty="0" smtClean="0"/>
          </a:p>
          <a:p>
            <a:pPr lvl="1"/>
            <a:r>
              <a:rPr kumimoji="1" lang="ja-JP" altLang="en-US" dirty="0" smtClean="0"/>
              <a:t>セーブデータ読み込み、書き込み</a:t>
            </a:r>
            <a:endParaRPr kumimoji="1" lang="en-US" altLang="ja-JP" dirty="0" smtClean="0"/>
          </a:p>
          <a:p>
            <a:pPr lvl="1"/>
            <a:r>
              <a:rPr lang="ja-JP" altLang="en-US" dirty="0" smtClean="0"/>
              <a:t>授業サンプル（</a:t>
            </a:r>
            <a:r>
              <a:rPr lang="en-US" altLang="ja-JP" dirty="0" smtClean="0"/>
              <a:t>TestApp</a:t>
            </a:r>
            <a:r>
              <a:rPr lang="ja-JP" altLang="en-US" dirty="0" smtClean="0"/>
              <a:t>）＋</a:t>
            </a:r>
            <a:r>
              <a:rPr lang="en-US" altLang="ja-JP" dirty="0" smtClean="0"/>
              <a:t>α</a:t>
            </a:r>
            <a:r>
              <a:rPr lang="ja-JP" altLang="en-US" dirty="0" smtClean="0"/>
              <a:t>でも問題なし</a:t>
            </a:r>
            <a:endParaRPr kumimoji="1" lang="en-US" altLang="ja-JP" dirty="0" smtClean="0"/>
          </a:p>
          <a:p>
            <a:r>
              <a:rPr lang="ja-JP" altLang="en-US" dirty="0" smtClean="0"/>
              <a:t>ベースに問題があると制作もｇｄｇｄに！</a:t>
            </a:r>
            <a:endParaRPr lang="en-US" altLang="ja-JP" dirty="0" smtClean="0"/>
          </a:p>
          <a:p>
            <a:pPr lvl="1"/>
            <a:r>
              <a:rPr lang="ja-JP" altLang="en-US" dirty="0" smtClean="0"/>
              <a:t>キーボード押してるのに反応がない</a:t>
            </a:r>
            <a:endParaRPr lang="en-US" altLang="ja-JP" dirty="0" smtClean="0"/>
          </a:p>
          <a:p>
            <a:pPr lvl="1"/>
            <a:r>
              <a:rPr lang="ja-JP" altLang="en-US" dirty="0" smtClean="0"/>
              <a:t>実行速度が安定しない</a:t>
            </a:r>
            <a:endParaRPr lang="en-US" altLang="ja-JP" dirty="0" smtClean="0"/>
          </a:p>
          <a:p>
            <a:pPr lvl="1"/>
            <a:r>
              <a:rPr lang="ja-JP" altLang="en-US" dirty="0" smtClean="0"/>
              <a:t>いきなり落ちた</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21</a:t>
            </a:fld>
            <a:endParaRPr kumimoji="1" lang="ja-JP" altLang="en-US" dirty="0"/>
          </a:p>
        </p:txBody>
      </p:sp>
      <p:sp>
        <p:nvSpPr>
          <p:cNvPr id="2" name="タイトル 1"/>
          <p:cNvSpPr>
            <a:spLocks noGrp="1"/>
          </p:cNvSpPr>
          <p:nvPr>
            <p:ph type="title"/>
          </p:nvPr>
        </p:nvSpPr>
        <p:spPr/>
        <p:txBody>
          <a:bodyPr/>
          <a:lstStyle/>
          <a:p>
            <a:r>
              <a:rPr kumimoji="1" lang="ja-JP" altLang="en-US" dirty="0" smtClean="0"/>
              <a:t>ベースを作る</a:t>
            </a:r>
            <a:endParaRPr kumimoji="1" lang="ja-JP"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a:bodyPr>
          <a:lstStyle/>
          <a:p>
            <a:r>
              <a:rPr kumimoji="1" lang="ja-JP" altLang="en-US" dirty="0" smtClean="0"/>
              <a:t>通常はクラスごとに分担</a:t>
            </a:r>
            <a:endParaRPr kumimoji="1" lang="en-US" altLang="ja-JP" dirty="0" smtClean="0"/>
          </a:p>
          <a:p>
            <a:r>
              <a:rPr kumimoji="1" lang="ja-JP" altLang="en-US" dirty="0" smtClean="0"/>
              <a:t>どこを分担する？</a:t>
            </a:r>
            <a:endParaRPr kumimoji="1" lang="en-US" altLang="ja-JP" dirty="0" smtClean="0"/>
          </a:p>
          <a:p>
            <a:pPr lvl="1"/>
            <a:r>
              <a:rPr lang="ja-JP" altLang="en-US" dirty="0" smtClean="0"/>
              <a:t>シーンごと（タイトル、オプション、メイン、・・・）</a:t>
            </a:r>
            <a:endParaRPr lang="en-US" altLang="ja-JP" dirty="0" smtClean="0"/>
          </a:p>
          <a:p>
            <a:pPr lvl="1"/>
            <a:r>
              <a:rPr lang="ja-JP" altLang="en-US" dirty="0" smtClean="0"/>
              <a:t>要素</a:t>
            </a:r>
            <a:r>
              <a:rPr kumimoji="1" lang="ja-JP" altLang="en-US" dirty="0" smtClean="0"/>
              <a:t>ごと（主人公モデル制御、敵</a:t>
            </a:r>
            <a:r>
              <a:rPr lang="en-US" altLang="ja-JP" dirty="0" smtClean="0"/>
              <a:t>AI</a:t>
            </a:r>
            <a:r>
              <a:rPr kumimoji="1" lang="ja-JP" altLang="en-US" dirty="0" smtClean="0"/>
              <a:t>、・・・）</a:t>
            </a:r>
            <a:endParaRPr kumimoji="1" lang="en-US" altLang="ja-JP" dirty="0" smtClean="0"/>
          </a:p>
          <a:p>
            <a:pPr lvl="1"/>
            <a:r>
              <a:rPr lang="ja-JP" altLang="en-US" dirty="0" smtClean="0"/>
              <a:t>誰がどの機能を担当するかを明確にする</a:t>
            </a:r>
            <a:endParaRPr kumimoji="1" lang="en-US" altLang="ja-JP" dirty="0" smtClean="0"/>
          </a:p>
          <a:p>
            <a:r>
              <a:rPr lang="ja-JP" altLang="en-US" dirty="0" smtClean="0"/>
              <a:t>１つのソースファイル（</a:t>
            </a:r>
            <a:r>
              <a:rPr lang="en-US" altLang="ja-JP" dirty="0" smtClean="0"/>
              <a:t>cpp</a:t>
            </a:r>
            <a:r>
              <a:rPr lang="ja-JP" altLang="en-US" dirty="0" smtClean="0"/>
              <a:t>）やヘッダ（</a:t>
            </a:r>
            <a:r>
              <a:rPr lang="en-US" altLang="ja-JP" dirty="0" smtClean="0"/>
              <a:t>h</a:t>
            </a:r>
            <a:r>
              <a:rPr lang="ja-JP" altLang="en-US" dirty="0" smtClean="0"/>
              <a:t>）を複数人で扱うのは危険！</a:t>
            </a:r>
            <a:endParaRPr lang="en-US" altLang="ja-JP" dirty="0" smtClean="0"/>
          </a:p>
          <a:p>
            <a:pPr lvl="1"/>
            <a:r>
              <a:rPr kumimoji="1" lang="ja-JP" altLang="en-US" dirty="0" smtClean="0"/>
              <a:t>別々の場所を更新して、いざ合わせようとしたら・・・</a:t>
            </a: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22</a:t>
            </a:fld>
            <a:endParaRPr kumimoji="1" lang="ja-JP" altLang="en-US" dirty="0"/>
          </a:p>
        </p:txBody>
      </p:sp>
      <p:sp>
        <p:nvSpPr>
          <p:cNvPr id="2" name="タイトル 1"/>
          <p:cNvSpPr>
            <a:spLocks noGrp="1"/>
          </p:cNvSpPr>
          <p:nvPr>
            <p:ph type="title"/>
          </p:nvPr>
        </p:nvSpPr>
        <p:spPr/>
        <p:txBody>
          <a:bodyPr/>
          <a:lstStyle/>
          <a:p>
            <a:r>
              <a:rPr kumimoji="1" lang="ja-JP" altLang="en-US" dirty="0" smtClean="0"/>
              <a:t>仕事の分担を決める</a:t>
            </a:r>
            <a:endParaRPr kumimoji="1" lang="ja-JP"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kumimoji="1" lang="ja-JP" altLang="en-US" dirty="0" smtClean="0"/>
              <a:t>ソースコード統合</a:t>
            </a:r>
            <a:endParaRPr kumimoji="1" lang="en-US" altLang="ja-JP" dirty="0" smtClean="0"/>
          </a:p>
          <a:p>
            <a:pPr lvl="1"/>
            <a:r>
              <a:rPr kumimoji="1" lang="ja-JP" altLang="en-US" dirty="0" smtClean="0"/>
              <a:t>各人のクラス（</a:t>
            </a:r>
            <a:r>
              <a:rPr kumimoji="1" lang="en-US" altLang="ja-JP" dirty="0" smtClean="0"/>
              <a:t>cpp</a:t>
            </a:r>
            <a:r>
              <a:rPr lang="ja-JP" altLang="en-US" dirty="0" smtClean="0"/>
              <a:t>、</a:t>
            </a:r>
            <a:r>
              <a:rPr lang="en-US" altLang="ja-JP" dirty="0" smtClean="0"/>
              <a:t>h</a:t>
            </a:r>
            <a:r>
              <a:rPr lang="ja-JP" altLang="en-US" dirty="0" smtClean="0"/>
              <a:t>ファイル</a:t>
            </a:r>
            <a:r>
              <a:rPr kumimoji="1" lang="ja-JP" altLang="en-US" dirty="0" smtClean="0"/>
              <a:t>）を合わせ、動作確認</a:t>
            </a:r>
            <a:endParaRPr kumimoji="1" lang="en-US" altLang="ja-JP" dirty="0" smtClean="0"/>
          </a:p>
          <a:p>
            <a:pPr lvl="1"/>
            <a:r>
              <a:rPr lang="ja-JP" altLang="en-US" dirty="0" smtClean="0"/>
              <a:t>エラーが出なければ、ひとまず完成！</a:t>
            </a:r>
            <a:endParaRPr lang="en-US" altLang="ja-JP" dirty="0" smtClean="0"/>
          </a:p>
          <a:p>
            <a:pPr lvl="2"/>
            <a:r>
              <a:rPr kumimoji="1" lang="ja-JP" altLang="en-US" dirty="0" smtClean="0"/>
              <a:t>バランス調整を経て、開発完了へ</a:t>
            </a:r>
            <a:endParaRPr kumimoji="1" lang="en-US" altLang="ja-JP" dirty="0" smtClean="0"/>
          </a:p>
          <a:p>
            <a:pPr lvl="2"/>
            <a:r>
              <a:rPr lang="ja-JP" altLang="en-US" dirty="0" smtClean="0"/>
              <a:t>エラーが出た時は、デバッグをして原因を突き止めていく</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23</a:t>
            </a:fld>
            <a:endParaRPr kumimoji="1" lang="ja-JP" altLang="en-US" dirty="0"/>
          </a:p>
        </p:txBody>
      </p:sp>
      <p:sp>
        <p:nvSpPr>
          <p:cNvPr id="2" name="タイトル 1"/>
          <p:cNvSpPr>
            <a:spLocks noGrp="1"/>
          </p:cNvSpPr>
          <p:nvPr>
            <p:ph type="title"/>
          </p:nvPr>
        </p:nvSpPr>
        <p:spPr/>
        <p:txBody>
          <a:bodyPr/>
          <a:lstStyle/>
          <a:p>
            <a:r>
              <a:rPr lang="ja-JP" altLang="en-US" dirty="0" smtClean="0"/>
              <a:t>仕上げ</a:t>
            </a:r>
            <a:endParaRPr kumimoji="1" lang="ja-JP"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a:bodyPr>
          <a:lstStyle/>
          <a:p>
            <a:r>
              <a:rPr lang="ja-JP" altLang="en-US" dirty="0" smtClean="0"/>
              <a:t>どのシーンも、入力→計算→描画というサイクルが基本　＝　やっている事は大体同じ</a:t>
            </a:r>
            <a:endParaRPr lang="en-US" altLang="ja-JP" dirty="0" smtClean="0"/>
          </a:p>
          <a:p>
            <a:pPr lvl="1"/>
            <a:r>
              <a:rPr lang="en-US" altLang="ja-JP" dirty="0" smtClean="0"/>
              <a:t>1.</a:t>
            </a:r>
            <a:r>
              <a:rPr kumimoji="1" lang="ja-JP" altLang="en-US" dirty="0" smtClean="0"/>
              <a:t>入力を受け取る</a:t>
            </a:r>
            <a:endParaRPr kumimoji="1" lang="en-US" altLang="ja-JP" dirty="0" smtClean="0"/>
          </a:p>
          <a:p>
            <a:pPr lvl="1"/>
            <a:r>
              <a:rPr lang="en-US" altLang="ja-JP" dirty="0" smtClean="0"/>
              <a:t>2.</a:t>
            </a:r>
            <a:r>
              <a:rPr lang="ja-JP" altLang="en-US" dirty="0" smtClean="0"/>
              <a:t>変数を書き換える</a:t>
            </a:r>
            <a:endParaRPr lang="en-US" altLang="ja-JP" dirty="0" smtClean="0"/>
          </a:p>
          <a:p>
            <a:pPr lvl="1"/>
            <a:r>
              <a:rPr lang="en-US" altLang="ja-JP" dirty="0" smtClean="0"/>
              <a:t>3.</a:t>
            </a:r>
            <a:r>
              <a:rPr kumimoji="1" lang="ja-JP" altLang="en-US" dirty="0" smtClean="0"/>
              <a:t>描画する　→　</a:t>
            </a:r>
            <a:r>
              <a:rPr kumimoji="1" lang="en-US" altLang="ja-JP" dirty="0" smtClean="0"/>
              <a:t>1</a:t>
            </a:r>
            <a:r>
              <a:rPr kumimoji="1" lang="ja-JP" altLang="en-US" dirty="0" smtClean="0"/>
              <a:t>に戻る</a:t>
            </a:r>
            <a:endParaRPr kumimoji="1" lang="en-US" altLang="ja-JP" dirty="0" smtClean="0"/>
          </a:p>
          <a:p>
            <a:r>
              <a:rPr lang="ja-JP" altLang="en-US" dirty="0" smtClean="0"/>
              <a:t>タイトル画面、オプション画面など、シーンごとにクラスを分ける</a:t>
            </a:r>
            <a:endParaRPr lang="en-US" altLang="ja-JP" dirty="0" smtClean="0"/>
          </a:p>
          <a:p>
            <a:pPr lvl="1"/>
            <a:r>
              <a:rPr lang="ja-JP" altLang="en-US" dirty="0" smtClean="0"/>
              <a:t>各クラスの構造は同じだが、中身だけが違う</a:t>
            </a:r>
            <a:endParaRPr lang="en-US" altLang="ja-JP" dirty="0" smtClean="0"/>
          </a:p>
          <a:p>
            <a:pPr lvl="1"/>
            <a:r>
              <a:rPr lang="ja-JP" altLang="en-US" dirty="0" smtClean="0"/>
              <a:t>そこで「継承」を使う</a:t>
            </a:r>
            <a:endParaRPr lang="en-US" altLang="ja-JP" dirty="0" smtClean="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24</a:t>
            </a:fld>
            <a:endParaRPr kumimoji="1" lang="ja-JP" altLang="en-US" dirty="0"/>
          </a:p>
        </p:txBody>
      </p:sp>
      <p:sp>
        <p:nvSpPr>
          <p:cNvPr id="2" name="タイトル 1"/>
          <p:cNvSpPr>
            <a:spLocks noGrp="1"/>
          </p:cNvSpPr>
          <p:nvPr>
            <p:ph type="title"/>
          </p:nvPr>
        </p:nvSpPr>
        <p:spPr/>
        <p:txBody>
          <a:bodyPr/>
          <a:lstStyle/>
          <a:p>
            <a:r>
              <a:rPr kumimoji="1" lang="ja-JP" altLang="en-US" dirty="0" smtClean="0"/>
              <a:t>シーン変遷</a:t>
            </a:r>
            <a:endParaRPr kumimoji="1" lang="ja-JP"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kumimoji="1" lang="ja-JP" altLang="en-US" dirty="0" smtClean="0"/>
              <a:t>クラスの準備</a:t>
            </a:r>
            <a:endParaRPr kumimoji="1" lang="en-US" altLang="ja-JP" dirty="0" smtClean="0"/>
          </a:p>
          <a:p>
            <a:pPr lvl="1"/>
            <a:r>
              <a:rPr lang="ja-JP" altLang="en-US" dirty="0" smtClean="0"/>
              <a:t>各クラスの元となる「基底クラス」を作る</a:t>
            </a:r>
            <a:endParaRPr lang="en-US" altLang="ja-JP" dirty="0" smtClean="0"/>
          </a:p>
          <a:p>
            <a:pPr lvl="2"/>
            <a:r>
              <a:rPr kumimoji="1" lang="ja-JP" altLang="en-US" dirty="0" smtClean="0"/>
              <a:t>リフスローの場合は「</a:t>
            </a:r>
            <a:r>
              <a:rPr kumimoji="1" lang="en-US" altLang="ja-JP" dirty="0" smtClean="0"/>
              <a:t>CSceneBase</a:t>
            </a:r>
            <a:r>
              <a:rPr kumimoji="1" lang="ja-JP" altLang="en-US" dirty="0" smtClean="0"/>
              <a:t>」クラス</a:t>
            </a:r>
            <a:endParaRPr kumimoji="1" lang="en-US" altLang="ja-JP" dirty="0" smtClean="0"/>
          </a:p>
          <a:p>
            <a:pPr lvl="1"/>
            <a:r>
              <a:rPr kumimoji="1" lang="ja-JP" altLang="en-US" dirty="0" smtClean="0"/>
              <a:t>「基底クラス」を継承した各シーン用クラスを作る</a:t>
            </a:r>
            <a:endParaRPr kumimoji="1" lang="en-US" altLang="ja-JP" dirty="0" smtClean="0"/>
          </a:p>
          <a:p>
            <a:pPr lvl="2"/>
            <a:r>
              <a:rPr lang="ja-JP" altLang="en-US" dirty="0" smtClean="0"/>
              <a:t>「</a:t>
            </a:r>
            <a:r>
              <a:rPr lang="en-US" altLang="ja-JP" dirty="0" smtClean="0"/>
              <a:t>CTitle</a:t>
            </a:r>
            <a:r>
              <a:rPr lang="ja-JP" altLang="en-US" dirty="0" smtClean="0"/>
              <a:t>」とか「</a:t>
            </a:r>
            <a:r>
              <a:rPr lang="en-US" altLang="ja-JP" dirty="0" smtClean="0"/>
              <a:t>COption</a:t>
            </a:r>
            <a:r>
              <a:rPr lang="ja-JP" altLang="en-US" dirty="0" smtClean="0"/>
              <a:t>」とか</a:t>
            </a:r>
            <a:endParaRPr lang="en-US" altLang="ja-JP" dirty="0" smtClean="0"/>
          </a:p>
          <a:p>
            <a:pPr lvl="2"/>
            <a:r>
              <a:rPr lang="ja-JP" altLang="en-US" dirty="0" smtClean="0"/>
              <a:t>「継承」については授業資料を参照</a:t>
            </a:r>
            <a:endParaRPr lang="en-US" altLang="ja-JP" dirty="0" smtClean="0"/>
          </a:p>
          <a:p>
            <a:pPr lvl="1"/>
            <a:r>
              <a:rPr kumimoji="1" lang="ja-JP" altLang="en-US" dirty="0" smtClean="0"/>
              <a:t>「基底クラス」のポインタのいれものを作る</a:t>
            </a:r>
            <a:endParaRPr kumimoji="1" lang="en-US" altLang="ja-JP" dirty="0" smtClean="0"/>
          </a:p>
          <a:p>
            <a:pPr lvl="2"/>
            <a:r>
              <a:rPr lang="ja-JP" altLang="en-US" dirty="0" smtClean="0"/>
              <a:t>例）</a:t>
            </a:r>
            <a:r>
              <a:rPr lang="en-US" altLang="ja-JP" dirty="0" smtClean="0"/>
              <a:t>CSceneBase *gameScene</a:t>
            </a: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25</a:t>
            </a:fld>
            <a:endParaRPr kumimoji="1" lang="ja-JP" altLang="en-US" dirty="0"/>
          </a:p>
        </p:txBody>
      </p:sp>
      <p:sp>
        <p:nvSpPr>
          <p:cNvPr id="2" name="タイトル 1"/>
          <p:cNvSpPr>
            <a:spLocks noGrp="1"/>
          </p:cNvSpPr>
          <p:nvPr>
            <p:ph type="title"/>
          </p:nvPr>
        </p:nvSpPr>
        <p:spPr/>
        <p:txBody>
          <a:bodyPr/>
          <a:lstStyle/>
          <a:p>
            <a:r>
              <a:rPr kumimoji="1" lang="ja-JP" altLang="en-US" dirty="0" smtClean="0"/>
              <a:t>シーン変遷</a:t>
            </a:r>
            <a:endParaRPr kumimoji="1" lang="ja-JP"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kumimoji="1" lang="ja-JP" altLang="en-US" dirty="0" smtClean="0"/>
              <a:t>クラスの継承例</a:t>
            </a: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26</a:t>
            </a:fld>
            <a:endParaRPr kumimoji="1" lang="ja-JP" altLang="en-US" dirty="0"/>
          </a:p>
        </p:txBody>
      </p:sp>
      <p:sp>
        <p:nvSpPr>
          <p:cNvPr id="2" name="タイトル 1"/>
          <p:cNvSpPr>
            <a:spLocks noGrp="1"/>
          </p:cNvSpPr>
          <p:nvPr>
            <p:ph type="title"/>
          </p:nvPr>
        </p:nvSpPr>
        <p:spPr/>
        <p:txBody>
          <a:bodyPr/>
          <a:lstStyle/>
          <a:p>
            <a:r>
              <a:rPr lang="ja-JP" altLang="en-US" dirty="0" smtClean="0"/>
              <a:t>シーン変遷</a:t>
            </a:r>
            <a:endParaRPr kumimoji="1" lang="ja-JP" altLang="en-US" dirty="0"/>
          </a:p>
        </p:txBody>
      </p:sp>
      <p:pic>
        <p:nvPicPr>
          <p:cNvPr id="1026" name="Picture 2" descr="C:\Users\Public\Documents\プロ演\scenebase.jpg"/>
          <p:cNvPicPr>
            <a:picLocks noChangeAspect="1" noChangeArrowheads="1"/>
          </p:cNvPicPr>
          <p:nvPr/>
        </p:nvPicPr>
        <p:blipFill>
          <a:blip r:embed="rId2" cstate="print"/>
          <a:srcRect/>
          <a:stretch>
            <a:fillRect/>
          </a:stretch>
        </p:blipFill>
        <p:spPr bwMode="auto">
          <a:xfrm>
            <a:off x="0" y="2839663"/>
            <a:ext cx="5940152" cy="4018338"/>
          </a:xfrm>
          <a:prstGeom prst="rect">
            <a:avLst/>
          </a:prstGeom>
          <a:noFill/>
        </p:spPr>
      </p:pic>
      <p:sp>
        <p:nvSpPr>
          <p:cNvPr id="7" name="テキスト ボックス 6"/>
          <p:cNvSpPr txBox="1"/>
          <p:nvPr/>
        </p:nvSpPr>
        <p:spPr>
          <a:xfrm>
            <a:off x="0" y="2492896"/>
            <a:ext cx="2699792" cy="369332"/>
          </a:xfrm>
          <a:prstGeom prst="rect">
            <a:avLst/>
          </a:prstGeom>
          <a:noFill/>
        </p:spPr>
        <p:txBody>
          <a:bodyPr wrap="square" rtlCol="0">
            <a:spAutoFit/>
          </a:bodyPr>
          <a:lstStyle/>
          <a:p>
            <a:r>
              <a:rPr lang="en-US" altLang="ja-JP" dirty="0" smtClean="0"/>
              <a:t>CSceneBase</a:t>
            </a:r>
            <a:r>
              <a:rPr lang="ja-JP" altLang="en-US" dirty="0" smtClean="0"/>
              <a:t>（継承元）</a:t>
            </a:r>
            <a:endParaRPr kumimoji="1" lang="ja-JP" altLang="en-US" dirty="0"/>
          </a:p>
        </p:txBody>
      </p:sp>
      <p:sp>
        <p:nvSpPr>
          <p:cNvPr id="8" name="テキスト ボックス 7"/>
          <p:cNvSpPr txBox="1"/>
          <p:nvPr/>
        </p:nvSpPr>
        <p:spPr>
          <a:xfrm>
            <a:off x="7199784" y="5301208"/>
            <a:ext cx="1944216" cy="369332"/>
          </a:xfrm>
          <a:prstGeom prst="rect">
            <a:avLst/>
          </a:prstGeom>
          <a:noFill/>
        </p:spPr>
        <p:txBody>
          <a:bodyPr wrap="square" rtlCol="0">
            <a:spAutoFit/>
          </a:bodyPr>
          <a:lstStyle/>
          <a:p>
            <a:r>
              <a:rPr lang="en-US" altLang="ja-JP" dirty="0" smtClean="0"/>
              <a:t>CTitle</a:t>
            </a:r>
            <a:r>
              <a:rPr lang="ja-JP" altLang="en-US" dirty="0" smtClean="0"/>
              <a:t>（継承先）</a:t>
            </a:r>
            <a:endParaRPr lang="en-US" altLang="ja-JP" dirty="0" smtClean="0"/>
          </a:p>
        </p:txBody>
      </p:sp>
      <p:pic>
        <p:nvPicPr>
          <p:cNvPr id="1028" name="Picture 4" descr="C:\Users\Public\Documents\プロ演\title.jpg"/>
          <p:cNvPicPr>
            <a:picLocks noChangeAspect="1" noChangeArrowheads="1"/>
          </p:cNvPicPr>
          <p:nvPr/>
        </p:nvPicPr>
        <p:blipFill>
          <a:blip r:embed="rId3" cstate="print"/>
          <a:srcRect/>
          <a:stretch>
            <a:fillRect/>
          </a:stretch>
        </p:blipFill>
        <p:spPr bwMode="auto">
          <a:xfrm>
            <a:off x="5652120" y="2276872"/>
            <a:ext cx="3491880" cy="2979738"/>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a:bodyPr>
          <a:lstStyle/>
          <a:p>
            <a:r>
              <a:rPr kumimoji="1" lang="ja-JP" altLang="en-US" dirty="0" smtClean="0"/>
              <a:t>やり方例（</a:t>
            </a:r>
            <a:r>
              <a:rPr lang="ja-JP" altLang="en-US" dirty="0" smtClean="0"/>
              <a:t>１</a:t>
            </a:r>
            <a:r>
              <a:rPr kumimoji="1" lang="ja-JP" altLang="en-US" dirty="0" smtClean="0"/>
              <a:t>）</a:t>
            </a:r>
            <a:endParaRPr kumimoji="1" lang="en-US" altLang="ja-JP" dirty="0" smtClean="0"/>
          </a:p>
          <a:p>
            <a:pPr lvl="1"/>
            <a:r>
              <a:rPr lang="ja-JP" altLang="en-US" dirty="0" smtClean="0"/>
              <a:t>用意したポインタ型のいれものに、「</a:t>
            </a:r>
            <a:r>
              <a:rPr lang="en-US" altLang="ja-JP" dirty="0" smtClean="0"/>
              <a:t>new</a:t>
            </a:r>
            <a:r>
              <a:rPr lang="ja-JP" altLang="en-US" dirty="0" smtClean="0"/>
              <a:t>」</a:t>
            </a:r>
            <a:endParaRPr lang="en-US" altLang="ja-JP" dirty="0" smtClean="0"/>
          </a:p>
          <a:p>
            <a:pPr lvl="2"/>
            <a:r>
              <a:rPr lang="en-US" altLang="ja-JP" dirty="0" smtClean="0"/>
              <a:t>gameScene = new CTitle(); // </a:t>
            </a:r>
            <a:r>
              <a:rPr lang="ja-JP" altLang="en-US" dirty="0" smtClean="0"/>
              <a:t>タイトル画面を作成</a:t>
            </a:r>
            <a:endParaRPr lang="en-US" altLang="ja-JP" dirty="0" smtClean="0"/>
          </a:p>
          <a:p>
            <a:pPr lvl="2"/>
            <a:r>
              <a:rPr kumimoji="1" lang="en-US" altLang="ja-JP" dirty="0" smtClean="0"/>
              <a:t>gameScene = new COption();</a:t>
            </a:r>
            <a:r>
              <a:rPr lang="ja-JP" altLang="en-US" dirty="0" smtClean="0"/>
              <a:t> </a:t>
            </a:r>
            <a:r>
              <a:rPr kumimoji="1" lang="en-US" altLang="ja-JP" dirty="0" smtClean="0"/>
              <a:t>// </a:t>
            </a:r>
            <a:r>
              <a:rPr kumimoji="1" lang="ja-JP" altLang="en-US" dirty="0" smtClean="0"/>
              <a:t>オプション画面を作成</a:t>
            </a:r>
            <a:endParaRPr kumimoji="1" lang="en-US" altLang="ja-JP" dirty="0" smtClean="0"/>
          </a:p>
          <a:p>
            <a:pPr lvl="2"/>
            <a:r>
              <a:rPr lang="en-US" altLang="ja-JP" dirty="0" smtClean="0"/>
              <a:t>if</a:t>
            </a:r>
            <a:r>
              <a:rPr lang="ja-JP" altLang="en-US" dirty="0" smtClean="0"/>
              <a:t>や</a:t>
            </a:r>
            <a:r>
              <a:rPr lang="en-US" altLang="ja-JP" dirty="0" smtClean="0"/>
              <a:t>switch</a:t>
            </a:r>
            <a:r>
              <a:rPr lang="ja-JP" altLang="en-US" dirty="0" smtClean="0"/>
              <a:t>などでどのシーンを作るか分岐させる</a:t>
            </a:r>
            <a:endParaRPr kumimoji="1" lang="en-US" altLang="ja-JP" dirty="0" smtClean="0"/>
          </a:p>
          <a:p>
            <a:pPr lvl="1"/>
            <a:r>
              <a:rPr lang="ja-JP" altLang="en-US" dirty="0" smtClean="0"/>
              <a:t>各画面の計算と描画</a:t>
            </a:r>
            <a:endParaRPr lang="en-US" altLang="ja-JP" dirty="0" smtClean="0"/>
          </a:p>
          <a:p>
            <a:pPr lvl="2"/>
            <a:r>
              <a:rPr kumimoji="1" lang="en-US" altLang="ja-JP" dirty="0" smtClean="0"/>
              <a:t>gameScene</a:t>
            </a:r>
            <a:r>
              <a:rPr lang="en-US" altLang="ja-JP" dirty="0" smtClean="0"/>
              <a:t>-&gt;onPeriod();</a:t>
            </a:r>
            <a:r>
              <a:rPr lang="ja-JP" altLang="en-US" dirty="0" smtClean="0"/>
              <a:t> </a:t>
            </a:r>
            <a:r>
              <a:rPr lang="en-US" altLang="ja-JP" dirty="0" smtClean="0"/>
              <a:t>// </a:t>
            </a:r>
            <a:r>
              <a:rPr lang="ja-JP" altLang="en-US" dirty="0" smtClean="0"/>
              <a:t>計算と描画</a:t>
            </a:r>
            <a:endParaRPr lang="en-US" altLang="ja-JP" dirty="0" smtClean="0"/>
          </a:p>
          <a:p>
            <a:pPr lvl="2"/>
            <a:r>
              <a:rPr kumimoji="1" lang="ja-JP" altLang="en-US" dirty="0" smtClean="0"/>
              <a:t>ポインタなので「</a:t>
            </a:r>
            <a:r>
              <a:rPr kumimoji="1" lang="en-US" altLang="ja-JP" dirty="0" smtClean="0"/>
              <a:t>-&gt;</a:t>
            </a:r>
            <a:r>
              <a:rPr kumimoji="1" lang="ja-JP" altLang="en-US" dirty="0" smtClean="0"/>
              <a:t>」を使う。「</a:t>
            </a:r>
            <a:r>
              <a:rPr kumimoji="1" lang="en-US" altLang="ja-JP" dirty="0" smtClean="0"/>
              <a:t>.</a:t>
            </a:r>
            <a:r>
              <a:rPr kumimoji="1" lang="ja-JP" altLang="en-US" dirty="0" smtClean="0"/>
              <a:t>」はダメ！</a:t>
            </a: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27</a:t>
            </a:fld>
            <a:endParaRPr kumimoji="1" lang="ja-JP" altLang="en-US" dirty="0"/>
          </a:p>
        </p:txBody>
      </p:sp>
      <p:sp>
        <p:nvSpPr>
          <p:cNvPr id="2" name="タイトル 1"/>
          <p:cNvSpPr>
            <a:spLocks noGrp="1"/>
          </p:cNvSpPr>
          <p:nvPr>
            <p:ph type="title"/>
          </p:nvPr>
        </p:nvSpPr>
        <p:spPr/>
        <p:txBody>
          <a:bodyPr/>
          <a:lstStyle/>
          <a:p>
            <a:r>
              <a:rPr kumimoji="1" lang="ja-JP" altLang="en-US" dirty="0" smtClean="0"/>
              <a:t>シーン変遷</a:t>
            </a:r>
            <a:endParaRPr kumimoji="1" lang="ja-JP"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lang="ja-JP" altLang="en-US" dirty="0" smtClean="0"/>
              <a:t>やり方例（２）</a:t>
            </a:r>
            <a:endParaRPr kumimoji="1" lang="en-US" altLang="ja-JP" dirty="0" smtClean="0"/>
          </a:p>
          <a:p>
            <a:pPr lvl="1"/>
            <a:r>
              <a:rPr lang="ja-JP" altLang="en-US" dirty="0" smtClean="0"/>
              <a:t>次の画面に映る時は・・・</a:t>
            </a:r>
            <a:endParaRPr lang="en-US" altLang="ja-JP" dirty="0" smtClean="0"/>
          </a:p>
          <a:p>
            <a:pPr lvl="2"/>
            <a:r>
              <a:rPr lang="en-US" altLang="ja-JP" dirty="0" smtClean="0"/>
              <a:t>delete gameScene ; // </a:t>
            </a:r>
            <a:r>
              <a:rPr lang="ja-JP" altLang="en-US" dirty="0" smtClean="0"/>
              <a:t>現在のシーンを削除</a:t>
            </a:r>
            <a:endParaRPr lang="en-US" altLang="ja-JP" dirty="0" smtClean="0"/>
          </a:p>
          <a:p>
            <a:pPr lvl="2"/>
            <a:r>
              <a:rPr lang="en-US" altLang="ja-JP" dirty="0" smtClean="0"/>
              <a:t>gameScene = NULL ;</a:t>
            </a:r>
            <a:r>
              <a:rPr lang="ja-JP" altLang="en-US" dirty="0" smtClean="0"/>
              <a:t> </a:t>
            </a:r>
            <a:r>
              <a:rPr lang="en-US" altLang="ja-JP" dirty="0" smtClean="0"/>
              <a:t>// </a:t>
            </a:r>
            <a:r>
              <a:rPr lang="ja-JP" altLang="en-US" dirty="0" smtClean="0"/>
              <a:t>いれものを完全に空っぽにする</a:t>
            </a:r>
            <a:endParaRPr lang="en-US" altLang="ja-JP" dirty="0" smtClean="0"/>
          </a:p>
          <a:p>
            <a:pPr lvl="2"/>
            <a:r>
              <a:rPr lang="en-US" altLang="ja-JP" dirty="0" smtClean="0"/>
              <a:t>gameScene = new CMainScene(); // </a:t>
            </a:r>
            <a:r>
              <a:rPr lang="ja-JP" altLang="en-US" dirty="0" smtClean="0"/>
              <a:t>次の画面を作成</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28</a:t>
            </a:fld>
            <a:endParaRPr kumimoji="1" lang="ja-JP" altLang="en-US" dirty="0"/>
          </a:p>
        </p:txBody>
      </p:sp>
      <p:sp>
        <p:nvSpPr>
          <p:cNvPr id="2" name="タイトル 1"/>
          <p:cNvSpPr>
            <a:spLocks noGrp="1"/>
          </p:cNvSpPr>
          <p:nvPr>
            <p:ph type="title"/>
          </p:nvPr>
        </p:nvSpPr>
        <p:spPr/>
        <p:txBody>
          <a:bodyPr/>
          <a:lstStyle/>
          <a:p>
            <a:r>
              <a:rPr kumimoji="1" lang="ja-JP" altLang="en-US" dirty="0" smtClean="0"/>
              <a:t>シーン変遷</a:t>
            </a:r>
            <a:endParaRPr kumimoji="1" lang="ja-JP"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a:bodyPr>
          <a:lstStyle/>
          <a:p>
            <a:r>
              <a:rPr kumimoji="1" lang="ja-JP" altLang="en-US" dirty="0" smtClean="0"/>
              <a:t>何が得？</a:t>
            </a:r>
            <a:endParaRPr kumimoji="1" lang="en-US" altLang="ja-JP" dirty="0" smtClean="0"/>
          </a:p>
          <a:p>
            <a:pPr lvl="1"/>
            <a:r>
              <a:rPr lang="en-US" altLang="ja-JP" dirty="0" smtClean="0"/>
              <a:t>onPeriod()</a:t>
            </a:r>
            <a:r>
              <a:rPr lang="ja-JP" altLang="en-US" dirty="0" smtClean="0"/>
              <a:t>をクラスごとに書く必要がない</a:t>
            </a:r>
            <a:endParaRPr lang="en-US" altLang="ja-JP" dirty="0" smtClean="0"/>
          </a:p>
          <a:p>
            <a:pPr lvl="2"/>
            <a:r>
              <a:rPr lang="en-US" altLang="ja-JP" dirty="0" smtClean="0"/>
              <a:t>title.onPeriod()</a:t>
            </a:r>
            <a:r>
              <a:rPr lang="ja-JP" altLang="en-US" dirty="0" smtClean="0"/>
              <a:t>とか</a:t>
            </a:r>
            <a:r>
              <a:rPr lang="en-US" altLang="ja-JP" dirty="0" smtClean="0"/>
              <a:t>option.onPeriod()</a:t>
            </a:r>
            <a:r>
              <a:rPr lang="ja-JP" altLang="en-US" dirty="0" smtClean="0"/>
              <a:t>とか、シーン分全部書くのは面倒だしコードが長くなる</a:t>
            </a:r>
            <a:endParaRPr lang="en-US" altLang="ja-JP" dirty="0" smtClean="0"/>
          </a:p>
          <a:p>
            <a:pPr lvl="2"/>
            <a:r>
              <a:rPr lang="ja-JP" altLang="en-US" dirty="0" smtClean="0"/>
              <a:t>継承を使うと、</a:t>
            </a:r>
            <a:r>
              <a:rPr lang="en-US" altLang="ja-JP" dirty="0" smtClean="0"/>
              <a:t>title</a:t>
            </a:r>
            <a:r>
              <a:rPr lang="ja-JP" altLang="en-US" dirty="0" smtClean="0"/>
              <a:t>でも</a:t>
            </a:r>
            <a:r>
              <a:rPr lang="en-US" altLang="ja-JP" dirty="0" smtClean="0"/>
              <a:t>option</a:t>
            </a:r>
            <a:r>
              <a:rPr lang="ja-JP" altLang="en-US" dirty="0" smtClean="0"/>
              <a:t>でも、全部　　　　　　</a:t>
            </a:r>
            <a:r>
              <a:rPr lang="en-US" altLang="ja-JP" dirty="0" smtClean="0"/>
              <a:t>gameScene-&gt;onPeriod()</a:t>
            </a:r>
            <a:r>
              <a:rPr lang="ja-JP" altLang="en-US" dirty="0" smtClean="0"/>
              <a:t>　これだけでいい</a:t>
            </a:r>
            <a:endParaRPr lang="en-US" altLang="ja-JP" dirty="0" smtClean="0"/>
          </a:p>
          <a:p>
            <a:pPr lvl="1"/>
            <a:r>
              <a:rPr kumimoji="1" lang="ja-JP" altLang="en-US" dirty="0" smtClean="0"/>
              <a:t>管理、追加が楽</a:t>
            </a:r>
            <a:endParaRPr kumimoji="1" lang="en-US" altLang="ja-JP" dirty="0" smtClean="0"/>
          </a:p>
          <a:p>
            <a:pPr lvl="2"/>
            <a:r>
              <a:rPr lang="ja-JP" altLang="en-US" dirty="0" smtClean="0"/>
              <a:t>いれもの以外に使う変数がない</a:t>
            </a:r>
            <a:endParaRPr lang="en-US" altLang="ja-JP" dirty="0" smtClean="0"/>
          </a:p>
          <a:p>
            <a:pPr lvl="2"/>
            <a:r>
              <a:rPr kumimoji="1" lang="ja-JP" altLang="en-US" dirty="0" smtClean="0"/>
              <a:t>新しいシーンを追加</a:t>
            </a:r>
            <a:r>
              <a:rPr lang="ja-JP" altLang="en-US" dirty="0" smtClean="0"/>
              <a:t>する時は、</a:t>
            </a:r>
            <a:r>
              <a:rPr kumimoji="1" lang="en-US" altLang="ja-JP" dirty="0" smtClean="0"/>
              <a:t>new</a:t>
            </a:r>
            <a:r>
              <a:rPr kumimoji="1" lang="ja-JP" altLang="en-US" dirty="0" smtClean="0"/>
              <a:t>の分岐を</a:t>
            </a:r>
            <a:r>
              <a:rPr lang="ja-JP" altLang="en-US" dirty="0" smtClean="0"/>
              <a:t>増やすだけ（該当ヘッダを</a:t>
            </a:r>
            <a:r>
              <a:rPr lang="en-US" altLang="ja-JP" dirty="0" smtClean="0"/>
              <a:t>include</a:t>
            </a:r>
            <a:r>
              <a:rPr lang="ja-JP" altLang="en-US" dirty="0" smtClean="0"/>
              <a:t>するのは忘れずに！）</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29</a:t>
            </a:fld>
            <a:endParaRPr kumimoji="1" lang="ja-JP" altLang="en-US" dirty="0"/>
          </a:p>
        </p:txBody>
      </p:sp>
      <p:sp>
        <p:nvSpPr>
          <p:cNvPr id="2" name="タイトル 1"/>
          <p:cNvSpPr>
            <a:spLocks noGrp="1"/>
          </p:cNvSpPr>
          <p:nvPr>
            <p:ph type="title"/>
          </p:nvPr>
        </p:nvSpPr>
        <p:spPr/>
        <p:txBody>
          <a:bodyPr/>
          <a:lstStyle/>
          <a:p>
            <a:r>
              <a:rPr kumimoji="1" lang="ja-JP" altLang="en-US" dirty="0" smtClean="0"/>
              <a:t>シーン変遷</a:t>
            </a: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525963"/>
          </a:xfrm>
        </p:spPr>
        <p:txBody>
          <a:bodyPr>
            <a:normAutofit/>
          </a:bodyPr>
          <a:lstStyle/>
          <a:p>
            <a:r>
              <a:rPr lang="ja-JP" altLang="en-US" dirty="0" smtClean="0">
                <a:latin typeface="メイリオ" pitchFamily="50" charset="-128"/>
                <a:ea typeface="メイリオ" pitchFamily="50" charset="-128"/>
              </a:rPr>
              <a:t>どんなプログラムなのかを先に見せます</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その後、ちょっとした話を間に挟んで</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最後にスパゲッティーどころかつかめばちぎれる</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「藻」のようなソースコードの解説</a:t>
            </a:r>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kumimoji="1" lang="ja-JP" altLang="en-US" dirty="0" smtClean="0"/>
              <a:t>プロトタイププログラム実演</a:t>
            </a:r>
            <a:endParaRPr kumimoji="1" lang="ja-JP"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kumimoji="1" lang="ja-JP" altLang="en-US" dirty="0" smtClean="0"/>
              <a:t>変数の初期化忘れ</a:t>
            </a:r>
            <a:endParaRPr kumimoji="1" lang="en-US" altLang="ja-JP" dirty="0" smtClean="0"/>
          </a:p>
          <a:p>
            <a:pPr lvl="1"/>
            <a:r>
              <a:rPr lang="ja-JP" altLang="en-US" dirty="0" smtClean="0"/>
              <a:t>普通は警告が出る。ところが・・・</a:t>
            </a:r>
            <a:endParaRPr lang="en-US" altLang="ja-JP" dirty="0" smtClean="0"/>
          </a:p>
          <a:p>
            <a:pPr lvl="1"/>
            <a:r>
              <a:rPr lang="ja-JP" altLang="en-US" dirty="0" smtClean="0"/>
              <a:t>クラスのメンバ変数はコンストラクタで初期化していなくても警告が出ない</a:t>
            </a:r>
            <a:endParaRPr lang="en-US" altLang="ja-JP" dirty="0" smtClean="0"/>
          </a:p>
          <a:p>
            <a:pPr lvl="2"/>
            <a:r>
              <a:rPr lang="ja-JP" altLang="en-US" dirty="0" smtClean="0"/>
              <a:t>もちろん最初に入っている値がいくつかは不明</a:t>
            </a:r>
            <a:endParaRPr lang="en-US" altLang="ja-JP" dirty="0" smtClean="0"/>
          </a:p>
          <a:p>
            <a:pPr lvl="2"/>
            <a:r>
              <a:rPr lang="ja-JP" altLang="en-US" dirty="0" smtClean="0"/>
              <a:t>初期化しないまま配列の添え字として使ったら・・・</a:t>
            </a:r>
            <a:endParaRPr lang="en-US" altLang="ja-JP" dirty="0" smtClean="0"/>
          </a:p>
          <a:p>
            <a:endParaRPr lang="en-US" altLang="ja-JP" sz="3200" dirty="0" smtClean="0"/>
          </a:p>
          <a:p>
            <a:pPr algn="ctr">
              <a:buNone/>
            </a:pPr>
            <a:r>
              <a:rPr lang="ja-JP" altLang="en-US" sz="3200" dirty="0" smtClean="0">
                <a:solidFill>
                  <a:srgbClr val="FF0000"/>
                </a:solidFill>
              </a:rPr>
              <a:t>初期化は重要ですよ！</a:t>
            </a:r>
            <a:endParaRPr lang="en-US" altLang="ja-JP" sz="3200" dirty="0" smtClean="0">
              <a:solidFill>
                <a:srgbClr val="FF0000"/>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30</a:t>
            </a:fld>
            <a:endParaRPr kumimoji="1" lang="ja-JP" altLang="en-US" dirty="0"/>
          </a:p>
        </p:txBody>
      </p:sp>
      <p:sp>
        <p:nvSpPr>
          <p:cNvPr id="2" name="タイトル 1"/>
          <p:cNvSpPr>
            <a:spLocks noGrp="1"/>
          </p:cNvSpPr>
          <p:nvPr>
            <p:ph type="title"/>
          </p:nvPr>
        </p:nvSpPr>
        <p:spPr/>
        <p:txBody>
          <a:bodyPr/>
          <a:lstStyle/>
          <a:p>
            <a:r>
              <a:rPr kumimoji="1" lang="ja-JP" altLang="en-US" dirty="0" smtClean="0"/>
              <a:t>小ネタ集</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a:bodyPr>
          <a:lstStyle/>
          <a:p>
            <a:r>
              <a:rPr lang="en-US" altLang="ja-JP" dirty="0" smtClean="0"/>
              <a:t>s</a:t>
            </a:r>
            <a:r>
              <a:rPr kumimoji="1" lang="en-US" altLang="ja-JP" dirty="0" smtClean="0"/>
              <a:t>td</a:t>
            </a:r>
            <a:r>
              <a:rPr lang="ja-JP" altLang="en-US" dirty="0" smtClean="0"/>
              <a:t>が便利です</a:t>
            </a:r>
            <a:endParaRPr lang="en-US" altLang="ja-JP" dirty="0" smtClean="0"/>
          </a:p>
          <a:p>
            <a:pPr lvl="1"/>
            <a:r>
              <a:rPr kumimoji="1" lang="ja-JP" altLang="en-US" dirty="0" smtClean="0"/>
              <a:t>配列を使いたい、でも場合によって</a:t>
            </a:r>
            <a:r>
              <a:rPr kumimoji="1" lang="en-US" altLang="ja-JP" dirty="0" smtClean="0"/>
              <a:t>[5]</a:t>
            </a:r>
            <a:r>
              <a:rPr kumimoji="1" lang="ja-JP" altLang="en-US" dirty="0" smtClean="0"/>
              <a:t>になったり</a:t>
            </a:r>
            <a:r>
              <a:rPr kumimoji="1" lang="en-US" altLang="ja-JP" dirty="0" smtClean="0"/>
              <a:t>[10]</a:t>
            </a:r>
            <a:r>
              <a:rPr kumimoji="1" lang="ja-JP" altLang="en-US" dirty="0" smtClean="0"/>
              <a:t>になったりする　→　</a:t>
            </a:r>
            <a:r>
              <a:rPr kumimoji="1" lang="en-US" altLang="ja-JP" dirty="0" smtClean="0"/>
              <a:t>std::vector</a:t>
            </a:r>
            <a:r>
              <a:rPr lang="ja-JP" altLang="en-US" dirty="0" smtClean="0"/>
              <a:t>、</a:t>
            </a:r>
            <a:r>
              <a:rPr lang="en-US" altLang="ja-JP" dirty="0" smtClean="0"/>
              <a:t>std::list</a:t>
            </a:r>
          </a:p>
          <a:p>
            <a:pPr lvl="1"/>
            <a:r>
              <a:rPr kumimoji="1" lang="ja-JP" altLang="en-US" dirty="0" smtClean="0"/>
              <a:t>文字列を表示したい、でも</a:t>
            </a:r>
            <a:r>
              <a:rPr kumimoji="1" lang="en-US" altLang="ja-JP" dirty="0" smtClean="0"/>
              <a:t>char[64]</a:t>
            </a:r>
            <a:r>
              <a:rPr kumimoji="1" lang="ja-JP" altLang="en-US" dirty="0" smtClean="0"/>
              <a:t>とかちょっと・・・　→　</a:t>
            </a:r>
            <a:r>
              <a:rPr kumimoji="1" lang="en-US" altLang="ja-JP" dirty="0" smtClean="0"/>
              <a:t>std::string</a:t>
            </a:r>
          </a:p>
          <a:p>
            <a:pPr lvl="1"/>
            <a:r>
              <a:rPr kumimoji="1" lang="ja-JP" altLang="en-US" dirty="0" smtClean="0"/>
              <a:t>配列の要素それぞれに「名前」をつけられたらなあ　→　</a:t>
            </a:r>
            <a:r>
              <a:rPr kumimoji="1" lang="en-US" altLang="ja-JP" dirty="0" smtClean="0"/>
              <a:t>std::map</a:t>
            </a:r>
          </a:p>
          <a:p>
            <a:pPr lvl="1"/>
            <a:r>
              <a:rPr lang="ja-JP" altLang="en-US" dirty="0" smtClean="0"/>
              <a:t>よく使うのは</a:t>
            </a:r>
            <a:r>
              <a:rPr lang="en-US" altLang="ja-JP" dirty="0" smtClean="0"/>
              <a:t>vector</a:t>
            </a:r>
            <a:r>
              <a:rPr lang="ja-JP" altLang="en-US" dirty="0" smtClean="0"/>
              <a:t>と</a:t>
            </a:r>
            <a:r>
              <a:rPr lang="en-US" altLang="ja-JP" dirty="0" smtClean="0"/>
              <a:t>string</a:t>
            </a:r>
          </a:p>
          <a:p>
            <a:pPr lvl="1"/>
            <a:r>
              <a:rPr kumimoji="1" lang="en-US" altLang="ja-JP" dirty="0" smtClean="0"/>
              <a:t>list</a:t>
            </a:r>
            <a:r>
              <a:rPr kumimoji="1" lang="ja-JP" altLang="en-US" dirty="0" smtClean="0"/>
              <a:t>と</a:t>
            </a:r>
            <a:r>
              <a:rPr kumimoji="1" lang="en-US" altLang="ja-JP" dirty="0" smtClean="0"/>
              <a:t>map</a:t>
            </a:r>
            <a:r>
              <a:rPr kumimoji="1" lang="ja-JP" altLang="en-US" dirty="0" smtClean="0"/>
              <a:t>は余裕があったら使ってみるといいかも</a:t>
            </a:r>
            <a:endParaRPr kumimoji="1" lang="en-US" altLang="ja-JP" dirty="0" smtClean="0"/>
          </a:p>
          <a:p>
            <a:pPr lvl="1"/>
            <a:r>
              <a:rPr lang="ja-JP" altLang="en-US" dirty="0" smtClean="0"/>
              <a:t>参考</a:t>
            </a:r>
            <a:r>
              <a:rPr lang="en-US" altLang="ja-JP" dirty="0" smtClean="0">
                <a:hlinkClick r:id="rId2"/>
              </a:rPr>
              <a:t>http://www.cppll.jp/cppreference/index.html</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31</a:t>
            </a:fld>
            <a:endParaRPr kumimoji="1" lang="ja-JP" altLang="en-US" dirty="0"/>
          </a:p>
        </p:txBody>
      </p:sp>
      <p:sp>
        <p:nvSpPr>
          <p:cNvPr id="2" name="タイトル 1"/>
          <p:cNvSpPr>
            <a:spLocks noGrp="1"/>
          </p:cNvSpPr>
          <p:nvPr>
            <p:ph type="title"/>
          </p:nvPr>
        </p:nvSpPr>
        <p:spPr/>
        <p:txBody>
          <a:bodyPr/>
          <a:lstStyle/>
          <a:p>
            <a:r>
              <a:rPr kumimoji="1" lang="ja-JP" altLang="en-US" dirty="0" smtClean="0"/>
              <a:t>小ネタ集</a:t>
            </a:r>
            <a:endParaRPr kumimoji="1" lang="ja-JP"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kumimoji="1" lang="ja-JP" altLang="en-US" dirty="0" smtClean="0"/>
              <a:t>ファイルの読み書き、</a:t>
            </a:r>
            <a:r>
              <a:rPr kumimoji="1" lang="en-US" altLang="ja-JP" dirty="0" smtClean="0"/>
              <a:t>fstream</a:t>
            </a:r>
          </a:p>
          <a:p>
            <a:pPr lvl="1"/>
            <a:r>
              <a:rPr lang="en-US" altLang="ja-JP" dirty="0" smtClean="0"/>
              <a:t>f</a:t>
            </a:r>
            <a:r>
              <a:rPr kumimoji="1" lang="en-US" altLang="ja-JP" dirty="0" smtClean="0"/>
              <a:t>open</a:t>
            </a:r>
            <a:r>
              <a:rPr lang="ja-JP" altLang="en-US" dirty="0" smtClean="0"/>
              <a:t>と似たようなもの</a:t>
            </a:r>
            <a:endParaRPr kumimoji="1" lang="en-US" altLang="ja-JP" dirty="0" smtClean="0"/>
          </a:p>
          <a:p>
            <a:pPr lvl="1"/>
            <a:r>
              <a:rPr lang="en-US" altLang="ja-JP" dirty="0" smtClean="0"/>
              <a:t>&lt;stream&gt;</a:t>
            </a:r>
            <a:r>
              <a:rPr lang="ja-JP" altLang="en-US" dirty="0" smtClean="0"/>
              <a:t>を</a:t>
            </a:r>
            <a:r>
              <a:rPr lang="en-US" altLang="ja-JP" dirty="0" smtClean="0"/>
              <a:t>include</a:t>
            </a:r>
          </a:p>
          <a:p>
            <a:pPr lvl="1"/>
            <a:r>
              <a:rPr lang="ja-JP" altLang="en-US" dirty="0" smtClean="0"/>
              <a:t>読み込みは</a:t>
            </a:r>
            <a:r>
              <a:rPr lang="en-US" altLang="ja-JP" dirty="0" smtClean="0"/>
              <a:t>ifstream</a:t>
            </a:r>
            <a:r>
              <a:rPr lang="ja-JP" altLang="en-US" dirty="0" smtClean="0"/>
              <a:t>、書き込みは</a:t>
            </a:r>
            <a:r>
              <a:rPr lang="en-US" altLang="ja-JP" dirty="0" smtClean="0"/>
              <a:t>ofstream</a:t>
            </a:r>
          </a:p>
          <a:p>
            <a:pPr lvl="1"/>
            <a:r>
              <a:rPr lang="ja-JP" altLang="en-US" dirty="0" smtClean="0"/>
              <a:t>参考</a:t>
            </a:r>
            <a:r>
              <a:rPr lang="en-US" altLang="ja-JP" dirty="0" smtClean="0">
                <a:hlinkClick r:id="rId2"/>
              </a:rPr>
              <a:t>http://www.cppll.jp/cppreference/index.html</a:t>
            </a:r>
            <a:endParaRPr lang="en-US" altLang="ja-JP" dirty="0" smtClean="0"/>
          </a:p>
          <a:p>
            <a:pPr lvl="2"/>
            <a:r>
              <a:rPr lang="ja-JP" altLang="en-US" dirty="0" smtClean="0"/>
              <a:t>「</a:t>
            </a:r>
            <a:r>
              <a:rPr lang="en-US" altLang="ja-JP" dirty="0" smtClean="0"/>
              <a:t>C++</a:t>
            </a:r>
            <a:r>
              <a:rPr lang="ja-JP" altLang="en-US" dirty="0" smtClean="0"/>
              <a:t>入出力」がそれ</a:t>
            </a:r>
            <a:endParaRPr lang="en-US" altLang="ja-JP" dirty="0" smtClean="0"/>
          </a:p>
          <a:p>
            <a:pPr lvl="1"/>
            <a:r>
              <a:rPr lang="ja-JP" altLang="en-US" dirty="0" smtClean="0"/>
              <a:t>基本的にファイル操作はクセがあるので、使いまくって慣れる事を推奨</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32</a:t>
            </a:fld>
            <a:endParaRPr kumimoji="1" lang="ja-JP" altLang="en-US" dirty="0"/>
          </a:p>
        </p:txBody>
      </p:sp>
      <p:sp>
        <p:nvSpPr>
          <p:cNvPr id="2" name="タイトル 1"/>
          <p:cNvSpPr>
            <a:spLocks noGrp="1"/>
          </p:cNvSpPr>
          <p:nvPr>
            <p:ph type="title"/>
          </p:nvPr>
        </p:nvSpPr>
        <p:spPr/>
        <p:txBody>
          <a:bodyPr/>
          <a:lstStyle/>
          <a:p>
            <a:r>
              <a:rPr kumimoji="1" lang="ja-JP" altLang="en-US" dirty="0" smtClean="0"/>
              <a:t>小ネタ集</a:t>
            </a:r>
            <a:endParaRPr kumimoji="1" lang="ja-JP"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kumimoji="1" lang="ja-JP" altLang="en-US" dirty="0" smtClean="0"/>
              <a:t>定数→共通ヘッダ→皆でインクルード</a:t>
            </a:r>
            <a:endParaRPr kumimoji="1" lang="en-US" altLang="ja-JP" dirty="0" smtClean="0"/>
          </a:p>
          <a:p>
            <a:pPr lvl="1"/>
            <a:r>
              <a:rPr kumimoji="1" lang="ja-JP" altLang="en-US" dirty="0" smtClean="0"/>
              <a:t>リフスローの場合・・・</a:t>
            </a:r>
            <a:endParaRPr kumimoji="1" lang="en-US" altLang="ja-JP" dirty="0" smtClean="0"/>
          </a:p>
          <a:p>
            <a:pPr lvl="1"/>
            <a:r>
              <a:rPr lang="ja-JP" altLang="en-US" dirty="0" smtClean="0"/>
              <a:t>定数宣言：</a:t>
            </a:r>
            <a:r>
              <a:rPr lang="en-US" altLang="ja-JP" dirty="0" smtClean="0"/>
              <a:t>constant.h</a:t>
            </a:r>
          </a:p>
          <a:p>
            <a:pPr lvl="2"/>
            <a:r>
              <a:rPr lang="en-US" altLang="ja-JP" dirty="0" smtClean="0"/>
              <a:t>const int WINDOW_WIDTH = 800 ; // </a:t>
            </a:r>
            <a:r>
              <a:rPr lang="ja-JP" altLang="en-US" dirty="0" smtClean="0"/>
              <a:t>ウィンドウ横幅</a:t>
            </a:r>
            <a:endParaRPr lang="en-US" altLang="ja-JP" dirty="0" smtClean="0"/>
          </a:p>
          <a:p>
            <a:pPr lvl="1"/>
            <a:r>
              <a:rPr kumimoji="1" lang="ja-JP" altLang="en-US" dirty="0" smtClean="0"/>
              <a:t>共通ヘッダ：</a:t>
            </a:r>
            <a:r>
              <a:rPr kumimoji="1" lang="en-US" altLang="ja-JP" dirty="0" smtClean="0"/>
              <a:t>common.h</a:t>
            </a:r>
          </a:p>
          <a:p>
            <a:pPr lvl="2"/>
            <a:r>
              <a:rPr lang="en-US" altLang="ja-JP" dirty="0" smtClean="0"/>
              <a:t>extern const int WINDOW_WIDTH ;</a:t>
            </a:r>
          </a:p>
          <a:p>
            <a:pPr lvl="1"/>
            <a:r>
              <a:rPr kumimoji="1" lang="ja-JP" altLang="en-US" dirty="0" smtClean="0"/>
              <a:t>各ヘッダは</a:t>
            </a:r>
            <a:r>
              <a:rPr lang="ja-JP" altLang="en-US" dirty="0" smtClean="0"/>
              <a:t>「</a:t>
            </a:r>
            <a:r>
              <a:rPr lang="en-US" altLang="ja-JP" dirty="0" smtClean="0"/>
              <a:t>common.h</a:t>
            </a:r>
            <a:r>
              <a:rPr lang="ja-JP" altLang="en-US" dirty="0" smtClean="0"/>
              <a:t>」をインクルード</a:t>
            </a:r>
            <a:endParaRPr lang="en-US" altLang="ja-JP" dirty="0" smtClean="0"/>
          </a:p>
          <a:p>
            <a:pPr lvl="2"/>
            <a:r>
              <a:rPr kumimoji="1" lang="ja-JP" altLang="en-US" dirty="0" smtClean="0"/>
              <a:t>どこでも定数が使える！</a:t>
            </a:r>
            <a:endParaRPr kumimoji="1" lang="en-US" altLang="ja-JP" dirty="0" smtClean="0"/>
          </a:p>
          <a:p>
            <a:pPr lvl="1"/>
            <a:r>
              <a:rPr lang="ja-JP" altLang="en-US" dirty="0" smtClean="0"/>
              <a:t>定数の宣言の仕方</a:t>
            </a:r>
            <a:endParaRPr lang="en-US" altLang="ja-JP" dirty="0" smtClean="0"/>
          </a:p>
          <a:p>
            <a:pPr lvl="2"/>
            <a:r>
              <a:rPr lang="ja-JP" altLang="en-US" dirty="0" smtClean="0"/>
              <a:t>「</a:t>
            </a:r>
            <a:r>
              <a:rPr lang="en-US" altLang="ja-JP" dirty="0" smtClean="0"/>
              <a:t>static</a:t>
            </a:r>
            <a:r>
              <a:rPr lang="ja-JP" altLang="en-US" dirty="0" smtClean="0"/>
              <a:t>」で静的宣言（一般的？）</a:t>
            </a:r>
            <a:endParaRPr lang="en-US" altLang="ja-JP" dirty="0" smtClean="0"/>
          </a:p>
          <a:p>
            <a:pPr lvl="2"/>
            <a:r>
              <a:rPr lang="ja-JP" altLang="en-US" dirty="0" smtClean="0"/>
              <a:t>「</a:t>
            </a:r>
            <a:r>
              <a:rPr lang="en-US" altLang="ja-JP" dirty="0" smtClean="0"/>
              <a:t>extern</a:t>
            </a:r>
            <a:r>
              <a:rPr lang="ja-JP" altLang="en-US" dirty="0" smtClean="0"/>
              <a:t>」は上に書いたとおり</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33</a:t>
            </a:fld>
            <a:endParaRPr kumimoji="1" lang="ja-JP" altLang="en-US" dirty="0"/>
          </a:p>
        </p:txBody>
      </p:sp>
      <p:sp>
        <p:nvSpPr>
          <p:cNvPr id="2" name="タイトル 1"/>
          <p:cNvSpPr>
            <a:spLocks noGrp="1"/>
          </p:cNvSpPr>
          <p:nvPr>
            <p:ph type="title"/>
          </p:nvPr>
        </p:nvSpPr>
        <p:spPr/>
        <p:txBody>
          <a:bodyPr/>
          <a:lstStyle/>
          <a:p>
            <a:r>
              <a:rPr kumimoji="1" lang="ja-JP" altLang="en-US" dirty="0" smtClean="0"/>
              <a:t>小ネタ集</a:t>
            </a:r>
            <a:endParaRPr kumimoji="1" lang="ja-JP"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fontScale="92500" lnSpcReduction="10000"/>
          </a:bodyPr>
          <a:lstStyle/>
          <a:p>
            <a:r>
              <a:rPr kumimoji="1" lang="en-US" altLang="ja-JP" dirty="0" smtClean="0"/>
              <a:t>Visual Studio </a:t>
            </a:r>
            <a:r>
              <a:rPr kumimoji="1" lang="ja-JP" altLang="en-US" dirty="0" smtClean="0"/>
              <a:t>ショートカットキー</a:t>
            </a:r>
            <a:endParaRPr kumimoji="1" lang="en-US" altLang="ja-JP" dirty="0" smtClean="0"/>
          </a:p>
          <a:p>
            <a:pPr lvl="1"/>
            <a:r>
              <a:rPr kumimoji="1" lang="en-US" altLang="ja-JP" dirty="0" smtClean="0"/>
              <a:t>F7</a:t>
            </a:r>
            <a:r>
              <a:rPr kumimoji="1" lang="ja-JP" altLang="en-US" dirty="0" smtClean="0"/>
              <a:t>（ビルドのみ）　→　</a:t>
            </a:r>
            <a:r>
              <a:rPr kumimoji="1" lang="en-US" altLang="ja-JP" dirty="0" smtClean="0"/>
              <a:t>F5</a:t>
            </a:r>
            <a:r>
              <a:rPr kumimoji="1" lang="ja-JP" altLang="en-US" dirty="0" smtClean="0"/>
              <a:t>（デバッグなし実行）</a:t>
            </a:r>
            <a:endParaRPr kumimoji="1" lang="en-US" altLang="ja-JP" dirty="0" smtClean="0"/>
          </a:p>
          <a:p>
            <a:pPr lvl="2"/>
            <a:r>
              <a:rPr kumimoji="1" lang="ja-JP" altLang="en-US" dirty="0" smtClean="0"/>
              <a:t>すぐに実行できる（大抵の人はもう知ってる？）</a:t>
            </a:r>
            <a:endParaRPr kumimoji="1" lang="en-US" altLang="ja-JP" dirty="0" smtClean="0"/>
          </a:p>
          <a:p>
            <a:pPr lvl="1"/>
            <a:r>
              <a:rPr lang="en-US" altLang="ja-JP" dirty="0" smtClean="0"/>
              <a:t>F12</a:t>
            </a:r>
          </a:p>
          <a:p>
            <a:pPr lvl="2"/>
            <a:r>
              <a:rPr kumimoji="1" lang="ja-JP" altLang="en-US" dirty="0" smtClean="0"/>
              <a:t>カーソルに合っている変数の定義へ移動</a:t>
            </a:r>
            <a:endParaRPr kumimoji="1" lang="en-US" altLang="ja-JP" dirty="0" smtClean="0"/>
          </a:p>
          <a:p>
            <a:pPr lvl="1"/>
            <a:r>
              <a:rPr lang="en-US" altLang="ja-JP" dirty="0" smtClean="0"/>
              <a:t>Ctrl+F</a:t>
            </a:r>
            <a:r>
              <a:rPr lang="ja-JP" altLang="en-US" dirty="0" smtClean="0"/>
              <a:t>（</a:t>
            </a:r>
            <a:r>
              <a:rPr lang="en-US" altLang="ja-JP" dirty="0" smtClean="0"/>
              <a:t>Ctrl+H</a:t>
            </a:r>
            <a:r>
              <a:rPr lang="ja-JP" altLang="en-US" dirty="0" smtClean="0"/>
              <a:t>）</a:t>
            </a:r>
            <a:endParaRPr lang="en-US" altLang="ja-JP" dirty="0" smtClean="0"/>
          </a:p>
          <a:p>
            <a:pPr lvl="2"/>
            <a:r>
              <a:rPr lang="ja-JP" altLang="en-US" dirty="0" smtClean="0"/>
              <a:t>クイック検索（クイック置換）</a:t>
            </a:r>
            <a:endParaRPr lang="en-US" altLang="ja-JP" dirty="0" smtClean="0"/>
          </a:p>
          <a:p>
            <a:pPr lvl="1"/>
            <a:r>
              <a:rPr kumimoji="1" lang="ja-JP" altLang="en-US" dirty="0" smtClean="0"/>
              <a:t>範囲選択</a:t>
            </a:r>
            <a:r>
              <a:rPr lang="ja-JP" altLang="en-US" dirty="0" smtClean="0"/>
              <a:t>　</a:t>
            </a:r>
            <a:r>
              <a:rPr kumimoji="1" lang="ja-JP" altLang="en-US" dirty="0" smtClean="0"/>
              <a:t>→　</a:t>
            </a:r>
            <a:r>
              <a:rPr kumimoji="1" lang="en-US" altLang="ja-JP" dirty="0" smtClean="0"/>
              <a:t>Alt+F8</a:t>
            </a:r>
          </a:p>
          <a:p>
            <a:pPr lvl="2"/>
            <a:r>
              <a:rPr lang="ja-JP" altLang="en-US" dirty="0" smtClean="0"/>
              <a:t>選択した範囲のインデントを自動的に整えてくれる</a:t>
            </a:r>
            <a:endParaRPr lang="en-US" altLang="ja-JP" dirty="0" smtClean="0"/>
          </a:p>
          <a:p>
            <a:pPr lvl="1"/>
            <a:r>
              <a:rPr kumimoji="1" lang="ja-JP" altLang="en-US" dirty="0" smtClean="0"/>
              <a:t>範囲選択　→　</a:t>
            </a:r>
            <a:r>
              <a:rPr kumimoji="1" lang="en-US" altLang="ja-JP" dirty="0" smtClean="0"/>
              <a:t>Ctrl+K</a:t>
            </a:r>
            <a:r>
              <a:rPr kumimoji="1" lang="ja-JP" altLang="en-US" dirty="0" smtClean="0"/>
              <a:t>　→　</a:t>
            </a:r>
            <a:r>
              <a:rPr kumimoji="1" lang="en-US" altLang="ja-JP" dirty="0" smtClean="0"/>
              <a:t>Ctrl+C</a:t>
            </a:r>
            <a:r>
              <a:rPr kumimoji="1" lang="ja-JP" altLang="en-US" dirty="0" smtClean="0"/>
              <a:t>（</a:t>
            </a:r>
            <a:r>
              <a:rPr kumimoji="1" lang="en-US" altLang="ja-JP" dirty="0" smtClean="0"/>
              <a:t>Ctrl+U</a:t>
            </a:r>
            <a:r>
              <a:rPr kumimoji="1" lang="ja-JP" altLang="en-US" dirty="0" smtClean="0"/>
              <a:t>）</a:t>
            </a:r>
            <a:endParaRPr kumimoji="1" lang="en-US" altLang="ja-JP" dirty="0" smtClean="0"/>
          </a:p>
          <a:p>
            <a:pPr lvl="2"/>
            <a:r>
              <a:rPr lang="ja-JP" altLang="en-US" dirty="0" smtClean="0"/>
              <a:t>選択した範囲をコメントアウト（コメントアウト解除）</a:t>
            </a:r>
            <a:endParaRPr lang="en-US" altLang="ja-JP" dirty="0" smtClean="0"/>
          </a:p>
          <a:p>
            <a:pPr lvl="1"/>
            <a:r>
              <a:rPr lang="ja-JP" altLang="en-US" dirty="0" smtClean="0"/>
              <a:t>他にもたくさん！（使わなそうなのばっかりだけど）</a:t>
            </a:r>
            <a:endParaRPr kumimoji="1" lang="en-US" altLang="ja-JP" dirty="0" smtClean="0"/>
          </a:p>
          <a:p>
            <a:pPr lvl="2"/>
            <a:r>
              <a:rPr lang="en-US" altLang="ja-JP" dirty="0" smtClean="0">
                <a:hlinkClick r:id="rId2"/>
              </a:rPr>
              <a:t>http://msdn.microsoft.com/ja-jp/vstudio/dd183141</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34</a:t>
            </a:fld>
            <a:endParaRPr kumimoji="1" lang="ja-JP" altLang="en-US" dirty="0"/>
          </a:p>
        </p:txBody>
      </p:sp>
      <p:sp>
        <p:nvSpPr>
          <p:cNvPr id="2" name="タイトル 1"/>
          <p:cNvSpPr>
            <a:spLocks noGrp="1"/>
          </p:cNvSpPr>
          <p:nvPr>
            <p:ph type="title"/>
          </p:nvPr>
        </p:nvSpPr>
        <p:spPr/>
        <p:txBody>
          <a:bodyPr/>
          <a:lstStyle/>
          <a:p>
            <a:r>
              <a:rPr kumimoji="1" lang="ja-JP" altLang="en-US" dirty="0" smtClean="0"/>
              <a:t>小ネタ集</a:t>
            </a:r>
            <a:endParaRPr kumimoji="1" lang="ja-JP"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r>
              <a:rPr kumimoji="1" lang="ja-JP" altLang="en-US" dirty="0" smtClean="0"/>
              <a:t>リフスロープログラム構造（予定）図　（点線：継承）</a:t>
            </a:r>
            <a:endParaRPr kumimoji="1" lang="ja-JP" altLang="en-US" dirty="0"/>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35</a:t>
            </a:fld>
            <a:endParaRPr kumimoji="1" lang="ja-JP" altLang="en-US" dirty="0"/>
          </a:p>
        </p:txBody>
      </p:sp>
      <p:sp>
        <p:nvSpPr>
          <p:cNvPr id="4" name="タイトル 3"/>
          <p:cNvSpPr>
            <a:spLocks noGrp="1"/>
          </p:cNvSpPr>
          <p:nvPr>
            <p:ph type="title"/>
          </p:nvPr>
        </p:nvSpPr>
        <p:spPr/>
        <p:txBody>
          <a:bodyPr/>
          <a:lstStyle/>
          <a:p>
            <a:r>
              <a:rPr kumimoji="1" lang="ja-JP" altLang="en-US" dirty="0" smtClean="0"/>
              <a:t>小ネタ集？</a:t>
            </a:r>
            <a:endParaRPr kumimoji="1" lang="ja-JP" altLang="en-US" dirty="0"/>
          </a:p>
        </p:txBody>
      </p:sp>
      <p:pic>
        <p:nvPicPr>
          <p:cNvPr id="1026" name="Picture 2" descr="C:\Users\Public\Documents\プロ演\kozozu.jpg"/>
          <p:cNvPicPr>
            <a:picLocks noChangeAspect="1" noChangeArrowheads="1"/>
          </p:cNvPicPr>
          <p:nvPr/>
        </p:nvPicPr>
        <p:blipFill>
          <a:blip r:embed="rId2" cstate="print"/>
          <a:srcRect/>
          <a:stretch>
            <a:fillRect/>
          </a:stretch>
        </p:blipFill>
        <p:spPr bwMode="auto">
          <a:xfrm>
            <a:off x="1187624" y="1916832"/>
            <a:ext cx="6807200" cy="4572000"/>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a:bodyPr>
          <a:lstStyle/>
          <a:p>
            <a:r>
              <a:rPr kumimoji="1" lang="ja-JP" altLang="en-US" dirty="0" smtClean="0"/>
              <a:t>ゲームプログラミングは、</a:t>
            </a:r>
            <a:r>
              <a:rPr kumimoji="1" lang="ja-JP" altLang="en-US" dirty="0" smtClean="0">
                <a:solidFill>
                  <a:srgbClr val="FF0000"/>
                </a:solidFill>
              </a:rPr>
              <a:t>経験が命</a:t>
            </a:r>
            <a:endParaRPr kumimoji="1" lang="en-US" altLang="ja-JP" dirty="0" smtClean="0">
              <a:solidFill>
                <a:srgbClr val="FF0000"/>
              </a:solidFill>
            </a:endParaRPr>
          </a:p>
          <a:p>
            <a:pPr lvl="1"/>
            <a:r>
              <a:rPr lang="ja-JP" altLang="en-US" dirty="0" smtClean="0"/>
              <a:t>書けば書くほど、自分の力になります</a:t>
            </a:r>
            <a:endParaRPr lang="en-US" altLang="ja-JP" dirty="0" smtClean="0"/>
          </a:p>
          <a:p>
            <a:pPr lvl="1"/>
            <a:r>
              <a:rPr kumimoji="1" lang="ja-JP" altLang="en-US" dirty="0" smtClean="0"/>
              <a:t>積極的にゲームを作っていこう！</a:t>
            </a:r>
            <a:endParaRPr kumimoji="1" lang="en-US" altLang="ja-JP" dirty="0" smtClean="0"/>
          </a:p>
          <a:p>
            <a:pPr lvl="2"/>
            <a:r>
              <a:rPr lang="ja-JP" altLang="en-US" dirty="0" smtClean="0"/>
              <a:t>授業だけでなく、自発的に作るのもアリ</a:t>
            </a:r>
            <a:endParaRPr lang="en-US" altLang="ja-JP" dirty="0" smtClean="0"/>
          </a:p>
          <a:p>
            <a:pPr lvl="2"/>
            <a:r>
              <a:rPr lang="ja-JP" altLang="en-US" dirty="0" smtClean="0"/>
              <a:t>色んなライブラリに触れてみるのもアリ</a:t>
            </a:r>
            <a:endParaRPr lang="en-US" altLang="ja-JP" dirty="0" smtClean="0"/>
          </a:p>
          <a:p>
            <a:pPr lvl="2"/>
            <a:r>
              <a:rPr kumimoji="1" lang="en-US" altLang="ja-JP" dirty="0" smtClean="0"/>
              <a:t>C++</a:t>
            </a:r>
            <a:r>
              <a:rPr kumimoji="1" lang="ja-JP" altLang="en-US" dirty="0" smtClean="0"/>
              <a:t>に限らず、色んな言語に挑戦してみるのもアリ</a:t>
            </a:r>
            <a:endParaRPr kumimoji="1" lang="en-US" altLang="ja-JP" dirty="0" smtClean="0"/>
          </a:p>
          <a:p>
            <a:pPr lvl="2"/>
            <a:r>
              <a:rPr lang="en-US" altLang="ja-JP" dirty="0" smtClean="0"/>
              <a:t>2D</a:t>
            </a:r>
            <a:r>
              <a:rPr lang="ja-JP" altLang="en-US" dirty="0" smtClean="0"/>
              <a:t>の</a:t>
            </a:r>
            <a:r>
              <a:rPr lang="en-US" altLang="ja-JP" dirty="0" smtClean="0"/>
              <a:t>STG</a:t>
            </a:r>
            <a:r>
              <a:rPr lang="ja-JP" altLang="en-US" dirty="0" smtClean="0"/>
              <a:t>でもいい。あるいはゲームじゃなくてもいい。そこから新たな発見があるかもしれない</a:t>
            </a:r>
            <a:endParaRPr lang="en-US" altLang="ja-JP" dirty="0" smtClean="0"/>
          </a:p>
          <a:p>
            <a:pPr lvl="2"/>
            <a:r>
              <a:rPr kumimoji="1" lang="ja-JP" altLang="en-US" dirty="0" smtClean="0"/>
              <a:t>もちろんチームに迷惑をかけない範囲でやりましょう</a:t>
            </a:r>
            <a:endParaRPr kumimoji="1" lang="en-US" altLang="ja-JP" dirty="0" smtClean="0"/>
          </a:p>
          <a:p>
            <a:r>
              <a:rPr lang="ja-JP" altLang="en-US" dirty="0" smtClean="0"/>
              <a:t>プログラマとしての戦いは</a:t>
            </a:r>
            <a:r>
              <a:rPr lang="ja-JP" altLang="en-US" dirty="0" smtClean="0">
                <a:solidFill>
                  <a:srgbClr val="FF0000"/>
                </a:solidFill>
              </a:rPr>
              <a:t>これから</a:t>
            </a:r>
            <a:r>
              <a:rPr lang="ja-JP" altLang="en-US" dirty="0" smtClean="0"/>
              <a:t>です</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36</a:t>
            </a:fld>
            <a:endParaRPr kumimoji="1" lang="ja-JP" altLang="en-US" dirty="0"/>
          </a:p>
        </p:txBody>
      </p:sp>
      <p:sp>
        <p:nvSpPr>
          <p:cNvPr id="2" name="タイトル 1"/>
          <p:cNvSpPr>
            <a:spLocks noGrp="1"/>
          </p:cNvSpPr>
          <p:nvPr>
            <p:ph type="title"/>
          </p:nvPr>
        </p:nvSpPr>
        <p:spPr/>
        <p:txBody>
          <a:bodyPr/>
          <a:lstStyle/>
          <a:p>
            <a:r>
              <a:rPr kumimoji="1" lang="ja-JP" altLang="en-US" dirty="0" smtClean="0"/>
              <a:t>最後に・・・</a:t>
            </a:r>
            <a:endParaRPr kumimoji="1" lang="ja-JP" alt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42974" y="571480"/>
            <a:ext cx="10358510" cy="3357578"/>
          </a:xfrm>
        </p:spPr>
        <p:txBody>
          <a:bodyPr>
            <a:noAutofit/>
          </a:bodyPr>
          <a:lstStyle/>
          <a:p>
            <a:pPr algn="ctr"/>
            <a:r>
              <a:rPr kumimoji="1" lang="ja-JP" altLang="en-US" sz="4800" dirty="0" smtClean="0">
                <a:latin typeface="メイリオ" pitchFamily="50" charset="-128"/>
                <a:ea typeface="メイリオ" pitchFamily="50" charset="-128"/>
              </a:rPr>
              <a:t>ご清聴ありがとうございました</a:t>
            </a:r>
            <a:endParaRPr kumimoji="1" lang="ja-JP" altLang="en-US" sz="4800" dirty="0">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124744"/>
            <a:ext cx="8435280" cy="5328592"/>
          </a:xfrm>
        </p:spPr>
        <p:txBody>
          <a:bodyPr>
            <a:normAutofit/>
          </a:bodyPr>
          <a:lstStyle/>
          <a:p>
            <a:r>
              <a:rPr lang="ja-JP" altLang="en-US" dirty="0" smtClean="0">
                <a:latin typeface="メイリオ" pitchFamily="50" charset="-128"/>
                <a:ea typeface="メイリオ" pitchFamily="50" charset="-128"/>
              </a:rPr>
              <a:t>コードを見る前に</a:t>
            </a:r>
            <a:r>
              <a:rPr lang="en-US" altLang="ja-JP" dirty="0" smtClean="0">
                <a:latin typeface="メイリオ" pitchFamily="50" charset="-128"/>
                <a:ea typeface="メイリオ" pitchFamily="50" charset="-128"/>
              </a:rPr>
              <a:t>……</a:t>
            </a:r>
          </a:p>
          <a:p>
            <a:pPr lvl="1"/>
            <a:r>
              <a:rPr lang="ja-JP" altLang="en-US" dirty="0" smtClean="0">
                <a:latin typeface="メイリオ" pitchFamily="50" charset="-128"/>
                <a:ea typeface="メイリオ" pitchFamily="50" charset="-128"/>
              </a:rPr>
              <a:t>先生方も重要と言わしめるプロトタイプについて考える</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大体教わったことそのまま言ってるだけですが</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利点</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形になるまでが速い（ラピッドプロトタイピング</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形にすることで思わぬ仕様の穴が見つかる</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チーム内外含め、ゲームのイメージを伝えやすい</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プログラマのみで作業が可能</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素材の反映がしやすく、モチベが上がりやすい</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シーン変遷を意識せずに独立したテストなども</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欠点</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しっかりした設計は期待できない（長続きしない</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　　　　　　　　　→個人差？</a:t>
            </a:r>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fontScale="90000"/>
          </a:bodyPr>
          <a:lstStyle/>
          <a:p>
            <a:r>
              <a:rPr kumimoji="1" lang="ja-JP" altLang="en-US" dirty="0" smtClean="0"/>
              <a:t>プロトタイププログラム</a:t>
            </a:r>
            <a:r>
              <a:rPr lang="ja-JP" altLang="en-US" dirty="0" smtClean="0"/>
              <a:t>ってどうなん？</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972008"/>
          </a:xfrm>
        </p:spPr>
        <p:txBody>
          <a:bodyPr>
            <a:normAutofit/>
          </a:bodyPr>
          <a:lstStyle/>
          <a:p>
            <a:r>
              <a:rPr lang="ja-JP" altLang="en-US" dirty="0" smtClean="0">
                <a:latin typeface="メイリオ" pitchFamily="50" charset="-128"/>
                <a:ea typeface="メイリオ" pitchFamily="50" charset="-128"/>
              </a:rPr>
              <a:t>プロトタイプの作り方（リフスローの場合）</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基本として３</a:t>
            </a:r>
            <a:r>
              <a:rPr lang="en-US" altLang="ja-JP" dirty="0" smtClean="0">
                <a:latin typeface="メイリオ" pitchFamily="50" charset="-128"/>
                <a:ea typeface="メイリオ" pitchFamily="50" charset="-128"/>
              </a:rPr>
              <a:t>D</a:t>
            </a:r>
            <a:r>
              <a:rPr lang="ja-JP" altLang="en-US" dirty="0" smtClean="0">
                <a:latin typeface="メイリオ" pitchFamily="50" charset="-128"/>
                <a:ea typeface="メイリオ" pitchFamily="50" charset="-128"/>
              </a:rPr>
              <a:t>アクションゲーム</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それに足場を使ったシステムが加わっている</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　　　　　　　　　↓</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先生のサンプルは基本的な部分が実装済み</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移動操作、衝突判定、ジャンプ（重力）</a:t>
            </a:r>
            <a:r>
              <a:rPr lang="en-US" altLang="ja-JP" dirty="0" smtClean="0">
                <a:latin typeface="メイリオ" pitchFamily="50" charset="-128"/>
                <a:ea typeface="メイリオ" pitchFamily="50" charset="-128"/>
              </a:rPr>
              <a:t>etc…</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　　　　　　　　　↓</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これを使わせてもらわない手はない！</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とにかくいじりまくる</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kumimoji="1" lang="ja-JP" altLang="en-US" dirty="0" smtClean="0"/>
              <a:t>プロトタイププログラムの成り立ち？</a:t>
            </a:r>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972008"/>
          </a:xfrm>
        </p:spPr>
        <p:txBody>
          <a:bodyPr>
            <a:normAutofit/>
          </a:bodyPr>
          <a:lstStyle/>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そんな作り方の挙句どうなったか</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ようやくコードレビューです</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プロトタイプの良い所は先ほど言った</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自分自身プログラムの腕はほとんどない</a:t>
            </a:r>
            <a:br>
              <a:rPr lang="ja-JP" altLang="en-US"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→なので「こうするとイイ」みたいな例は出せません</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なので「こうしたらヤバ</a:t>
            </a:r>
            <a:r>
              <a:rPr lang="ja-JP" altLang="en-US" dirty="0" err="1" smtClean="0">
                <a:latin typeface="メイリオ" pitchFamily="50" charset="-128"/>
                <a:ea typeface="メイリオ" pitchFamily="50" charset="-128"/>
              </a:rPr>
              <a:t>く</a:t>
            </a:r>
            <a:r>
              <a:rPr lang="ja-JP" altLang="en-US" dirty="0" smtClean="0">
                <a:latin typeface="メイリオ" pitchFamily="50" charset="-128"/>
                <a:ea typeface="メイリオ" pitchFamily="50" charset="-128"/>
              </a:rPr>
              <a:t>なった」という</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悪い例を紹介していきます</a:t>
            </a:r>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kumimoji="1" lang="ja-JP" altLang="en-US" dirty="0" smtClean="0"/>
              <a:t>そうしてどうなった</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972008"/>
          </a:xfrm>
        </p:spPr>
        <p:txBody>
          <a:bodyPr>
            <a:normAutofit/>
          </a:bodyPr>
          <a:lstStyle/>
          <a:p>
            <a:r>
              <a:rPr lang="ja-JP" altLang="en-US" dirty="0" smtClean="0">
                <a:latin typeface="メイリオ" pitchFamily="50" charset="-128"/>
                <a:ea typeface="メイリオ" pitchFamily="50" charset="-128"/>
              </a:rPr>
              <a:t>プロトタイプ作成は複数人でやるものではない</a:t>
            </a:r>
            <a:r>
              <a:rPr lang="en-US" altLang="ja-JP" dirty="0" smtClean="0">
                <a:latin typeface="メイリオ" pitchFamily="50" charset="-128"/>
                <a:ea typeface="メイリオ" pitchFamily="50" charset="-128"/>
              </a:rPr>
              <a:t>(?)</a:t>
            </a:r>
          </a:p>
          <a:p>
            <a:pPr lvl="1"/>
            <a:r>
              <a:rPr lang="ja-JP" altLang="en-US" dirty="0" smtClean="0">
                <a:latin typeface="メイリオ" pitchFamily="50" charset="-128"/>
                <a:ea typeface="メイリオ" pitchFamily="50" charset="-128"/>
              </a:rPr>
              <a:t>ということで一人で作業するので、好きに書けるが</a:t>
            </a:r>
            <a:r>
              <a:rPr lang="en-US" altLang="ja-JP" dirty="0" smtClean="0">
                <a:latin typeface="メイリオ" pitchFamily="50" charset="-128"/>
                <a:ea typeface="メイリオ" pitchFamily="50" charset="-128"/>
              </a:rPr>
              <a:t>……</a:t>
            </a:r>
          </a:p>
          <a:p>
            <a:pPr lvl="1"/>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適当に名前をつけていると他の人がソースを読みにくい</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→アドバイスする側も読みにくいソースは助けにくい</a:t>
            </a:r>
            <a:endParaRPr lang="en-US" altLang="ja-JP" dirty="0" smtClean="0">
              <a:latin typeface="メイリオ" pitchFamily="50" charset="-128"/>
              <a:ea typeface="メイリオ" pitchFamily="50" charset="-128"/>
            </a:endParaRPr>
          </a:p>
          <a:p>
            <a:pPr lvl="1"/>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何よりお馬鹿さん</a:t>
            </a:r>
            <a:r>
              <a:rPr lang="ja-JP" altLang="en-US" dirty="0" err="1" smtClean="0">
                <a:latin typeface="メイリオ" pitchFamily="50" charset="-128"/>
                <a:ea typeface="メイリオ" pitchFamily="50" charset="-128"/>
              </a:rPr>
              <a:t>な</a:t>
            </a:r>
            <a:r>
              <a:rPr lang="ja-JP" altLang="en-US" dirty="0" smtClean="0">
                <a:latin typeface="メイリオ" pitchFamily="50" charset="-128"/>
                <a:ea typeface="メイリオ" pitchFamily="50" charset="-128"/>
              </a:rPr>
              <a:t>人だと自分で管理できなくなります</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そんな適当な名前をつけていると</a:t>
            </a:r>
            <a:r>
              <a:rPr lang="en-US" altLang="ja-JP" dirty="0" smtClean="0">
                <a:latin typeface="メイリオ" pitchFamily="50" charset="-128"/>
                <a:ea typeface="メイリオ" pitchFamily="50" charset="-128"/>
              </a:rPr>
              <a:t>……</a:t>
            </a:r>
          </a:p>
        </p:txBody>
      </p:sp>
      <p:sp>
        <p:nvSpPr>
          <p:cNvPr id="3" name="タイトル 2"/>
          <p:cNvSpPr>
            <a:spLocks noGrp="1"/>
          </p:cNvSpPr>
          <p:nvPr>
            <p:ph type="title"/>
          </p:nvPr>
        </p:nvSpPr>
        <p:spPr/>
        <p:txBody>
          <a:bodyPr>
            <a:normAutofit/>
          </a:bodyPr>
          <a:lstStyle/>
          <a:p>
            <a:r>
              <a:rPr lang="ja-JP" altLang="en-US" dirty="0" smtClean="0"/>
              <a:t>ごく基本的な</a:t>
            </a:r>
            <a:r>
              <a:rPr kumimoji="1" lang="ja-JP" altLang="en-US" dirty="0" smtClean="0"/>
              <a:t>部分から（命名規則）</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972008"/>
          </a:xfrm>
        </p:spPr>
        <p:txBody>
          <a:bodyPr>
            <a:normAutofit/>
          </a:bodyPr>
          <a:lstStyle/>
          <a:p>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どうしてこうなった！</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機能を追加していく内に過去の命名を忘れた</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一度間違いだすと、他の名前を直していく作業が面倒に</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→泥沼化</a:t>
            </a:r>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kumimoji="1" lang="ja-JP" altLang="en-US" dirty="0" smtClean="0"/>
              <a:t>こうなります（命名規則編）</a:t>
            </a:r>
            <a:endParaRPr kumimoji="1" lang="ja-JP" altLang="en-US" dirty="0"/>
          </a:p>
        </p:txBody>
      </p:sp>
      <p:pic>
        <p:nvPicPr>
          <p:cNvPr id="4" name="図 3" descr="命名規則のダメな例.jpg"/>
          <p:cNvPicPr>
            <a:picLocks noChangeAspect="1"/>
          </p:cNvPicPr>
          <p:nvPr/>
        </p:nvPicPr>
        <p:blipFill>
          <a:blip r:embed="rId2" cstate="print"/>
          <a:stretch>
            <a:fillRect/>
          </a:stretch>
        </p:blipFill>
        <p:spPr>
          <a:xfrm>
            <a:off x="755576" y="1124744"/>
            <a:ext cx="5079837" cy="302433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8"/>
            <a:ext cx="8435280" cy="4972008"/>
          </a:xfrm>
        </p:spPr>
        <p:txBody>
          <a:bodyPr>
            <a:normAutofit/>
          </a:bodyPr>
          <a:lstStyle/>
          <a:p>
            <a:r>
              <a:rPr lang="ja-JP" altLang="en-US" dirty="0" smtClean="0">
                <a:latin typeface="メイリオ" pitchFamily="50" charset="-128"/>
                <a:ea typeface="メイリオ" pitchFamily="50" charset="-128"/>
              </a:rPr>
              <a:t>こんな調子なので他でも色々やらかしてます</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en-US" altLang="ja-JP" dirty="0" smtClean="0">
                <a:latin typeface="メイリオ" pitchFamily="50" charset="-128"/>
                <a:ea typeface="メイリオ" pitchFamily="50" charset="-128"/>
              </a:rPr>
              <a:t>Setter</a:t>
            </a:r>
            <a:r>
              <a:rPr lang="ja-JP" altLang="en-US" dirty="0" smtClean="0">
                <a:latin typeface="メイリオ" pitchFamily="50" charset="-128"/>
                <a:ea typeface="メイリオ" pitchFamily="50" charset="-128"/>
              </a:rPr>
              <a:t>に引数がない</a:t>
            </a:r>
            <a:endParaRPr lang="en-US" altLang="ja-JP" dirty="0" smtClean="0">
              <a:latin typeface="メイリオ" pitchFamily="50" charset="-128"/>
              <a:ea typeface="メイリオ" pitchFamily="50" charset="-128"/>
            </a:endParaRPr>
          </a:p>
          <a:p>
            <a:r>
              <a:rPr lang="en-US" altLang="ja-JP" dirty="0" smtClean="0">
                <a:latin typeface="メイリオ" pitchFamily="50" charset="-128"/>
                <a:ea typeface="メイリオ" pitchFamily="50" charset="-128"/>
              </a:rPr>
              <a:t>Getter</a:t>
            </a:r>
            <a:r>
              <a:rPr lang="ja-JP" altLang="en-US" dirty="0" smtClean="0">
                <a:latin typeface="メイリオ" pitchFamily="50" charset="-128"/>
                <a:ea typeface="メイリオ" pitchFamily="50" charset="-128"/>
              </a:rPr>
              <a:t>内で値を書き換えてる</a:t>
            </a:r>
            <a:endParaRPr lang="en-US" altLang="ja-JP" dirty="0" smtClean="0">
              <a:latin typeface="メイリオ" pitchFamily="50" charset="-128"/>
              <a:ea typeface="メイリオ" pitchFamily="50" charset="-128"/>
            </a:endParaRPr>
          </a:p>
          <a:p>
            <a:pPr lvl="1"/>
            <a:r>
              <a:rPr lang="ja-JP" altLang="en-US" dirty="0" smtClean="0">
                <a:latin typeface="メイリオ" pitchFamily="50" charset="-128"/>
                <a:ea typeface="メイリオ" pitchFamily="50" charset="-128"/>
              </a:rPr>
              <a:t>知ったかぶりという</a:t>
            </a:r>
            <a:r>
              <a:rPr lang="ja-JP" altLang="en-US" dirty="0" smtClean="0">
                <a:latin typeface="メイリオ" pitchFamily="50" charset="-128"/>
                <a:ea typeface="メイリオ" pitchFamily="50" charset="-128"/>
              </a:rPr>
              <a:t>か</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ja-JP" altLang="en-US" dirty="0" smtClean="0">
                <a:latin typeface="メイリオ" pitchFamily="50" charset="-128"/>
                <a:ea typeface="メイリオ" pitchFamily="50" charset="-128"/>
              </a:rPr>
              <a:t>知らずにイメージで名前</a:t>
            </a:r>
            <a:r>
              <a:rPr lang="ja-JP" altLang="en-US" dirty="0" smtClean="0">
                <a:latin typeface="メイリオ" pitchFamily="50" charset="-128"/>
                <a:ea typeface="メイリオ" pitchFamily="50" charset="-128"/>
              </a:rPr>
              <a:t>つけていった結果</a:t>
            </a:r>
            <a:endParaRPr lang="en-US" altLang="ja-JP" dirty="0" smtClean="0">
              <a:latin typeface="メイリオ" pitchFamily="50" charset="-128"/>
              <a:ea typeface="メイリオ" pitchFamily="50" charset="-128"/>
            </a:endParaRPr>
          </a:p>
          <a:p>
            <a:pPr lvl="1"/>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他にも笑えないけど笑える（？）仕様満載</a:t>
            </a:r>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間違ってない所を見つけるほうが大変かも？</a:t>
            </a:r>
            <a:endParaRPr lang="en-US" altLang="ja-JP" dirty="0" smtClean="0">
              <a:latin typeface="メイリオ" pitchFamily="50" charset="-128"/>
              <a:ea typeface="メイリオ" pitchFamily="50" charset="-128"/>
            </a:endParaRPr>
          </a:p>
        </p:txBody>
      </p:sp>
      <p:sp>
        <p:nvSpPr>
          <p:cNvPr id="3" name="タイトル 2"/>
          <p:cNvSpPr>
            <a:spLocks noGrp="1"/>
          </p:cNvSpPr>
          <p:nvPr>
            <p:ph type="title"/>
          </p:nvPr>
        </p:nvSpPr>
        <p:spPr/>
        <p:txBody>
          <a:bodyPr>
            <a:normAutofit/>
          </a:bodyPr>
          <a:lstStyle/>
          <a:p>
            <a:r>
              <a:rPr kumimoji="1" lang="ja-JP" altLang="en-US" dirty="0" smtClean="0"/>
              <a:t>命名規則</a:t>
            </a:r>
            <a:r>
              <a:rPr lang="ja-JP" altLang="en-US" dirty="0" smtClean="0"/>
              <a:t>：余談</a:t>
            </a:r>
            <a:endParaRPr kumimoji="1" lang="ja-JP"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ビジネス">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3307</TotalTime>
  <Words>1365</Words>
  <Application>Microsoft Office PowerPoint</Application>
  <PresentationFormat>画面に合わせる (4:3)</PresentationFormat>
  <Paragraphs>309</Paragraphs>
  <Slides>37</Slides>
  <Notes>0</Notes>
  <HiddenSlides>0</HiddenSlides>
  <MMClips>0</MMClips>
  <ScaleCrop>false</ScaleCrop>
  <HeadingPairs>
    <vt:vector size="4" baseType="variant">
      <vt:variant>
        <vt:lpstr>テーマ</vt:lpstr>
      </vt:variant>
      <vt:variant>
        <vt:i4>1</vt:i4>
      </vt:variant>
      <vt:variant>
        <vt:lpstr>スライド タイトル</vt:lpstr>
      </vt:variant>
      <vt:variant>
        <vt:i4>37</vt:i4>
      </vt:variant>
    </vt:vector>
  </HeadingPairs>
  <TitlesOfParts>
    <vt:vector size="38" baseType="lpstr">
      <vt:lpstr>ビジネス</vt:lpstr>
      <vt:lpstr>コードレビュー 制作チーム：リフスロー</vt:lpstr>
      <vt:lpstr>コードレビューの流れ</vt:lpstr>
      <vt:lpstr>プロトタイププログラム実演</vt:lpstr>
      <vt:lpstr>プロトタイププログラムってどうなん？</vt:lpstr>
      <vt:lpstr>プロトタイププログラムの成り立ち？</vt:lpstr>
      <vt:lpstr>そうしてどうなった</vt:lpstr>
      <vt:lpstr>ごく基本的な部分から（命名規則）</vt:lpstr>
      <vt:lpstr>こうなります（命名規則編）</vt:lpstr>
      <vt:lpstr>命名規則：余談</vt:lpstr>
      <vt:lpstr>クラスの追加</vt:lpstr>
      <vt:lpstr>こうなります（クラス編）</vt:lpstr>
      <vt:lpstr>どうしたこうなった！（クラス編）</vt:lpstr>
      <vt:lpstr>メイン関数</vt:lpstr>
      <vt:lpstr>こうなりました（メイン編）</vt:lpstr>
      <vt:lpstr>総合して……</vt:lpstr>
      <vt:lpstr>プロトタイプパートの最後に</vt:lpstr>
      <vt:lpstr>次からベースプログラムに移ります</vt:lpstr>
      <vt:lpstr>ここから先で取り上げること</vt:lpstr>
      <vt:lpstr>最初に・・・</vt:lpstr>
      <vt:lpstr>プログラム作成の流れ</vt:lpstr>
      <vt:lpstr>ベースを作る</vt:lpstr>
      <vt:lpstr>仕事の分担を決める</vt:lpstr>
      <vt:lpstr>仕上げ</vt:lpstr>
      <vt:lpstr>シーン変遷</vt:lpstr>
      <vt:lpstr>シーン変遷</vt:lpstr>
      <vt:lpstr>シーン変遷</vt:lpstr>
      <vt:lpstr>シーン変遷</vt:lpstr>
      <vt:lpstr>シーン変遷</vt:lpstr>
      <vt:lpstr>シーン変遷</vt:lpstr>
      <vt:lpstr>小ネタ集</vt:lpstr>
      <vt:lpstr>小ネタ集</vt:lpstr>
      <vt:lpstr>小ネタ集</vt:lpstr>
      <vt:lpstr>小ネタ集</vt:lpstr>
      <vt:lpstr>小ネタ集</vt:lpstr>
      <vt:lpstr>小ネタ集？</vt:lpstr>
      <vt:lpstr>最後に・・・</vt:lpstr>
      <vt:lpstr>ご清聴ありがとうございました</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LifThroW～リフスロー！ ６月２２日進捗説明資料</dc:title>
  <dc:creator>Admin</dc:creator>
  <cp:lastModifiedBy>M0109043</cp:lastModifiedBy>
  <cp:revision>101</cp:revision>
  <dcterms:created xsi:type="dcterms:W3CDTF">2010-06-23T07:41:20Z</dcterms:created>
  <dcterms:modified xsi:type="dcterms:W3CDTF">2011-05-25T05:59:11Z</dcterms:modified>
</cp:coreProperties>
</file>