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4" r:id="rId3"/>
    <p:sldId id="280" r:id="rId4"/>
    <p:sldId id="295" r:id="rId5"/>
    <p:sldId id="296" r:id="rId6"/>
    <p:sldId id="297" r:id="rId7"/>
    <p:sldId id="286" r:id="rId8"/>
  </p:sldIdLst>
  <p:sldSz cx="9144000" cy="6858000" type="screen4x3"/>
  <p:notesSz cx="6858000" cy="9144000"/>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29" autoAdjust="0"/>
  </p:normalViewPr>
  <p:slideViewPr>
    <p:cSldViewPr>
      <p:cViewPr varScale="1">
        <p:scale>
          <a:sx n="82" d="100"/>
          <a:sy n="82" d="100"/>
        </p:scale>
        <p:origin x="-79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A3D51BCC-1359-430E-90E5-4E673867CA5C}" type="datetimeFigureOut">
              <a:rPr lang="ja-JP" altLang="en-US"/>
              <a:pPr>
                <a:defRPr/>
              </a:pPr>
              <a:t>2009/12/8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C8F7857-23B6-45B7-A912-BDEDC96788A1}"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12C6E84-D104-421F-B6D0-714816778AA2}" type="datetimeFigureOut">
              <a:rPr lang="ja-JP" altLang="en-US"/>
              <a:pPr>
                <a:defRPr/>
              </a:pPr>
              <a:t>2009/12/8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A6377F4-0EFE-40BA-B095-BE71A06A8AE3}"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835C556-359E-46C6-AFB8-4D9E54FCA359}" type="datetimeFigureOut">
              <a:rPr lang="ja-JP" altLang="en-US"/>
              <a:pPr>
                <a:defRPr/>
              </a:pPr>
              <a:t>2009/12/8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E2BC6FC7-16E5-458A-AEEE-BFD7802F37F0}"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0"/>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19F98564-3318-4A20-B955-9BE9E2F815F8}" type="datetimeFigureOut">
              <a:rPr lang="ja-JP" altLang="en-US"/>
              <a:pPr>
                <a:defRPr/>
              </a:pPr>
              <a:t>2009/12/8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2ACDDD8B-5818-49B8-9D3A-7EDD197AF94D}"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4A634A24-EE5B-4FF0-9EE6-36F34F864EAD}" type="datetimeFigureOut">
              <a:rPr lang="ja-JP" altLang="en-US"/>
              <a:pPr>
                <a:defRPr/>
              </a:pPr>
              <a:t>2009/12/8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A227536-BE23-4352-AAA9-2ED58E7592B6}"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DE4913FD-4B94-4069-873C-9CFD6849A768}" type="datetimeFigureOut">
              <a:rPr lang="ja-JP" altLang="en-US"/>
              <a:pPr>
                <a:defRPr/>
              </a:pPr>
              <a:t>2009/12/8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289FB58-8CFE-4F16-A842-3A83CFB51D51}"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2F2E7673-4BA8-4FAE-B08D-F7E331915AB2}" type="datetimeFigureOut">
              <a:rPr lang="ja-JP" altLang="en-US"/>
              <a:pPr>
                <a:defRPr/>
              </a:pPr>
              <a:t>2009/12/8</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6DFC6E17-9787-4434-BAC6-E87F63939727}"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E3FBDB15-3EBE-4986-9595-1EBF3A74505F}" type="datetimeFigureOut">
              <a:rPr lang="ja-JP" altLang="en-US"/>
              <a:pPr>
                <a:defRPr/>
              </a:pPr>
              <a:t>2009/12/8</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9981AC73-A7AB-4B2B-8FFB-E42BB7B4B64E}"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BD92833B-9B56-4C4D-B5C8-B0371A49DBF1}" type="datetimeFigureOut">
              <a:rPr lang="ja-JP" altLang="en-US"/>
              <a:pPr>
                <a:defRPr/>
              </a:pPr>
              <a:t>2009/12/8</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961DEB76-0AE3-4D7E-A57D-2AEDDB644AEC}"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E02AAA7-62FC-459A-90FF-24C72A838A1B}" type="datetimeFigureOut">
              <a:rPr lang="ja-JP" altLang="en-US"/>
              <a:pPr>
                <a:defRPr/>
              </a:pPr>
              <a:t>2009/12/8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6CA6B932-9529-4FEE-B345-F7039022F871}"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9F6C493-99AD-4F51-A088-84B14A569F01}" type="datetimeFigureOut">
              <a:rPr lang="ja-JP" altLang="en-US"/>
              <a:pPr>
                <a:defRPr/>
              </a:pPr>
              <a:t>2009/12/8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790E6A3D-FE78-45A9-BFF8-75A9DA0E58B4}"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A756FEB-708F-47BB-A110-3C967F9A7037}" type="datetimeFigureOut">
              <a:rPr lang="ja-JP" altLang="en-US"/>
              <a:pPr>
                <a:defRPr/>
              </a:pPr>
              <a:t>2009/12/8</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B7B7EFD4-2801-486B-9B28-0AD45C02D289}"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メイリオ" pitchFamily="50" charset="-128"/>
          <a:ea typeface="メイリオ" pitchFamily="50" charset="-128"/>
          <a:cs typeface="メイリオ" pitchFamily="50" charset="-128"/>
        </a:defRPr>
      </a:lvl1pPr>
      <a:lvl2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2pPr>
      <a:lvl3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3pPr>
      <a:lvl4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4pPr>
      <a:lvl5pPr algn="ctr" rtl="0" eaLnBrk="0" fontAlgn="base" hangingPunct="0">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5pPr>
      <a:lvl6pPr marL="4572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6pPr>
      <a:lvl7pPr marL="9144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7pPr>
      <a:lvl8pPr marL="13716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8pPr>
      <a:lvl9pPr marL="1828800" algn="ctr" rtl="0" fontAlgn="base">
        <a:spcBef>
          <a:spcPct val="0"/>
        </a:spcBef>
        <a:spcAft>
          <a:spcPct val="0"/>
        </a:spcAft>
        <a:defRPr kumimoji="1" sz="4400">
          <a:solidFill>
            <a:schemeClr val="tx1"/>
          </a:solidFill>
          <a:latin typeface="メイリオ" pitchFamily="50" charset="-128"/>
          <a:ea typeface="メイリオ" pitchFamily="50" charset="-128"/>
          <a:cs typeface="メイリオ"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メイリオ" pitchFamily="50" charset="-128"/>
          <a:ea typeface="メイリオ" pitchFamily="50" charset="-128"/>
          <a:cs typeface="メイリオ" pitchFamily="50" charset="-128"/>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メイリオ" pitchFamily="50" charset="-128"/>
          <a:ea typeface="メイリオ" pitchFamily="50" charset="-128"/>
          <a:cs typeface="メイリオ" pitchFamily="50" charset="-128"/>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メイリオ" pitchFamily="50" charset="-128"/>
          <a:ea typeface="メイリオ" pitchFamily="50" charset="-128"/>
          <a:cs typeface="メイリオ" pitchFamily="50" charset="-128"/>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メイリオ" pitchFamily="50" charset="-128"/>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メイリオ" pitchFamily="50" charset="-128"/>
          <a:ea typeface="メイリオ" pitchFamily="50" charset="-128"/>
          <a:cs typeface="メイリオ"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www.ogis-ri.co.jp/otc/hiroba/technical/CppDesignNot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タイトル 1"/>
          <p:cNvSpPr>
            <a:spLocks noGrp="1"/>
          </p:cNvSpPr>
          <p:nvPr>
            <p:ph type="ctrTitle"/>
          </p:nvPr>
        </p:nvSpPr>
        <p:spPr/>
        <p:txBody>
          <a:bodyPr/>
          <a:lstStyle/>
          <a:p>
            <a:pPr eaLnBrk="1" hangingPunct="1"/>
            <a:r>
              <a:rPr lang="ja-JP" altLang="en-US" smtClean="0"/>
              <a:t>プロジェクト演習</a:t>
            </a:r>
            <a:r>
              <a:rPr lang="en-US" altLang="ja-JP" smtClean="0"/>
              <a:t>Ⅳ</a:t>
            </a:r>
            <a:r>
              <a:rPr lang="ja-JP" altLang="en-US" smtClean="0"/>
              <a:t>・</a:t>
            </a:r>
            <a:r>
              <a:rPr lang="en-US" altLang="ja-JP" smtClean="0"/>
              <a:t>Ⅵ</a:t>
            </a:r>
            <a:r>
              <a:rPr lang="ja-JP" altLang="en-US" smtClean="0"/>
              <a:t/>
            </a:r>
            <a:br>
              <a:rPr lang="ja-JP" altLang="en-US" smtClean="0"/>
            </a:br>
            <a:r>
              <a:rPr lang="ja-JP" altLang="en-US" smtClean="0"/>
              <a:t>インタラクティブゲーム制作</a:t>
            </a:r>
          </a:p>
        </p:txBody>
      </p:sp>
      <p:sp>
        <p:nvSpPr>
          <p:cNvPr id="3" name="サブタイトル 2"/>
          <p:cNvSpPr>
            <a:spLocks noGrp="1"/>
          </p:cNvSpPr>
          <p:nvPr>
            <p:ph type="subTitle" idx="1"/>
          </p:nvPr>
        </p:nvSpPr>
        <p:spPr/>
        <p:txBody>
          <a:bodyPr rtlCol="0">
            <a:normAutofit/>
          </a:bodyPr>
          <a:lstStyle/>
          <a:p>
            <a:pPr eaLnBrk="1" fontAlgn="auto" hangingPunct="1">
              <a:spcAft>
                <a:spcPts val="0"/>
              </a:spcAft>
              <a:buFont typeface="Arial" pitchFamily="34" charset="0"/>
              <a:buNone/>
              <a:defRPr/>
            </a:pPr>
            <a:r>
              <a:rPr lang="ja-JP" altLang="en-US" dirty="0" smtClean="0">
                <a:cs typeface="+mn-cs"/>
              </a:rPr>
              <a:t>第</a:t>
            </a:r>
            <a:r>
              <a:rPr lang="en-US" altLang="ja-JP" dirty="0" smtClean="0">
                <a:cs typeface="+mn-cs"/>
              </a:rPr>
              <a:t>8</a:t>
            </a:r>
            <a:r>
              <a:rPr lang="ja-JP" altLang="en-US" dirty="0" smtClean="0">
                <a:cs typeface="+mn-cs"/>
              </a:rPr>
              <a:t>回</a:t>
            </a:r>
          </a:p>
          <a:p>
            <a:pPr eaLnBrk="1" fontAlgn="auto" hangingPunct="1">
              <a:spcAft>
                <a:spcPts val="0"/>
              </a:spcAft>
              <a:buFont typeface="Arial" pitchFamily="34" charset="0"/>
              <a:buNone/>
              <a:defRPr/>
            </a:pPr>
            <a:r>
              <a:rPr lang="ja-JP" altLang="en-US" dirty="0" smtClean="0">
                <a:cs typeface="+mn-cs"/>
              </a:rPr>
              <a:t>小ネタ色々</a:t>
            </a:r>
            <a:endParaRPr lang="ja-JP" altLang="en-US" dirty="0">
              <a:cs typeface="+mn-cs"/>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タイトル 1"/>
          <p:cNvSpPr>
            <a:spLocks noGrp="1"/>
          </p:cNvSpPr>
          <p:nvPr>
            <p:ph type="title"/>
          </p:nvPr>
        </p:nvSpPr>
        <p:spPr/>
        <p:txBody>
          <a:bodyPr/>
          <a:lstStyle/>
          <a:p>
            <a:pPr eaLnBrk="1" hangingPunct="1"/>
            <a:r>
              <a:rPr lang="ja-JP" altLang="en-US" smtClean="0"/>
              <a:t>今日の内容</a:t>
            </a:r>
          </a:p>
        </p:txBody>
      </p:sp>
      <p:sp>
        <p:nvSpPr>
          <p:cNvPr id="3075" name="コンテンツ プレースホルダ 2"/>
          <p:cNvSpPr>
            <a:spLocks noGrp="1"/>
          </p:cNvSpPr>
          <p:nvPr>
            <p:ph sz="half" idx="1"/>
          </p:nvPr>
        </p:nvSpPr>
        <p:spPr/>
        <p:txBody>
          <a:bodyPr/>
          <a:lstStyle/>
          <a:p>
            <a:pPr eaLnBrk="1" hangingPunct="1"/>
            <a:r>
              <a:rPr lang="ja-JP" altLang="en-US" smtClean="0"/>
              <a:t>参照について</a:t>
            </a:r>
            <a:endParaRPr lang="en-US" altLang="ja-JP" smtClean="0"/>
          </a:p>
          <a:p>
            <a:pPr lvl="1" eaLnBrk="1" hangingPunct="1"/>
            <a:r>
              <a:rPr lang="ja-JP" altLang="en-US" smtClean="0"/>
              <a:t>ポリシーのある</a:t>
            </a:r>
            <a:r>
              <a:rPr lang="en-US" altLang="ja-JP" smtClean="0"/>
              <a:t/>
            </a:r>
            <a:br>
              <a:rPr lang="en-US" altLang="ja-JP" smtClean="0"/>
            </a:br>
            <a:r>
              <a:rPr lang="ja-JP" altLang="en-US" smtClean="0"/>
              <a:t>使い分けをしよう</a:t>
            </a:r>
            <a:endParaRPr lang="en-US" altLang="ja-JP" smtClean="0"/>
          </a:p>
          <a:p>
            <a:pPr eaLnBrk="1" hangingPunct="1"/>
            <a:r>
              <a:rPr lang="ja-JP" altLang="en-US" smtClean="0"/>
              <a:t>衝突判定の注意点</a:t>
            </a:r>
            <a:endParaRPr lang="en-US" altLang="ja-JP" smtClean="0"/>
          </a:p>
          <a:p>
            <a:pPr lvl="1" eaLnBrk="1" hangingPunct="1"/>
            <a:r>
              <a:rPr lang="ja-JP" altLang="en-US" smtClean="0"/>
              <a:t>干渉判定と</a:t>
            </a:r>
            <a:r>
              <a:rPr lang="en-US" altLang="ja-JP" smtClean="0"/>
              <a:t/>
            </a:r>
            <a:br>
              <a:rPr lang="en-US" altLang="ja-JP" smtClean="0"/>
            </a:br>
            <a:r>
              <a:rPr lang="ja-JP" altLang="en-US" smtClean="0"/>
              <a:t>衝突判定の違い</a:t>
            </a:r>
            <a:endParaRPr lang="en-US" altLang="ja-JP" smtClean="0"/>
          </a:p>
          <a:p>
            <a:pPr eaLnBrk="1" hangingPunct="1"/>
            <a:endParaRPr lang="ja-JP" altLang="en-US" smtClean="0"/>
          </a:p>
        </p:txBody>
      </p:sp>
      <p:sp>
        <p:nvSpPr>
          <p:cNvPr id="3076" name="コンテンツ プレースホルダ 3"/>
          <p:cNvSpPr>
            <a:spLocks noGrp="1"/>
          </p:cNvSpPr>
          <p:nvPr>
            <p:ph sz="half" idx="2"/>
          </p:nvPr>
        </p:nvSpPr>
        <p:spPr/>
        <p:txBody>
          <a:bodyPr/>
          <a:lstStyle/>
          <a:p>
            <a:pPr eaLnBrk="1" hangingPunct="1"/>
            <a:r>
              <a:rPr lang="en-US" altLang="ja-JP" smtClean="0"/>
              <a:t>Visual Studio</a:t>
            </a:r>
            <a:br>
              <a:rPr lang="en-US" altLang="ja-JP" smtClean="0"/>
            </a:br>
            <a:r>
              <a:rPr lang="ja-JP" altLang="en-US" smtClean="0"/>
              <a:t>あれこれ</a:t>
            </a:r>
            <a:endParaRPr lang="en-US" altLang="ja-JP" smtClean="0"/>
          </a:p>
          <a:p>
            <a:pPr lvl="1" eaLnBrk="1" hangingPunct="1"/>
            <a:r>
              <a:rPr lang="ja-JP" altLang="en-US" smtClean="0"/>
              <a:t>デバッガの使い方</a:t>
            </a:r>
            <a:endParaRPr lang="en-US" altLang="ja-JP" smtClean="0"/>
          </a:p>
          <a:p>
            <a:pPr lvl="1" eaLnBrk="1" hangingPunct="1"/>
            <a:r>
              <a:rPr lang="ja-JP" altLang="en-US" smtClean="0"/>
              <a:t>ファイルパスについて</a:t>
            </a:r>
            <a:endParaRPr lang="en-US" altLang="ja-JP" smtClean="0"/>
          </a:p>
          <a:p>
            <a:pPr lvl="1" eaLnBrk="1" hangingPunct="1"/>
            <a:r>
              <a:rPr lang="ja-JP" altLang="en-US" smtClean="0"/>
              <a:t>その他各種設定項目</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fontScale="90000"/>
          </a:bodyPr>
          <a:lstStyle/>
          <a:p>
            <a:pPr eaLnBrk="1" fontAlgn="auto" hangingPunct="1">
              <a:spcAft>
                <a:spcPts val="0"/>
              </a:spcAft>
              <a:defRPr/>
            </a:pPr>
            <a:r>
              <a:rPr lang="ja-JP" altLang="en-US" dirty="0" smtClean="0">
                <a:cs typeface="+mj-cs"/>
              </a:rPr>
              <a:t>別にポリシー曲げた</a:t>
            </a:r>
            <a:r>
              <a:rPr lang="en-US" altLang="ja-JP" dirty="0" smtClean="0">
                <a:cs typeface="+mj-cs"/>
              </a:rPr>
              <a:t/>
            </a:r>
            <a:br>
              <a:rPr lang="en-US" altLang="ja-JP" dirty="0" smtClean="0">
                <a:cs typeface="+mj-cs"/>
              </a:rPr>
            </a:br>
            <a:r>
              <a:rPr lang="ja-JP" altLang="en-US" dirty="0" smtClean="0">
                <a:cs typeface="+mj-cs"/>
              </a:rPr>
              <a:t>訳じゃなくてね</a:t>
            </a:r>
            <a:endParaRPr lang="ja-JP" altLang="en-US" dirty="0">
              <a:cs typeface="+mj-cs"/>
            </a:endParaRPr>
          </a:p>
        </p:txBody>
      </p:sp>
      <p:sp>
        <p:nvSpPr>
          <p:cNvPr id="4099" name="コンテンツ プレースホルダ 2"/>
          <p:cNvSpPr>
            <a:spLocks noGrp="1"/>
          </p:cNvSpPr>
          <p:nvPr>
            <p:ph idx="1"/>
          </p:nvPr>
        </p:nvSpPr>
        <p:spPr/>
        <p:txBody>
          <a:bodyPr/>
          <a:lstStyle/>
          <a:p>
            <a:pPr eaLnBrk="1" hangingPunct="1"/>
            <a:r>
              <a:rPr lang="ja-JP" altLang="en-US" smtClean="0"/>
              <a:t>参照を使った理由</a:t>
            </a:r>
            <a:endParaRPr lang="en-US" altLang="ja-JP" smtClean="0"/>
          </a:p>
          <a:p>
            <a:pPr lvl="1" eaLnBrk="1" hangingPunct="1"/>
            <a:r>
              <a:rPr lang="en-US" altLang="ja-JP" smtClean="0"/>
              <a:t>&amp;</a:t>
            </a:r>
            <a:r>
              <a:rPr lang="ja-JP" altLang="en-US" smtClean="0"/>
              <a:t>がいらないから！</a:t>
            </a:r>
            <a:endParaRPr lang="en-US" altLang="ja-JP" smtClean="0"/>
          </a:p>
          <a:p>
            <a:pPr lvl="2" eaLnBrk="1" hangingPunct="1"/>
            <a:r>
              <a:rPr lang="ja-JP" altLang="en-US" smtClean="0"/>
              <a:t>ホント、こんだけです</a:t>
            </a:r>
            <a:endParaRPr lang="en-US" altLang="ja-JP" smtClean="0"/>
          </a:p>
          <a:p>
            <a:pPr lvl="2" eaLnBrk="1" hangingPunct="1"/>
            <a:r>
              <a:rPr lang="ja-JP" altLang="en-US" smtClean="0"/>
              <a:t>「</a:t>
            </a:r>
            <a:r>
              <a:rPr lang="en-US" altLang="ja-JP" smtClean="0"/>
              <a:t>&amp;</a:t>
            </a:r>
            <a:r>
              <a:rPr lang="ja-JP" altLang="en-US" smtClean="0"/>
              <a:t>はおまじないなんだよ」と言いたくなかった</a:t>
            </a:r>
            <a:endParaRPr lang="en-US" altLang="ja-JP" smtClean="0"/>
          </a:p>
          <a:p>
            <a:pPr lvl="1" eaLnBrk="1" hangingPunct="1"/>
            <a:r>
              <a:rPr lang="ja-JP" altLang="en-US" smtClean="0"/>
              <a:t>ポインタ渡しの方が明示的で分かりやすいと思っているのは今でも変わりません</a:t>
            </a:r>
            <a:endParaRPr lang="en-US" altLang="ja-JP" smtClean="0"/>
          </a:p>
          <a:p>
            <a:pPr lvl="2" eaLnBrk="1" hangingPunct="1"/>
            <a:r>
              <a:rPr lang="ja-JP" altLang="en-US" smtClean="0"/>
              <a:t>実際設計してみたら、余計な記号を付ける機会が減って、案外悪くないなぁとは思いました</a:t>
            </a:r>
            <a:endParaRPr lang="en-US" altLang="ja-JP"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p:cNvSpPr>
            <a:spLocks noGrp="1"/>
          </p:cNvSpPr>
          <p:nvPr>
            <p:ph type="title"/>
          </p:nvPr>
        </p:nvSpPr>
        <p:spPr/>
        <p:txBody>
          <a:bodyPr/>
          <a:lstStyle/>
          <a:p>
            <a:pPr eaLnBrk="1" hangingPunct="1"/>
            <a:r>
              <a:rPr lang="ja-JP" altLang="en-US" smtClean="0"/>
              <a:t>じゃあどっちを使うべき？</a:t>
            </a:r>
          </a:p>
        </p:txBody>
      </p:sp>
      <p:sp>
        <p:nvSpPr>
          <p:cNvPr id="5123" name="コンテンツ プレースホルダ 3"/>
          <p:cNvSpPr>
            <a:spLocks noGrp="1"/>
          </p:cNvSpPr>
          <p:nvPr>
            <p:ph sz="half" idx="1"/>
          </p:nvPr>
        </p:nvSpPr>
        <p:spPr/>
        <p:txBody>
          <a:bodyPr/>
          <a:lstStyle/>
          <a:p>
            <a:pPr eaLnBrk="1" hangingPunct="1"/>
            <a:r>
              <a:rPr lang="ja-JP" altLang="en-US" smtClean="0"/>
              <a:t>ポインタ渡し</a:t>
            </a:r>
            <a:endParaRPr lang="en-US" altLang="ja-JP" smtClean="0"/>
          </a:p>
          <a:p>
            <a:pPr lvl="1" eaLnBrk="1" hangingPunct="1"/>
            <a:r>
              <a:rPr lang="ja-JP" altLang="en-US" smtClean="0"/>
              <a:t>実体を渡す時に</a:t>
            </a:r>
            <a:r>
              <a:rPr lang="en-US" altLang="ja-JP" smtClean="0"/>
              <a:t>&amp;</a:t>
            </a:r>
            <a:r>
              <a:rPr lang="ja-JP" altLang="en-US" smtClean="0"/>
              <a:t>が</a:t>
            </a:r>
            <a:r>
              <a:rPr lang="en-US" altLang="ja-JP" smtClean="0"/>
              <a:t/>
            </a:r>
            <a:br>
              <a:rPr lang="en-US" altLang="ja-JP" smtClean="0"/>
            </a:br>
            <a:r>
              <a:rPr lang="ja-JP" altLang="en-US" smtClean="0"/>
              <a:t>必要</a:t>
            </a:r>
            <a:endParaRPr lang="en-US" altLang="ja-JP" smtClean="0"/>
          </a:p>
          <a:p>
            <a:pPr lvl="1" eaLnBrk="1" hangingPunct="1"/>
            <a:r>
              <a:rPr lang="ja-JP" altLang="en-US" smtClean="0"/>
              <a:t>値渡しとの区別が</a:t>
            </a:r>
            <a:r>
              <a:rPr lang="en-US" altLang="ja-JP" smtClean="0"/>
              <a:t/>
            </a:r>
            <a:br>
              <a:rPr lang="en-US" altLang="ja-JP" smtClean="0"/>
            </a:br>
            <a:r>
              <a:rPr lang="ja-JP" altLang="en-US" smtClean="0"/>
              <a:t>付きやすい</a:t>
            </a:r>
            <a:endParaRPr lang="en-US" altLang="ja-JP" smtClean="0"/>
          </a:p>
          <a:p>
            <a:pPr lvl="1" eaLnBrk="1" hangingPunct="1"/>
            <a:r>
              <a:rPr lang="en-US" altLang="ja-JP" smtClean="0"/>
              <a:t>&amp;</a:t>
            </a:r>
            <a:r>
              <a:rPr lang="ja-JP" altLang="en-US" smtClean="0"/>
              <a:t>を正確に理解する</a:t>
            </a:r>
            <a:r>
              <a:rPr lang="en-US" altLang="ja-JP" smtClean="0"/>
              <a:t/>
            </a:r>
            <a:br>
              <a:rPr lang="en-US" altLang="ja-JP" smtClean="0"/>
            </a:br>
            <a:r>
              <a:rPr lang="ja-JP" altLang="en-US" smtClean="0"/>
              <a:t>のが一苦労</a:t>
            </a:r>
            <a:endParaRPr lang="en-US" altLang="ja-JP" smtClean="0"/>
          </a:p>
          <a:p>
            <a:pPr lvl="1" eaLnBrk="1" hangingPunct="1"/>
            <a:r>
              <a:rPr lang="ja-JP" altLang="en-US" smtClean="0"/>
              <a:t>なんだかんだで汎用性は高い</a:t>
            </a:r>
            <a:endParaRPr lang="en-US" altLang="ja-JP" smtClean="0"/>
          </a:p>
        </p:txBody>
      </p:sp>
      <p:sp>
        <p:nvSpPr>
          <p:cNvPr id="5124" name="コンテンツ プレースホルダ 4"/>
          <p:cNvSpPr>
            <a:spLocks noGrp="1"/>
          </p:cNvSpPr>
          <p:nvPr>
            <p:ph sz="half" idx="2"/>
          </p:nvPr>
        </p:nvSpPr>
        <p:spPr/>
        <p:txBody>
          <a:bodyPr/>
          <a:lstStyle/>
          <a:p>
            <a:pPr eaLnBrk="1" hangingPunct="1"/>
            <a:r>
              <a:rPr lang="ja-JP" altLang="en-US" smtClean="0"/>
              <a:t>参照渡し</a:t>
            </a:r>
            <a:endParaRPr lang="en-US" altLang="ja-JP" smtClean="0"/>
          </a:p>
          <a:p>
            <a:pPr lvl="1" eaLnBrk="1" hangingPunct="1"/>
            <a:r>
              <a:rPr lang="ja-JP" altLang="en-US" smtClean="0"/>
              <a:t>ポインタ経由でインスタンスを渡す時に</a:t>
            </a:r>
            <a:r>
              <a:rPr lang="en-US" altLang="ja-JP" smtClean="0"/>
              <a:t>*</a:t>
            </a:r>
            <a:r>
              <a:rPr lang="ja-JP" altLang="en-US" smtClean="0"/>
              <a:t>が必要</a:t>
            </a:r>
            <a:endParaRPr lang="en-US" altLang="ja-JP" smtClean="0"/>
          </a:p>
          <a:p>
            <a:pPr lvl="1" eaLnBrk="1" hangingPunct="1"/>
            <a:r>
              <a:rPr lang="ja-JP" altLang="en-US" smtClean="0"/>
              <a:t>値渡しとの区別が付きにくい</a:t>
            </a:r>
            <a:endParaRPr lang="en-US" altLang="ja-JP" smtClean="0"/>
          </a:p>
          <a:p>
            <a:pPr lvl="1" eaLnBrk="1" hangingPunct="1"/>
            <a:r>
              <a:rPr lang="ja-JP" altLang="en-US" smtClean="0"/>
              <a:t>ポインタを理解して</a:t>
            </a:r>
            <a:r>
              <a:rPr lang="en-US" altLang="ja-JP" smtClean="0"/>
              <a:t/>
            </a:r>
            <a:br>
              <a:rPr lang="en-US" altLang="ja-JP" smtClean="0"/>
            </a:br>
            <a:r>
              <a:rPr lang="ja-JP" altLang="en-US" smtClean="0"/>
              <a:t>いない人でもアドレス参照が利用できる</a:t>
            </a:r>
            <a:endParaRPr lang="en-US" altLang="ja-JP" smtClean="0"/>
          </a:p>
          <a:p>
            <a:pPr lvl="1" eaLnBrk="1" hangingPunct="1"/>
            <a:r>
              <a:rPr lang="ja-JP" altLang="en-US" smtClean="0"/>
              <a:t>万能ではないが、要所要所で効果的</a:t>
            </a:r>
            <a:endParaRPr lang="en-US" altLang="ja-JP"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rtlCol="0">
            <a:normAutofit fontScale="90000"/>
          </a:bodyPr>
          <a:lstStyle/>
          <a:p>
            <a:pPr eaLnBrk="1" fontAlgn="auto" hangingPunct="1">
              <a:spcAft>
                <a:spcPts val="0"/>
              </a:spcAft>
              <a:defRPr/>
            </a:pPr>
            <a:r>
              <a:rPr lang="ja-JP" altLang="en-US" dirty="0" smtClean="0">
                <a:cs typeface="+mj-cs"/>
              </a:rPr>
              <a:t>値オブジェクトと</a:t>
            </a:r>
            <a:r>
              <a:rPr lang="en-US" altLang="ja-JP" dirty="0" smtClean="0">
                <a:cs typeface="+mj-cs"/>
              </a:rPr>
              <a:t/>
            </a:r>
            <a:br>
              <a:rPr lang="en-US" altLang="ja-JP" dirty="0" smtClean="0">
                <a:cs typeface="+mj-cs"/>
              </a:rPr>
            </a:br>
            <a:r>
              <a:rPr lang="ja-JP" altLang="en-US" dirty="0" smtClean="0">
                <a:cs typeface="+mj-cs"/>
              </a:rPr>
              <a:t>参照オブジェクト</a:t>
            </a:r>
            <a:endParaRPr lang="ja-JP" altLang="en-US" dirty="0">
              <a:cs typeface="+mj-cs"/>
            </a:endParaRPr>
          </a:p>
        </p:txBody>
      </p:sp>
      <p:sp>
        <p:nvSpPr>
          <p:cNvPr id="6147" name="コンテンツ プレースホルダ 5"/>
          <p:cNvSpPr>
            <a:spLocks noGrp="1"/>
          </p:cNvSpPr>
          <p:nvPr>
            <p:ph idx="1"/>
          </p:nvPr>
        </p:nvSpPr>
        <p:spPr/>
        <p:txBody>
          <a:bodyPr/>
          <a:lstStyle/>
          <a:p>
            <a:pPr eaLnBrk="1" hangingPunct="1"/>
            <a:r>
              <a:rPr lang="ja-JP" altLang="en-US" smtClean="0"/>
              <a:t>有用な参考資料</a:t>
            </a:r>
            <a:endParaRPr lang="en-US" altLang="ja-JP" smtClean="0"/>
          </a:p>
          <a:p>
            <a:pPr lvl="1" eaLnBrk="1" hangingPunct="1"/>
            <a:r>
              <a:rPr lang="en-US" altLang="ja-JP" smtClean="0">
                <a:hlinkClick r:id="rId2"/>
              </a:rPr>
              <a:t>http://www.ogis-ri.co.jp/otc/hiroba/technical/CppDesignNote/</a:t>
            </a:r>
            <a:endParaRPr lang="en-US" altLang="ja-JP" smtClean="0"/>
          </a:p>
          <a:p>
            <a:pPr lvl="1" eaLnBrk="1" hangingPunct="1"/>
            <a:r>
              <a:rPr lang="en-US" altLang="ja-JP" smtClean="0"/>
              <a:t>fk_Vector</a:t>
            </a:r>
            <a:r>
              <a:rPr lang="ja-JP" altLang="en-US" smtClean="0"/>
              <a:t>は典型的な値オブジェクト</a:t>
            </a:r>
            <a:endParaRPr lang="en-US" altLang="ja-JP" smtClean="0"/>
          </a:p>
          <a:p>
            <a:pPr lvl="2" eaLnBrk="1" hangingPunct="1"/>
            <a:r>
              <a:rPr lang="en-US" altLang="ja-JP" smtClean="0"/>
              <a:t>fk_Angle, fk_Color</a:t>
            </a:r>
            <a:r>
              <a:rPr lang="ja-JP" altLang="en-US" smtClean="0"/>
              <a:t>なども該当</a:t>
            </a:r>
            <a:endParaRPr lang="en-US" altLang="ja-JP" smtClean="0"/>
          </a:p>
          <a:p>
            <a:pPr lvl="1" eaLnBrk="1" hangingPunct="1"/>
            <a:r>
              <a:rPr lang="ja-JP" altLang="en-US" smtClean="0"/>
              <a:t>形状や画像を表現するクラスは</a:t>
            </a:r>
            <a:r>
              <a:rPr lang="en-US" altLang="ja-JP" smtClean="0"/>
              <a:t/>
            </a:r>
            <a:br>
              <a:rPr lang="en-US" altLang="ja-JP" smtClean="0"/>
            </a:br>
            <a:r>
              <a:rPr lang="ja-JP" altLang="en-US" smtClean="0"/>
              <a:t>値参照オブジェクト</a:t>
            </a:r>
            <a:endParaRPr lang="en-US" altLang="ja-JP" smtClean="0"/>
          </a:p>
          <a:p>
            <a:pPr lvl="1" eaLnBrk="1" hangingPunct="1"/>
            <a:r>
              <a:rPr lang="ja-JP" altLang="en-US" smtClean="0"/>
              <a:t>それ以外は普通のオブジェクト</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p:cNvSpPr>
            <a:spLocks noGrp="1"/>
          </p:cNvSpPr>
          <p:nvPr>
            <p:ph type="title"/>
          </p:nvPr>
        </p:nvSpPr>
        <p:spPr/>
        <p:txBody>
          <a:bodyPr/>
          <a:lstStyle/>
          <a:p>
            <a:pPr eaLnBrk="1" hangingPunct="1"/>
            <a:r>
              <a:rPr lang="ja-JP" altLang="en-US" smtClean="0"/>
              <a:t>引数を管理する場合の注意</a:t>
            </a:r>
          </a:p>
        </p:txBody>
      </p:sp>
      <p:sp>
        <p:nvSpPr>
          <p:cNvPr id="3" name="コンテンツ プレースホルダ 2"/>
          <p:cNvSpPr>
            <a:spLocks noGrp="1"/>
          </p:cNvSpPr>
          <p:nvPr>
            <p:ph idx="1"/>
          </p:nvPr>
        </p:nvSpPr>
        <p:spPr/>
        <p:txBody>
          <a:bodyPr rtlCol="0">
            <a:normAutofit lnSpcReduction="10000"/>
          </a:bodyPr>
          <a:lstStyle/>
          <a:p>
            <a:pPr eaLnBrk="1" fontAlgn="auto" hangingPunct="1">
              <a:spcAft>
                <a:spcPts val="0"/>
              </a:spcAft>
              <a:buFont typeface="Arial" pitchFamily="34" charset="0"/>
              <a:buChar char="•"/>
              <a:defRPr/>
            </a:pPr>
            <a:r>
              <a:rPr lang="ja-JP" altLang="en-US" dirty="0" smtClean="0">
                <a:cs typeface="+mn-cs"/>
              </a:rPr>
              <a:t>値オブジェクトは値渡しでもいい</a:t>
            </a:r>
            <a:endParaRPr lang="en-US" altLang="ja-JP" dirty="0" smtClean="0">
              <a:cs typeface="+mn-cs"/>
            </a:endParaRPr>
          </a:p>
          <a:p>
            <a:pPr lvl="1" eaLnBrk="1" fontAlgn="auto" hangingPunct="1">
              <a:spcAft>
                <a:spcPts val="0"/>
              </a:spcAft>
              <a:buFont typeface="Arial" pitchFamily="34" charset="0"/>
              <a:buChar char="–"/>
              <a:defRPr/>
            </a:pPr>
            <a:r>
              <a:rPr lang="ja-JP" altLang="en-US" dirty="0" smtClean="0">
                <a:cs typeface="+mn-cs"/>
              </a:rPr>
              <a:t>コピーのコストを抑えるために裏でこっそり参照渡しにする、なども有効</a:t>
            </a:r>
            <a:endParaRPr lang="en-US" altLang="ja-JP" dirty="0" smtClean="0">
              <a:cs typeface="+mn-cs"/>
            </a:endParaRPr>
          </a:p>
          <a:p>
            <a:pPr eaLnBrk="1" fontAlgn="auto" hangingPunct="1">
              <a:spcAft>
                <a:spcPts val="0"/>
              </a:spcAft>
              <a:buFont typeface="Arial" pitchFamily="34" charset="0"/>
              <a:buChar char="•"/>
              <a:defRPr/>
            </a:pPr>
            <a:r>
              <a:rPr lang="ja-JP" altLang="en-US" dirty="0" smtClean="0">
                <a:cs typeface="+mn-cs"/>
              </a:rPr>
              <a:t>参照オブジェクトは値渡し禁止</a:t>
            </a:r>
            <a:endParaRPr lang="en-US" altLang="ja-JP" dirty="0" smtClean="0">
              <a:cs typeface="+mn-cs"/>
            </a:endParaRPr>
          </a:p>
          <a:p>
            <a:pPr lvl="1" eaLnBrk="1" fontAlgn="auto" hangingPunct="1">
              <a:spcAft>
                <a:spcPts val="0"/>
              </a:spcAft>
              <a:buFont typeface="Arial" pitchFamily="34" charset="0"/>
              <a:buChar char="–"/>
              <a:defRPr/>
            </a:pPr>
            <a:r>
              <a:rPr lang="ja-JP" altLang="en-US" dirty="0" smtClean="0">
                <a:cs typeface="+mn-cs"/>
              </a:rPr>
              <a:t>インスタンスコピーが必要な場合は、可能なものなら関数があるはずなのでそれを利用</a:t>
            </a:r>
            <a:endParaRPr lang="en-US" altLang="ja-JP" dirty="0" smtClean="0">
              <a:cs typeface="+mn-cs"/>
            </a:endParaRPr>
          </a:p>
          <a:p>
            <a:pPr lvl="1" eaLnBrk="1" fontAlgn="auto" hangingPunct="1">
              <a:spcAft>
                <a:spcPts val="0"/>
              </a:spcAft>
              <a:buFont typeface="Arial" pitchFamily="34" charset="0"/>
              <a:buChar char="–"/>
              <a:defRPr/>
            </a:pPr>
            <a:endParaRPr lang="en-US" altLang="ja-JP" dirty="0" smtClean="0">
              <a:cs typeface="+mn-cs"/>
            </a:endParaRPr>
          </a:p>
          <a:p>
            <a:pPr eaLnBrk="1" fontAlgn="auto" hangingPunct="1">
              <a:spcAft>
                <a:spcPts val="0"/>
              </a:spcAft>
              <a:buFont typeface="Arial" pitchFamily="34" charset="0"/>
              <a:buChar char="•"/>
              <a:defRPr/>
            </a:pPr>
            <a:r>
              <a:rPr lang="ja-JP" altLang="en-US" dirty="0" smtClean="0">
                <a:cs typeface="+mn-cs"/>
              </a:rPr>
              <a:t>読み取りは参照、書き込みはポインタ、</a:t>
            </a:r>
            <a:r>
              <a:rPr lang="en-US" altLang="ja-JP" dirty="0" smtClean="0">
                <a:cs typeface="+mn-cs"/>
              </a:rPr>
              <a:t/>
            </a:r>
            <a:br>
              <a:rPr lang="en-US" altLang="ja-JP" dirty="0" smtClean="0">
                <a:cs typeface="+mn-cs"/>
              </a:rPr>
            </a:br>
            <a:r>
              <a:rPr lang="ja-JP" altLang="en-US" dirty="0" smtClean="0">
                <a:cs typeface="+mn-cs"/>
              </a:rPr>
              <a:t>などという使い分けも有効です</a:t>
            </a:r>
            <a:endParaRPr lang="ja-JP" altLang="en-US" dirty="0">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p:txBody>
          <a:bodyPr/>
          <a:lstStyle/>
          <a:p>
            <a:pPr eaLnBrk="1" hangingPunct="1"/>
            <a:r>
              <a:rPr lang="ja-JP" altLang="en-US" smtClean="0"/>
              <a:t>衝突判定の注意点</a:t>
            </a:r>
          </a:p>
        </p:txBody>
      </p:sp>
      <p:sp>
        <p:nvSpPr>
          <p:cNvPr id="3" name="コンテンツ プレースホルダ 2"/>
          <p:cNvSpPr>
            <a:spLocks noGrp="1"/>
          </p:cNvSpPr>
          <p:nvPr>
            <p:ph idx="1"/>
          </p:nvPr>
        </p:nvSpPr>
        <p:spPr/>
        <p:txBody>
          <a:bodyPr rtlCol="0">
            <a:normAutofit fontScale="92500" lnSpcReduction="10000"/>
          </a:bodyPr>
          <a:lstStyle/>
          <a:p>
            <a:pPr eaLnBrk="1" fontAlgn="auto" hangingPunct="1">
              <a:spcAft>
                <a:spcPts val="0"/>
              </a:spcAft>
              <a:buFont typeface="Arial" pitchFamily="34" charset="0"/>
              <a:buChar char="•"/>
              <a:defRPr/>
            </a:pPr>
            <a:r>
              <a:rPr lang="en-US" altLang="ja-JP" dirty="0" err="1" smtClean="0">
                <a:cs typeface="+mn-cs"/>
              </a:rPr>
              <a:t>checkVS</a:t>
            </a:r>
            <a:r>
              <a:rPr lang="en-US" altLang="ja-JP" dirty="0" smtClean="0">
                <a:cs typeface="+mn-cs"/>
              </a:rPr>
              <a:t>…</a:t>
            </a:r>
            <a:r>
              <a:rPr lang="ja-JP" altLang="en-US" dirty="0" smtClean="0">
                <a:cs typeface="+mn-cs"/>
              </a:rPr>
              <a:t>は「その時点で重なっているか」を判定する関数</a:t>
            </a:r>
            <a:endParaRPr lang="en-US" altLang="ja-JP" dirty="0" smtClean="0">
              <a:cs typeface="+mn-cs"/>
            </a:endParaRPr>
          </a:p>
          <a:p>
            <a:pPr lvl="1" eaLnBrk="1" fontAlgn="auto" hangingPunct="1">
              <a:spcAft>
                <a:spcPts val="0"/>
              </a:spcAft>
              <a:buFont typeface="Arial" pitchFamily="34" charset="0"/>
              <a:buChar char="•"/>
              <a:defRPr/>
            </a:pPr>
            <a:r>
              <a:rPr lang="ja-JP" altLang="en-US" dirty="0" smtClean="0">
                <a:cs typeface="+mn-cs"/>
              </a:rPr>
              <a:t>これを厳密には「干渉判定」と呼ぶ</a:t>
            </a:r>
            <a:endParaRPr lang="en-US" altLang="ja-JP" dirty="0" smtClean="0">
              <a:cs typeface="+mn-cs"/>
            </a:endParaRPr>
          </a:p>
          <a:p>
            <a:pPr eaLnBrk="1" fontAlgn="auto" hangingPunct="1">
              <a:spcAft>
                <a:spcPts val="0"/>
              </a:spcAft>
              <a:buFont typeface="Arial" pitchFamily="34" charset="0"/>
              <a:buChar char="•"/>
              <a:defRPr/>
            </a:pPr>
            <a:r>
              <a:rPr lang="ja-JP" altLang="en-US" dirty="0" smtClean="0">
                <a:cs typeface="+mn-cs"/>
              </a:rPr>
              <a:t>今回</a:t>
            </a:r>
            <a:r>
              <a:rPr lang="en-US" altLang="ja-JP" dirty="0" err="1" smtClean="0">
                <a:cs typeface="+mn-cs"/>
              </a:rPr>
              <a:t>checkVSMoving</a:t>
            </a:r>
            <a:r>
              <a:rPr lang="en-US" altLang="ja-JP" dirty="0" smtClean="0">
                <a:cs typeface="+mn-cs"/>
              </a:rPr>
              <a:t>…</a:t>
            </a:r>
            <a:r>
              <a:rPr lang="ja-JP" altLang="en-US" dirty="0" smtClean="0">
                <a:cs typeface="+mn-cs"/>
              </a:rPr>
              <a:t>関数を追加した</a:t>
            </a:r>
            <a:endParaRPr lang="en-US" altLang="ja-JP" dirty="0" smtClean="0">
              <a:cs typeface="+mn-cs"/>
            </a:endParaRPr>
          </a:p>
          <a:p>
            <a:pPr lvl="1" eaLnBrk="1" fontAlgn="auto" hangingPunct="1">
              <a:spcAft>
                <a:spcPts val="0"/>
              </a:spcAft>
              <a:buFont typeface="Arial" pitchFamily="34" charset="0"/>
              <a:buChar char="•"/>
              <a:defRPr/>
            </a:pPr>
            <a:r>
              <a:rPr lang="ja-JP" altLang="en-US" dirty="0" smtClean="0">
                <a:cs typeface="+mn-cs"/>
              </a:rPr>
              <a:t>引数に速度</a:t>
            </a:r>
            <a:r>
              <a:rPr lang="en-US" altLang="ja-JP" dirty="0" smtClean="0">
                <a:cs typeface="+mn-cs"/>
              </a:rPr>
              <a:t>(</a:t>
            </a:r>
            <a:r>
              <a:rPr lang="ja-JP" altLang="en-US" dirty="0" smtClean="0">
                <a:cs typeface="+mn-cs"/>
              </a:rPr>
              <a:t>次にどれだけ進むつもりか</a:t>
            </a:r>
            <a:r>
              <a:rPr lang="en-US" altLang="ja-JP" dirty="0" smtClean="0">
                <a:cs typeface="+mn-cs"/>
              </a:rPr>
              <a:t>)</a:t>
            </a:r>
            <a:r>
              <a:rPr lang="ja-JP" altLang="en-US" dirty="0" smtClean="0">
                <a:cs typeface="+mn-cs"/>
              </a:rPr>
              <a:t>を与える必要がある</a:t>
            </a:r>
            <a:endParaRPr lang="en-US" altLang="ja-JP" dirty="0" smtClean="0">
              <a:cs typeface="+mn-cs"/>
            </a:endParaRPr>
          </a:p>
          <a:p>
            <a:pPr lvl="1" eaLnBrk="1" fontAlgn="auto" hangingPunct="1">
              <a:spcAft>
                <a:spcPts val="0"/>
              </a:spcAft>
              <a:buFont typeface="Arial" pitchFamily="34" charset="0"/>
              <a:buChar char="•"/>
              <a:defRPr/>
            </a:pPr>
            <a:r>
              <a:rPr lang="ja-JP" altLang="en-US" dirty="0" smtClean="0">
                <a:cs typeface="+mn-cs"/>
              </a:rPr>
              <a:t>裏でやってることは「少しずつ動かして干渉しているかを調べる」という力業</a:t>
            </a:r>
            <a:endParaRPr lang="en-US" altLang="ja-JP" dirty="0" smtClean="0">
              <a:cs typeface="+mn-cs"/>
            </a:endParaRPr>
          </a:p>
          <a:p>
            <a:pPr eaLnBrk="1" fontAlgn="auto" hangingPunct="1">
              <a:spcAft>
                <a:spcPts val="0"/>
              </a:spcAft>
              <a:buFont typeface="Arial" pitchFamily="34" charset="0"/>
              <a:buChar char="•"/>
              <a:defRPr/>
            </a:pPr>
            <a:r>
              <a:rPr lang="ja-JP" altLang="en-US" dirty="0" smtClean="0">
                <a:cs typeface="+mn-cs"/>
              </a:rPr>
              <a:t>もうちっと数学的にスマートに解く方法も</a:t>
            </a:r>
            <a:r>
              <a:rPr lang="en-US" altLang="ja-JP" dirty="0" smtClean="0">
                <a:cs typeface="+mn-cs"/>
              </a:rPr>
              <a:t/>
            </a:r>
            <a:br>
              <a:rPr lang="en-US" altLang="ja-JP" dirty="0" smtClean="0">
                <a:cs typeface="+mn-cs"/>
              </a:rPr>
            </a:br>
            <a:r>
              <a:rPr lang="ja-JP" altLang="en-US" dirty="0" smtClean="0">
                <a:cs typeface="+mn-cs"/>
              </a:rPr>
              <a:t>ある</a:t>
            </a:r>
            <a:endParaRPr lang="en-US" altLang="ja-JP" dirty="0" smtClean="0">
              <a:cs typeface="+mn-cs"/>
            </a:endParaRP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1920</TotalTime>
  <Words>302</Words>
  <Application>Microsoft Office PowerPoint</Application>
  <PresentationFormat>画面に合わせる (4:3)</PresentationFormat>
  <Paragraphs>51</Paragraphs>
  <Slides>7</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vt:i4>
      </vt:variant>
    </vt:vector>
  </HeadingPairs>
  <TitlesOfParts>
    <vt:vector size="12" baseType="lpstr">
      <vt:lpstr>Arial</vt:lpstr>
      <vt:lpstr>ＭＳ Ｐゴシック</vt:lpstr>
      <vt:lpstr>メイリオ</vt:lpstr>
      <vt:lpstr>Calibri</vt:lpstr>
      <vt:lpstr>Office テーマ</vt:lpstr>
      <vt:lpstr>プロジェクト演習Ⅳ・Ⅵ インタラクティブゲーム制作</vt:lpstr>
      <vt:lpstr>今日の内容</vt:lpstr>
      <vt:lpstr>別にポリシー曲げた 訳じゃなくてね</vt:lpstr>
      <vt:lpstr>じゃあどっちを使うべき？</vt:lpstr>
      <vt:lpstr>値オブジェクトと 参照オブジェクト</vt:lpstr>
      <vt:lpstr>引数を管理する場合の注意</vt:lpstr>
      <vt:lpstr>衝突判定の注意点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Ryota Takeuchi</dc:creator>
  <cp:lastModifiedBy>rita</cp:lastModifiedBy>
  <cp:revision>175</cp:revision>
  <dcterms:created xsi:type="dcterms:W3CDTF">2009-10-06T17:40:33Z</dcterms:created>
  <dcterms:modified xsi:type="dcterms:W3CDTF">2009-12-08T10:21:28Z</dcterms:modified>
</cp:coreProperties>
</file>