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89" r:id="rId4"/>
    <p:sldId id="407" r:id="rId5"/>
    <p:sldId id="422" r:id="rId6"/>
    <p:sldId id="411" r:id="rId7"/>
    <p:sldId id="424" r:id="rId8"/>
    <p:sldId id="423" r:id="rId9"/>
    <p:sldId id="425" r:id="rId10"/>
    <p:sldId id="426" r:id="rId11"/>
    <p:sldId id="427" r:id="rId12"/>
    <p:sldId id="428" r:id="rId13"/>
    <p:sldId id="420" r:id="rId14"/>
    <p:sldId id="418" r:id="rId15"/>
    <p:sldId id="421" r:id="rId16"/>
    <p:sldId id="307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504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21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69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1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3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81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5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5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4B-C18D-4C8C-BBDF-BE38D245FFCC}" type="datetimeFigureOut">
              <a:rPr kumimoji="1" lang="ja-JP" altLang="en-US" smtClean="0"/>
              <a:t>2013/7/17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14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alang/boos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smtClean="0"/>
              <a:t>インタラクティブ・ゲーム制作</a:t>
            </a:r>
            <a:r>
              <a:rPr kumimoji="1" lang="en-US" altLang="ja-JP" b="1" smtClean="0"/>
              <a:t/>
            </a:r>
            <a:br>
              <a:rPr kumimoji="1" lang="en-US" altLang="ja-JP" b="1" smtClean="0"/>
            </a:br>
            <a:r>
              <a:rPr kumimoji="1" lang="ja-JP" altLang="en-US" b="1" smtClean="0"/>
              <a:t>＜</a:t>
            </a:r>
            <a:r>
              <a:rPr lang="ja-JP" altLang="en-US" b="1" smtClean="0"/>
              <a:t>プログラミングコース＞</a:t>
            </a:r>
            <a:endParaRPr kumimoji="1" lang="ja-JP" altLang="en-US" b="1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第</a:t>
            </a:r>
            <a:r>
              <a:rPr lang="en-US" altLang="ja-JP" smtClean="0"/>
              <a:t>12</a:t>
            </a:r>
            <a:r>
              <a:rPr lang="ja-JP" altLang="en-US" smtClean="0"/>
              <a:t>回</a:t>
            </a:r>
            <a:endParaRPr lang="en-US" altLang="ja-JP" smtClean="0"/>
          </a:p>
          <a:p>
            <a:r>
              <a:rPr lang="en-US" altLang="ja-JP" smtClean="0"/>
              <a:t>Boost</a:t>
            </a:r>
            <a:r>
              <a:rPr lang="ja-JP" altLang="en-US" smtClean="0"/>
              <a:t>と数学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9707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合わせると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smtClean="0"/>
              <a:t>事前にリストのサイズを得る</a:t>
            </a:r>
            <a:endParaRPr kumimoji="1" lang="en-US" altLang="ja-JP" smtClean="0"/>
          </a:p>
          <a:p>
            <a:pPr marL="914400" lvl="1" indent="-514350"/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リスト名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.size()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mtClean="0"/>
              <a:t>0</a:t>
            </a:r>
            <a:r>
              <a:rPr kumimoji="1" lang="ja-JP" altLang="en-US" smtClean="0"/>
              <a:t>～サイズ</a:t>
            </a:r>
            <a:r>
              <a:rPr kumimoji="1" lang="en-US" altLang="ja-JP" smtClean="0"/>
              <a:t>-1</a:t>
            </a:r>
            <a:r>
              <a:rPr kumimoji="1" lang="ja-JP" altLang="en-US" smtClean="0"/>
              <a:t>までの乱数を得る</a:t>
            </a:r>
            <a:endParaRPr kumimoji="1" lang="en-US" altLang="ja-JP" smtClean="0"/>
          </a:p>
          <a:p>
            <a:pPr marL="914400" lvl="1" indent="-514350"/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boost::random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mtClean="0"/>
              <a:t>整数のカウンタを用意し、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foreach</a:t>
            </a:r>
            <a:r>
              <a:rPr kumimoji="1" lang="ja-JP" altLang="en-US" smtClean="0"/>
              <a:t>でループしつつ、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乱数が指した順番の時点での値を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選んだ手として使う</a:t>
            </a:r>
            <a:endParaRPr kumimoji="1" lang="en-US" altLang="ja-JP" smtClean="0"/>
          </a:p>
          <a:p>
            <a:pPr marL="914400" lvl="1" indent="-514350"/>
            <a:r>
              <a:rPr lang="ja-JP" altLang="en-US" smtClean="0"/>
              <a:t>なんてやればモンテカルロの仕込みに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66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他にも使えそうなもの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smtClean="0">
                <a:latin typeface="Miriam Fixed" pitchFamily="49" charset="-79"/>
                <a:cs typeface="Miriam Fixed" pitchFamily="49" charset="-79"/>
              </a:rPr>
              <a:t>boost::thread</a:t>
            </a:r>
          </a:p>
          <a:p>
            <a:pPr lvl="1"/>
            <a:r>
              <a:rPr lang="ja-JP" altLang="en-US"/>
              <a:t>モンテカルロ</a:t>
            </a:r>
            <a:r>
              <a:rPr lang="ja-JP" altLang="en-US" smtClean="0"/>
              <a:t>の計算は並列化しやすい</a:t>
            </a:r>
            <a:endParaRPr lang="en-US" altLang="ja-JP" smtClean="0"/>
          </a:p>
          <a:p>
            <a:pPr lvl="1"/>
            <a:r>
              <a:rPr kumimoji="1" lang="ja-JP" altLang="en-US" smtClean="0"/>
              <a:t>一気に複数手</a:t>
            </a:r>
            <a:r>
              <a:rPr lang="ja-JP" altLang="en-US" smtClean="0"/>
              <a:t>のシミュレーションを進める</a:t>
            </a:r>
            <a:endParaRPr lang="en-US" altLang="ja-JP" smtClean="0"/>
          </a:p>
          <a:p>
            <a:pPr lvl="2"/>
            <a:r>
              <a:rPr kumimoji="1" lang="ja-JP" altLang="en-US"/>
              <a:t>私</a:t>
            </a:r>
            <a:r>
              <a:rPr kumimoji="1" lang="ja-JP" altLang="en-US" smtClean="0"/>
              <a:t>は</a:t>
            </a:r>
            <a:r>
              <a:rPr kumimoji="1" lang="ja-JP" altLang="en-US"/>
              <a:t>使う予定</a:t>
            </a:r>
            <a:r>
              <a:rPr kumimoji="1" lang="ja-JP" altLang="en-US" smtClean="0"/>
              <a:t>です</a:t>
            </a:r>
            <a:endParaRPr kumimoji="1" lang="en-US" altLang="ja-JP" smtClean="0"/>
          </a:p>
          <a:p>
            <a:r>
              <a:rPr lang="en-US" altLang="ja-JP" b="1">
                <a:latin typeface="Miriam Fixed" pitchFamily="49" charset="-79"/>
                <a:cs typeface="Miriam Fixed" pitchFamily="49" charset="-79"/>
              </a:rPr>
              <a:t>boost</a:t>
            </a:r>
            <a:r>
              <a:rPr lang="en-US" altLang="ja-JP" b="1" smtClean="0">
                <a:latin typeface="Miriam Fixed" pitchFamily="49" charset="-79"/>
                <a:cs typeface="Miriam Fixed" pitchFamily="49" charset="-79"/>
              </a:rPr>
              <a:t>::</a:t>
            </a:r>
            <a:r>
              <a:rPr kumimoji="1" lang="en-US" altLang="ja-JP" b="1" smtClean="0">
                <a:latin typeface="Miriam Fixed" pitchFamily="49" charset="-79"/>
                <a:cs typeface="Miriam Fixed" pitchFamily="49" charset="-79"/>
              </a:rPr>
              <a:t>progress_timer</a:t>
            </a:r>
          </a:p>
          <a:p>
            <a:pPr lvl="1"/>
            <a:r>
              <a:rPr lang="ja-JP" altLang="en-US" smtClean="0"/>
              <a:t>あるスコープ内での所要時間計測に便利</a:t>
            </a:r>
            <a:endParaRPr lang="en-US" altLang="ja-JP" smtClean="0"/>
          </a:p>
          <a:p>
            <a:pPr lvl="1"/>
            <a:r>
              <a:rPr kumimoji="1" lang="ja-JP" altLang="en-US" smtClean="0"/>
              <a:t>コンストラクタとデストラクタを利用</a:t>
            </a:r>
            <a:endParaRPr kumimoji="1" lang="en-US" altLang="ja-JP" smtClean="0"/>
          </a:p>
          <a:p>
            <a:pPr lvl="2"/>
            <a:r>
              <a:rPr lang="ja-JP" altLang="en-US" smtClean="0"/>
              <a:t>そんな難しい実装ではない</a:t>
            </a:r>
            <a:endParaRPr kumimoji="1"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25557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オセロに使えるか分からんけど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オススメ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smtClean="0">
                <a:latin typeface="Miriam Fixed" pitchFamily="49" charset="-79"/>
                <a:cs typeface="Miriam Fixed" pitchFamily="49" charset="-79"/>
              </a:rPr>
              <a:t>boost::bind,function,signals2</a:t>
            </a:r>
          </a:p>
          <a:p>
            <a:pPr lvl="1"/>
            <a:r>
              <a:rPr lang="ja-JP" altLang="en-US" smtClean="0"/>
              <a:t>「関数を自由に持ち運ぶ」ことができる</a:t>
            </a:r>
            <a:endParaRPr lang="en-US" altLang="ja-JP" smtClean="0"/>
          </a:p>
          <a:p>
            <a:pPr lvl="1"/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signals2</a:t>
            </a:r>
            <a:r>
              <a:rPr lang="ja-JP" altLang="en-US" smtClean="0"/>
              <a:t>はイベントと関数呼び出しを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結び付けるのに非常に有用</a:t>
            </a:r>
            <a:endParaRPr lang="en-US" altLang="ja-JP" smtClean="0"/>
          </a:p>
          <a:p>
            <a:r>
              <a:rPr lang="en-US" altLang="ja-JP" b="1" smtClean="0">
                <a:latin typeface="Miriam Fixed" pitchFamily="49" charset="-79"/>
                <a:cs typeface="Miriam Fixed" pitchFamily="49" charset="-79"/>
              </a:rPr>
              <a:t>boost::lambda</a:t>
            </a:r>
          </a:p>
          <a:p>
            <a:pPr lvl="1"/>
            <a:r>
              <a:rPr lang="ja-JP" altLang="en-US"/>
              <a:t>関数の中</a:t>
            </a:r>
            <a:r>
              <a:rPr lang="ja-JP" altLang="en-US" smtClean="0"/>
              <a:t>で関数を即席で作れちゃう</a:t>
            </a:r>
            <a:endParaRPr lang="en-US" altLang="ja-JP" smtClean="0"/>
          </a:p>
          <a:p>
            <a:pPr lvl="1"/>
            <a:r>
              <a:rPr lang="ja-JP" altLang="en-US" smtClean="0"/>
              <a:t>やりすぎると別言語になるが、わざわざ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関数に分けたくないような時に便利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3948263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ルール再確認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最終回にむけて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765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ルール</a:t>
            </a:r>
            <a:r>
              <a:rPr lang="en-US" altLang="ja-JP" smtClean="0"/>
              <a:t>(1)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smtClean="0"/>
              <a:t>対決用プロジェクト</a:t>
            </a:r>
            <a:r>
              <a:rPr lang="ja-JP" altLang="en-US"/>
              <a:t>内</a:t>
            </a:r>
            <a:r>
              <a:rPr lang="ja-JP" altLang="en-US" smtClean="0"/>
              <a:t>の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AIBase</a:t>
            </a:r>
            <a:r>
              <a:rPr lang="ja-JP" altLang="en-US" smtClean="0"/>
              <a:t>クラスを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継承し、自分のアルゴリズムを実装</a:t>
            </a:r>
            <a:endParaRPr lang="en-US" altLang="ja-JP" smtClean="0"/>
          </a:p>
          <a:p>
            <a:pPr lvl="1"/>
            <a:r>
              <a:rPr kumimoji="1" lang="ja-JP" altLang="en-US"/>
              <a:t>それ以外</a:t>
            </a:r>
            <a:r>
              <a:rPr kumimoji="1" lang="ja-JP" altLang="en-US" smtClean="0"/>
              <a:t>のファイルには手を加えてはいけない</a:t>
            </a:r>
            <a:endParaRPr kumimoji="1" lang="en-US" altLang="ja-JP" smtClean="0"/>
          </a:p>
          <a:p>
            <a:pPr lvl="2"/>
            <a:r>
              <a:rPr lang="ja-JP" altLang="en-US" b="1" smtClean="0">
                <a:solidFill>
                  <a:srgbClr val="FF0000"/>
                </a:solidFill>
              </a:rPr>
              <a:t>自分の</a:t>
            </a:r>
            <a:r>
              <a:rPr lang="en-US" altLang="ja-JP" b="1" smtClean="0">
                <a:solidFill>
                  <a:srgbClr val="FF0000"/>
                </a:solidFill>
              </a:rPr>
              <a:t>AI</a:t>
            </a:r>
            <a:r>
              <a:rPr lang="ja-JP" altLang="en-US" b="1" smtClean="0">
                <a:solidFill>
                  <a:srgbClr val="FF0000"/>
                </a:solidFill>
              </a:rPr>
              <a:t>で使うソースやヘッダの追加は可</a:t>
            </a:r>
            <a:endParaRPr lang="en-US" altLang="ja-JP" b="1" smtClean="0">
              <a:solidFill>
                <a:srgbClr val="FF0000"/>
              </a:solidFill>
            </a:endParaRPr>
          </a:p>
          <a:p>
            <a:pPr lvl="2"/>
            <a:r>
              <a:rPr kumimoji="1" lang="ja-JP" altLang="en-US" b="1">
                <a:solidFill>
                  <a:srgbClr val="FF0000"/>
                </a:solidFill>
              </a:rPr>
              <a:t>外部ライブラリ</a:t>
            </a:r>
            <a:r>
              <a:rPr kumimoji="1" lang="ja-JP" altLang="en-US" b="1" smtClean="0">
                <a:solidFill>
                  <a:srgbClr val="FF0000"/>
                </a:solidFill>
              </a:rPr>
              <a:t>は</a:t>
            </a:r>
            <a:r>
              <a:rPr lang="ja-JP" altLang="en-US" b="1" smtClean="0">
                <a:solidFill>
                  <a:srgbClr val="FF0000"/>
                </a:solidFill>
              </a:rPr>
              <a:t>原則利用可能</a:t>
            </a:r>
            <a:endParaRPr lang="en-US" altLang="ja-JP" b="1" smtClean="0">
              <a:solidFill>
                <a:srgbClr val="FF0000"/>
              </a:solidFill>
            </a:endParaRPr>
          </a:p>
          <a:p>
            <a:pPr lvl="3"/>
            <a:r>
              <a:rPr kumimoji="1" lang="ja-JP" altLang="en-US" b="1" smtClean="0">
                <a:solidFill>
                  <a:srgbClr val="FF0000"/>
                </a:solidFill>
              </a:rPr>
              <a:t>ただし「オセロ</a:t>
            </a:r>
            <a:r>
              <a:rPr kumimoji="1" lang="en-US" altLang="ja-JP" b="1" smtClean="0">
                <a:solidFill>
                  <a:srgbClr val="FF0000"/>
                </a:solidFill>
              </a:rPr>
              <a:t>AI</a:t>
            </a:r>
            <a:r>
              <a:rPr kumimoji="1" lang="ja-JP" altLang="en-US" b="1" smtClean="0">
                <a:solidFill>
                  <a:srgbClr val="FF0000"/>
                </a:solidFill>
              </a:rPr>
              <a:t>ライブラリ」みたいなルーチンを他者に</a:t>
            </a:r>
            <a:r>
              <a:rPr kumimoji="1" lang="en-US" altLang="ja-JP" b="1" smtClean="0">
                <a:solidFill>
                  <a:srgbClr val="FF0000"/>
                </a:solidFill>
              </a:rPr>
              <a:t/>
            </a:r>
            <a:br>
              <a:rPr kumimoji="1" lang="en-US" altLang="ja-JP" b="1" smtClean="0">
                <a:solidFill>
                  <a:srgbClr val="FF0000"/>
                </a:solidFill>
              </a:rPr>
            </a:br>
            <a:r>
              <a:rPr kumimoji="1" lang="ja-JP" altLang="en-US" b="1" smtClean="0">
                <a:solidFill>
                  <a:srgbClr val="FF0000"/>
                </a:solidFill>
              </a:rPr>
              <a:t>丸投げするようなものは不可</a:t>
            </a:r>
            <a:endParaRPr kumimoji="1" lang="en-US" altLang="ja-JP" b="1" smtClean="0">
              <a:solidFill>
                <a:srgbClr val="FF0000"/>
              </a:solidFill>
            </a:endParaRPr>
          </a:p>
          <a:p>
            <a:pPr lvl="1"/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getHand()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から参照できる情報以外は利用禁止</a:t>
            </a:r>
            <a:endParaRPr lang="en-US" altLang="ja-JP" smtClean="0">
              <a:latin typeface="Miriam Fixed" pitchFamily="49" charset="-79"/>
              <a:cs typeface="Miriam Fixed" pitchFamily="49" charset="-79"/>
            </a:endParaRPr>
          </a:p>
          <a:p>
            <a:pPr lvl="2"/>
            <a:r>
              <a:rPr lang="ja-JP" altLang="en-US" b="1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自分で作ったクラスの利用は可</a:t>
            </a:r>
            <a:endParaRPr lang="en-US" altLang="ja-JP" b="1" smtClean="0">
              <a:solidFill>
                <a:srgbClr val="FF0000"/>
              </a:solidFill>
              <a:latin typeface="Miriam Fixed" pitchFamily="49" charset="-79"/>
              <a:cs typeface="Miriam Fixed" pitchFamily="49" charset="-79"/>
            </a:endParaRPr>
          </a:p>
          <a:p>
            <a:pPr lvl="1"/>
            <a:r>
              <a:rPr lang="en-US" altLang="ja-JP">
                <a:latin typeface="Miriam Fixed" pitchFamily="49" charset="-79"/>
                <a:cs typeface="Miriam Fixed" pitchFamily="49" charset="-79"/>
              </a:rPr>
              <a:t>1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手の計算に使える時間は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30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秒まで</a:t>
            </a:r>
            <a:endParaRPr lang="en-US" altLang="ja-JP" smtClean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73433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ルール</a:t>
            </a:r>
            <a:r>
              <a:rPr lang="en-US" altLang="ja-JP" smtClean="0"/>
              <a:t>(2)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難易度は</a:t>
            </a:r>
            <a:r>
              <a:rPr lang="en-US" altLang="ja-JP" smtClean="0"/>
              <a:t>4</a:t>
            </a:r>
            <a:r>
              <a:rPr lang="ja-JP" altLang="en-US" smtClean="0"/>
              <a:t>段階用意</a:t>
            </a:r>
            <a:endParaRPr lang="en-US" altLang="ja-JP" smtClean="0"/>
          </a:p>
          <a:p>
            <a:pPr lvl="1"/>
            <a:r>
              <a:rPr kumimoji="1" lang="ja-JP" altLang="en-US"/>
              <a:t>自分に</a:t>
            </a:r>
            <a:r>
              <a:rPr kumimoji="1" lang="ja-JP" altLang="en-US" smtClean="0"/>
              <a:t>合った難易度で挑戦してね！</a:t>
            </a:r>
            <a:endParaRPr kumimoji="1" lang="en-US" altLang="ja-JP" smtClean="0"/>
          </a:p>
          <a:p>
            <a:pPr lvl="1"/>
            <a:r>
              <a:rPr lang="en-US" altLang="ja-JP" smtClean="0"/>
              <a:t>S</a:t>
            </a:r>
            <a:r>
              <a:rPr lang="ja-JP" altLang="en-US" smtClean="0"/>
              <a:t>チャレンジができるのは最高難易度</a:t>
            </a:r>
            <a:endParaRPr lang="en-US" altLang="ja-JP" smtClean="0"/>
          </a:p>
          <a:p>
            <a:pPr lvl="2"/>
            <a:r>
              <a:rPr lang="ja-JP" altLang="en-US" smtClean="0"/>
              <a:t>漏れなくライブで実況します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提出期限は</a:t>
            </a:r>
            <a:r>
              <a:rPr lang="en-US" altLang="ja-JP" smtClean="0"/>
              <a:t>7/23(</a:t>
            </a:r>
            <a:r>
              <a:rPr lang="ja-JP" altLang="en-US"/>
              <a:t>火</a:t>
            </a:r>
            <a:r>
              <a:rPr lang="en-US" altLang="ja-JP" smtClean="0"/>
              <a:t>)23:59</a:t>
            </a:r>
            <a:r>
              <a:rPr lang="ja-JP" altLang="en-US" smtClean="0"/>
              <a:t>まで</a:t>
            </a:r>
            <a:endParaRPr lang="en-US" altLang="ja-JP" smtClean="0"/>
          </a:p>
          <a:p>
            <a:pPr lvl="1"/>
            <a:r>
              <a:rPr lang="ja-JP" altLang="en-US" smtClean="0"/>
              <a:t>組み込みチェック</a:t>
            </a:r>
            <a:r>
              <a:rPr lang="ja-JP" altLang="en-US"/>
              <a:t>など</a:t>
            </a:r>
            <a:r>
              <a:rPr lang="ja-JP" altLang="en-US" smtClean="0"/>
              <a:t>が必要なので、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 smtClean="0"/>
              <a:t>それ以降は受け付けません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3694842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To be continued…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今日の内容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Boost</a:t>
            </a:r>
            <a:r>
              <a:rPr lang="ja-JP" altLang="en-US" smtClean="0"/>
              <a:t>の導入</a:t>
            </a:r>
            <a:endParaRPr lang="en-US" altLang="ja-JP" smtClean="0"/>
          </a:p>
          <a:p>
            <a:pPr lvl="1"/>
            <a:r>
              <a:rPr lang="ja-JP" altLang="en-US" smtClean="0"/>
              <a:t>今時</a:t>
            </a:r>
            <a:r>
              <a:rPr lang="en-US" altLang="ja-JP" smtClean="0"/>
              <a:t>C++</a:t>
            </a:r>
            <a:r>
              <a:rPr lang="ja-JP" altLang="en-US" smtClean="0"/>
              <a:t>を使うならやはり外せない</a:t>
            </a:r>
            <a:endParaRPr lang="en-US" altLang="ja-JP" smtClean="0"/>
          </a:p>
          <a:p>
            <a:pPr lvl="1"/>
            <a:r>
              <a:rPr lang="ja-JP" altLang="en-US"/>
              <a:t>乱数</a:t>
            </a:r>
            <a:r>
              <a:rPr lang="ja-JP" altLang="en-US" smtClean="0"/>
              <a:t>やアルゴリズム周りなど、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AI</a:t>
            </a:r>
            <a:r>
              <a:rPr lang="ja-JP" altLang="en-US" smtClean="0"/>
              <a:t>構築に有用な機能も盛りだくさん</a:t>
            </a:r>
            <a:endParaRPr lang="en-US" altLang="ja-JP" smtClean="0"/>
          </a:p>
          <a:p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007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Boost</a:t>
            </a:r>
            <a:r>
              <a:rPr kumimoji="1" lang="ja-JP" altLang="en-US" smtClean="0"/>
              <a:t>入門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闇の魔術の粋を味わうがいい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0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Boost</a:t>
            </a:r>
            <a:r>
              <a:rPr kumimoji="1" lang="ja-JP" altLang="en-US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闇の魔術師達が築いた叡智の結晶</a:t>
            </a:r>
            <a:endParaRPr lang="en-US" altLang="ja-JP" smtClean="0"/>
          </a:p>
          <a:p>
            <a:pPr lvl="1"/>
            <a:r>
              <a:rPr lang="ja-JP" altLang="en-US" smtClean="0"/>
              <a:t>標準ライブラリ</a:t>
            </a:r>
            <a:r>
              <a:rPr lang="ja-JP" altLang="en-US"/>
              <a:t>のみで</a:t>
            </a:r>
            <a:r>
              <a:rPr lang="ja-JP" altLang="en-US" smtClean="0"/>
              <a:t>は不便な機能を補強</a:t>
            </a:r>
            <a:endParaRPr lang="en-US" altLang="ja-JP" smtClean="0"/>
          </a:p>
          <a:p>
            <a:pPr lvl="1"/>
            <a:r>
              <a:rPr lang="ja-JP" altLang="en-US" smtClean="0"/>
              <a:t>「俺の知ってる</a:t>
            </a:r>
            <a:r>
              <a:rPr lang="en-US" altLang="ja-JP" smtClean="0"/>
              <a:t>C++</a:t>
            </a:r>
            <a:r>
              <a:rPr lang="ja-JP" altLang="en-US" smtClean="0"/>
              <a:t>と違う」としか思えない言語の拡張</a:t>
            </a:r>
            <a:endParaRPr lang="en-US" altLang="ja-JP" smtClean="0"/>
          </a:p>
          <a:p>
            <a:r>
              <a:rPr lang="ja-JP" altLang="en-US" smtClean="0"/>
              <a:t>ある程度の機能は</a:t>
            </a:r>
            <a:r>
              <a:rPr lang="en-US" altLang="ja-JP" smtClean="0"/>
              <a:t>C++11</a:t>
            </a:r>
            <a:r>
              <a:rPr lang="ja-JP" altLang="en-US" smtClean="0"/>
              <a:t>として、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正式に採用されている</a:t>
            </a:r>
            <a:endParaRPr lang="en-US" altLang="ja-JP" smtClean="0"/>
          </a:p>
          <a:p>
            <a:pPr lvl="1"/>
            <a:r>
              <a:rPr lang="en-US" altLang="ja-JP" smtClean="0"/>
              <a:t>Visual C++ 2010</a:t>
            </a:r>
            <a:r>
              <a:rPr lang="ja-JP" altLang="en-US" smtClean="0"/>
              <a:t>でも一部の仕様は搭載済み</a:t>
            </a:r>
            <a:endParaRPr lang="en-US" altLang="ja-JP" smtClean="0"/>
          </a:p>
          <a:p>
            <a:pPr lvl="1"/>
            <a:r>
              <a:rPr lang="ja-JP" altLang="en-US"/>
              <a:t>不足</a:t>
            </a:r>
            <a:r>
              <a:rPr lang="ja-JP" altLang="en-US" smtClean="0"/>
              <a:t>も多いので、</a:t>
            </a:r>
            <a:r>
              <a:rPr lang="en-US" altLang="ja-JP" smtClean="0"/>
              <a:t>Boost</a:t>
            </a:r>
            <a:r>
              <a:rPr lang="ja-JP" altLang="en-US" smtClean="0"/>
              <a:t>を併用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037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導入方法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「</a:t>
            </a:r>
            <a:r>
              <a:rPr kumimoji="1" lang="en-US" altLang="ja-JP" smtClean="0"/>
              <a:t>Let’s Boost</a:t>
            </a:r>
            <a:r>
              <a:rPr kumimoji="1" lang="ja-JP" altLang="en-US" smtClean="0"/>
              <a:t>」を参照のこと</a:t>
            </a:r>
            <a:endParaRPr kumimoji="1" lang="en-US" altLang="ja-JP" smtClean="0"/>
          </a:p>
          <a:p>
            <a:pPr lvl="1"/>
            <a:r>
              <a:rPr lang="en-US" altLang="ja-JP">
                <a:hlinkClick r:id="rId2"/>
              </a:rPr>
              <a:t>http://www.kmonos.net/alang/boost</a:t>
            </a:r>
            <a:r>
              <a:rPr lang="en-US" altLang="ja-JP" smtClean="0">
                <a:hlinkClick r:id="rId2"/>
              </a:rPr>
              <a:t>/</a:t>
            </a:r>
            <a:endParaRPr lang="en-US" altLang="ja-JP" smtClean="0"/>
          </a:p>
          <a:p>
            <a:pPr lvl="1"/>
            <a:r>
              <a:rPr kumimoji="1" lang="ja-JP" altLang="en-US"/>
              <a:t>ここ</a:t>
            </a:r>
            <a:r>
              <a:rPr kumimoji="1" lang="ja-JP" altLang="en-US" smtClean="0"/>
              <a:t>を見ておけば大抵なんとかなる</a:t>
            </a:r>
            <a:endParaRPr kumimoji="1" lang="en-US" altLang="ja-JP" smtClean="0"/>
          </a:p>
          <a:p>
            <a:endParaRPr lang="en-US" altLang="ja-JP"/>
          </a:p>
          <a:p>
            <a:r>
              <a:rPr kumimoji="1" lang="ja-JP" altLang="en-US" smtClean="0"/>
              <a:t>授業時間内のインストールは厳しいので</a:t>
            </a:r>
            <a:r>
              <a:rPr kumimoji="1" lang="ja-JP" altLang="en-US" smtClean="0"/>
              <a:t>、</a:t>
            </a:r>
            <a:r>
              <a:rPr lang="ja-JP" altLang="en-US"/>
              <a:t>授業</a:t>
            </a:r>
            <a:r>
              <a:rPr lang="ja-JP" altLang="en-US" smtClean="0"/>
              <a:t>資料ページ</a:t>
            </a:r>
            <a:r>
              <a:rPr lang="ja-JP" altLang="en-US" smtClean="0"/>
              <a:t>から</a:t>
            </a:r>
            <a:r>
              <a:rPr lang="ja-JP" altLang="en-US" smtClean="0"/>
              <a:t>もダウンロード可能</a:t>
            </a:r>
            <a:endParaRPr lang="en-US" altLang="ja-JP" smtClean="0"/>
          </a:p>
          <a:p>
            <a:pPr lvl="1"/>
            <a:r>
              <a:rPr kumimoji="1" lang="en-US" altLang="ja-JP" smtClean="0"/>
              <a:t>1.47</a:t>
            </a:r>
            <a:r>
              <a:rPr kumimoji="1" lang="ja-JP" altLang="en-US" smtClean="0"/>
              <a:t>のパッケージ</a:t>
            </a:r>
            <a:r>
              <a:rPr kumimoji="1" lang="en-US" altLang="ja-JP" smtClean="0"/>
              <a:t>(300MB</a:t>
            </a:r>
            <a:r>
              <a:rPr kumimoji="1" lang="en-US" altLang="ja-JP" smtClean="0"/>
              <a:t>)</a:t>
            </a:r>
          </a:p>
          <a:p>
            <a:pPr lvl="1"/>
            <a:r>
              <a:rPr kumimoji="1" lang="ja-JP" altLang="en-US" smtClean="0"/>
              <a:t>パスの設定は別添えの資料を参考に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764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すぐ</a:t>
            </a:r>
            <a:r>
              <a:rPr lang="ja-JP" altLang="en-US" smtClean="0"/>
              <a:t>に使えそうな機能</a:t>
            </a:r>
            <a:r>
              <a:rPr lang="en-US" altLang="ja-JP" smtClean="0"/>
              <a:t>(1)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smtClean="0">
                <a:latin typeface="Miriam Fixed" pitchFamily="49" charset="-79"/>
                <a:cs typeface="Miriam Fixed" pitchFamily="49" charset="-79"/>
              </a:rPr>
              <a:t>boost::random</a:t>
            </a:r>
            <a:endParaRPr lang="en-US" altLang="ja-JP" b="1">
              <a:latin typeface="Miriam Fixed" pitchFamily="49" charset="-79"/>
              <a:cs typeface="Miriam Fixed" pitchFamily="49" charset="-79"/>
            </a:endParaRPr>
          </a:p>
          <a:p>
            <a:pPr lvl="1"/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srand()</a:t>
            </a:r>
            <a:r>
              <a:rPr kumimoji="1" lang="en-US" altLang="ja-JP" smtClean="0"/>
              <a:t>&amp;</a:t>
            </a: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rand()</a:t>
            </a:r>
            <a:r>
              <a:rPr kumimoji="1" lang="ja-JP" altLang="en-US" smtClean="0"/>
              <a:t>よりも手軽に精度の良い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乱数が使える</a:t>
            </a:r>
            <a:endParaRPr kumimoji="1" lang="en-US" altLang="ja-JP" smtClean="0"/>
          </a:p>
          <a:p>
            <a:pPr lvl="1"/>
            <a:r>
              <a:rPr lang="ja-JP" altLang="en-US"/>
              <a:t>オセロ</a:t>
            </a:r>
            <a:r>
              <a:rPr lang="ja-JP" altLang="en-US" smtClean="0"/>
              <a:t>の</a:t>
            </a:r>
            <a:r>
              <a:rPr lang="en-US" altLang="ja-JP" smtClean="0"/>
              <a:t>AI</a:t>
            </a:r>
            <a:r>
              <a:rPr lang="ja-JP" altLang="en-US" smtClean="0"/>
              <a:t>にもオススメなのは、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「メルセンヌツイスター」で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「小さな整数の一様乱数」のパターン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06819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すぐ</a:t>
            </a:r>
            <a:r>
              <a:rPr lang="ja-JP" altLang="en-US" smtClean="0"/>
              <a:t>に使えそうな機能</a:t>
            </a:r>
            <a:r>
              <a:rPr lang="en-US" altLang="ja-JP" smtClean="0"/>
              <a:t>(2)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smtClean="0">
                <a:latin typeface="Miriam Fixed" pitchFamily="49" charset="-79"/>
                <a:cs typeface="Miriam Fixed" pitchFamily="49" charset="-79"/>
              </a:rPr>
              <a:t>BOOST_FOREACH</a:t>
            </a:r>
          </a:p>
          <a:p>
            <a:pPr lvl="1"/>
            <a:r>
              <a:rPr kumimoji="1" lang="ja-JP" altLang="en-US"/>
              <a:t>配列</a:t>
            </a:r>
            <a:r>
              <a:rPr kumimoji="1" lang="ja-JP" altLang="en-US" smtClean="0"/>
              <a:t>やリスト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コンテナ全般</a:t>
            </a:r>
            <a:r>
              <a:rPr kumimoji="1" lang="en-US" altLang="ja-JP" smtClean="0"/>
              <a:t>)</a:t>
            </a:r>
            <a:r>
              <a:rPr kumimoji="1" lang="ja-JP" altLang="en-US" smtClean="0"/>
              <a:t>に対して、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最初から最後まで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つずつ処理するような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ループが、絶望的に綺麗に書ける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配列の場合だとこういうやつ</a:t>
            </a:r>
            <a:endParaRPr kumimoji="1" lang="en-US" altLang="ja-JP" smtClean="0"/>
          </a:p>
          <a:p>
            <a:pPr marL="914400" lvl="2" indent="0">
              <a:buNone/>
            </a:pP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for(int i = 0; i &lt; arraySize; ++i) {</a:t>
            </a:r>
            <a:br>
              <a:rPr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    array[i] = 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ほげ～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;</a:t>
            </a:r>
            <a:br>
              <a:rPr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}</a:t>
            </a:r>
            <a:endParaRPr kumimoji="1" lang="ja-JP" altLang="en-US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9271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List</a:t>
            </a:r>
            <a:r>
              <a:rPr kumimoji="1" lang="ja-JP" altLang="en-US" smtClean="0"/>
              <a:t>のループをスマートに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これが</a:t>
            </a:r>
            <a:endParaRPr kumimoji="1" lang="ja-JP" alt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ja-JP" altLang="en-US" smtClean="0"/>
              <a:t>こうなる</a:t>
            </a:r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foreach(CellPosition </a:t>
            </a:r>
            <a:r>
              <a:rPr lang="en-US" altLang="ja-JP" sz="1800">
                <a:latin typeface="Miriam Fixed" pitchFamily="49" charset="-79"/>
                <a:cs typeface="Miriam Fixed" pitchFamily="49" charset="-79"/>
              </a:rPr>
              <a:t>&amp;pos, puttingList</a:t>
            </a: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{</a:t>
            </a:r>
            <a:endParaRPr lang="en-US" altLang="ja-JP" sz="18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ja-JP" altLang="en-US" sz="1800">
                <a:latin typeface="Miriam Fixed" pitchFamily="49" charset="-79"/>
                <a:cs typeface="Miriam Fixed" pitchFamily="49" charset="-79"/>
              </a:rPr>
              <a:t> </a:t>
            </a:r>
            <a:r>
              <a:rPr lang="ja-JP" altLang="en-US" sz="1800" smtClean="0">
                <a:latin typeface="Miriam Fixed" pitchFamily="49" charset="-79"/>
                <a:cs typeface="Miriam Fixed" pitchFamily="49" charset="-79"/>
              </a:rPr>
              <a:t>   </a:t>
            </a: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if(pos.x </a:t>
            </a:r>
            <a:r>
              <a:rPr lang="en-US" altLang="ja-JP" sz="1800">
                <a:latin typeface="Miriam Fixed" pitchFamily="49" charset="-79"/>
                <a:cs typeface="Miriam Fixed" pitchFamily="49" charset="-79"/>
              </a:rPr>
              <a:t>&gt; maxX) {</a:t>
            </a: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        choicePos </a:t>
            </a:r>
            <a:r>
              <a:rPr lang="en-US" altLang="ja-JP" sz="1800">
                <a:latin typeface="Miriam Fixed" pitchFamily="49" charset="-79"/>
                <a:cs typeface="Miriam Fixed" pitchFamily="49" charset="-79"/>
              </a:rPr>
              <a:t>= pos;</a:t>
            </a: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        maxX </a:t>
            </a:r>
            <a:r>
              <a:rPr lang="en-US" altLang="ja-JP" sz="1800">
                <a:latin typeface="Miriam Fixed" pitchFamily="49" charset="-79"/>
                <a:cs typeface="Miriam Fixed" pitchFamily="49" charset="-79"/>
              </a:rPr>
              <a:t>= pos.x</a:t>
            </a: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    }</a:t>
            </a:r>
            <a:endParaRPr lang="en-US" altLang="ja-JP" sz="18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marL="0" indent="0">
              <a:buNone/>
            </a:pPr>
            <a:endParaRPr kumimoji="1" lang="ja-JP" altLang="en-US" sz="140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8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for(ListIte </a:t>
            </a:r>
            <a:r>
              <a:rPr lang="en-US" altLang="ja-JP" sz="1800">
                <a:latin typeface="Miriam Fixed" pitchFamily="49" charset="-79"/>
                <a:cs typeface="Miriam Fixed" pitchFamily="49" charset="-79"/>
              </a:rPr>
              <a:t>ite = puttingList.begin();</a:t>
            </a: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ite </a:t>
            </a:r>
            <a:r>
              <a:rPr lang="en-US" altLang="ja-JP" sz="1800">
                <a:latin typeface="Miriam Fixed" pitchFamily="49" charset="-79"/>
                <a:cs typeface="Miriam Fixed" pitchFamily="49" charset="-79"/>
              </a:rPr>
              <a:t>!= puttingList.end(); ++ite)</a:t>
            </a: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{</a:t>
            </a:r>
            <a:endParaRPr lang="en-US" altLang="ja-JP" sz="18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ja-JP" altLang="en-US" sz="1800">
                <a:latin typeface="Miriam Fixed" pitchFamily="49" charset="-79"/>
                <a:cs typeface="Miriam Fixed" pitchFamily="49" charset="-79"/>
              </a:rPr>
              <a:t> </a:t>
            </a:r>
            <a:r>
              <a:rPr lang="ja-JP" altLang="en-US" sz="1800" smtClean="0">
                <a:latin typeface="Miriam Fixed" pitchFamily="49" charset="-79"/>
                <a:cs typeface="Miriam Fixed" pitchFamily="49" charset="-79"/>
              </a:rPr>
              <a:t>   </a:t>
            </a: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if</a:t>
            </a:r>
            <a:r>
              <a:rPr lang="en-US" altLang="ja-JP" sz="1800">
                <a:latin typeface="Miriam Fixed" pitchFamily="49" charset="-79"/>
                <a:cs typeface="Miriam Fixed" pitchFamily="49" charset="-79"/>
              </a:rPr>
              <a:t>((*ite).x &gt; maxX) {</a:t>
            </a: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        choicePos </a:t>
            </a:r>
            <a:r>
              <a:rPr lang="en-US" altLang="ja-JP" sz="1800">
                <a:latin typeface="Miriam Fixed" pitchFamily="49" charset="-79"/>
                <a:cs typeface="Miriam Fixed" pitchFamily="49" charset="-79"/>
              </a:rPr>
              <a:t>= (*ite);</a:t>
            </a: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        maxX </a:t>
            </a:r>
            <a:r>
              <a:rPr lang="en-US" altLang="ja-JP" sz="1800">
                <a:latin typeface="Miriam Fixed" pitchFamily="49" charset="-79"/>
                <a:cs typeface="Miriam Fixed" pitchFamily="49" charset="-79"/>
              </a:rPr>
              <a:t>= (*ite).x;</a:t>
            </a: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    }</a:t>
            </a:r>
            <a:endParaRPr lang="en-US" altLang="ja-JP" sz="18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800" smtClean="0">
                <a:latin typeface="Miriam Fixed" pitchFamily="49" charset="-79"/>
                <a:cs typeface="Miriam Fixed" pitchFamily="49" charset="-79"/>
              </a:rPr>
              <a:t>}</a:t>
            </a:r>
            <a:endParaRPr kumimoji="1" lang="ja-JP" altLang="en-US" sz="140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056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是非使いましょう</a:t>
            </a:r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BOOST_FOREACH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という名前だが、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/>
            </a:r>
            <a:br>
              <a:rPr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foreach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に直して使うのがおすすめ</a:t>
            </a:r>
            <a:endParaRPr kumimoji="1" lang="en-US" altLang="ja-JP" smtClean="0">
              <a:latin typeface="Miriam Fixed" pitchFamily="49" charset="-79"/>
              <a:cs typeface="Miriam Fixed" pitchFamily="49" charset="-79"/>
            </a:endParaRPr>
          </a:p>
          <a:p>
            <a:pPr marL="857250" lvl="2" indent="0">
              <a:buNone/>
            </a:pP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foreach(</a:t>
            </a:r>
            <a:br>
              <a:rPr kumimoji="1"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kumimoji="1" lang="ja-JP" altLang="en-US" smtClean="0">
                <a:latin typeface="Miriam Fixed" pitchFamily="49" charset="-79"/>
                <a:cs typeface="Miriam Fixed" pitchFamily="49" charset="-79"/>
              </a:rPr>
              <a:t>仕舞っている型 </a:t>
            </a: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&amp;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取り出し変数名</a:t>
            </a: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,</a:t>
            </a:r>
            <a:br>
              <a:rPr kumimoji="1"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lang="ja-JP" altLang="en-US">
                <a:latin typeface="Miriam Fixed" pitchFamily="49" charset="-79"/>
                <a:cs typeface="Miriam Fixed" pitchFamily="49" charset="-79"/>
              </a:rPr>
              <a:t>データ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が詰まっている配列やリスト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) {</a:t>
            </a:r>
            <a:br>
              <a:rPr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lang="ja-JP" altLang="en-US">
                <a:latin typeface="Miriam Fixed" pitchFamily="49" charset="-79"/>
                <a:cs typeface="Miriam Fixed" pitchFamily="49" charset="-79"/>
              </a:rPr>
              <a:t> 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   取り出し変数名を使った処理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/>
            </a:r>
            <a:br>
              <a:rPr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}</a:t>
            </a:r>
          </a:p>
          <a:p>
            <a:pPr lvl="1"/>
            <a:r>
              <a:rPr lang="ja-JP" altLang="en-US">
                <a:latin typeface="Miriam Fixed" pitchFamily="49" charset="-79"/>
                <a:cs typeface="Miriam Fixed" pitchFamily="49" charset="-79"/>
              </a:rPr>
              <a:t>詰め込んでいるの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が配列でも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vector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でも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list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でも何でもイケちゃうあたりが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/>
            </a:r>
            <a:br>
              <a:rPr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闇魔術</a:t>
            </a:r>
            <a:endParaRPr lang="en-US" altLang="ja-JP" smtClean="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0089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7390</TotalTime>
  <Words>444</Words>
  <Application>Microsoft Office PowerPoint</Application>
  <PresentationFormat>画面に合わせる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インタラクティブ・ゲーム制作 ＜プログラミングコース＞</vt:lpstr>
      <vt:lpstr>今日の内容</vt:lpstr>
      <vt:lpstr>Boost入門</vt:lpstr>
      <vt:lpstr>Boostとは</vt:lpstr>
      <vt:lpstr>導入方法</vt:lpstr>
      <vt:lpstr>すぐに使えそうな機能(1)</vt:lpstr>
      <vt:lpstr>すぐに使えそうな機能(2)</vt:lpstr>
      <vt:lpstr>Listのループをスマートに</vt:lpstr>
      <vt:lpstr>是非使いましょう</vt:lpstr>
      <vt:lpstr>合わせると</vt:lpstr>
      <vt:lpstr>他にも使えそうなもの</vt:lpstr>
      <vt:lpstr>オセロに使えるか分からんけど オススメ</vt:lpstr>
      <vt:lpstr>ルール再確認</vt:lpstr>
      <vt:lpstr>ルール(1)</vt:lpstr>
      <vt:lpstr>ルール(2)</vt:lpstr>
      <vt:lpstr>To be continued…</vt:lpstr>
    </vt:vector>
  </TitlesOfParts>
  <Company>東京工科大学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Ryota Takeuchi</dc:creator>
  <cp:lastModifiedBy>Ryota Takeuchi</cp:lastModifiedBy>
  <cp:revision>218</cp:revision>
  <dcterms:created xsi:type="dcterms:W3CDTF">2012-04-09T01:03:24Z</dcterms:created>
  <dcterms:modified xsi:type="dcterms:W3CDTF">2013-07-17T04:45:36Z</dcterms:modified>
</cp:coreProperties>
</file>