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394" r:id="rId4"/>
    <p:sldId id="308" r:id="rId5"/>
    <p:sldId id="406" r:id="rId6"/>
    <p:sldId id="389" r:id="rId7"/>
    <p:sldId id="407" r:id="rId8"/>
    <p:sldId id="411" r:id="rId9"/>
    <p:sldId id="412" r:id="rId10"/>
    <p:sldId id="413" r:id="rId11"/>
    <p:sldId id="414" r:id="rId12"/>
    <p:sldId id="408" r:id="rId13"/>
    <p:sldId id="415" r:id="rId14"/>
    <p:sldId id="410" r:id="rId15"/>
    <p:sldId id="416" r:id="rId16"/>
    <p:sldId id="417" r:id="rId17"/>
    <p:sldId id="419" r:id="rId18"/>
    <p:sldId id="420" r:id="rId19"/>
    <p:sldId id="418" r:id="rId20"/>
    <p:sldId id="421" r:id="rId21"/>
    <p:sldId id="307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smtClean="0"/>
              <a:t>インタラクティブ・ゲーム制作</a:t>
            </a:r>
            <a:r>
              <a:rPr kumimoji="1" lang="en-US" altLang="ja-JP" b="1" smtClean="0"/>
              <a:t/>
            </a:r>
            <a:br>
              <a:rPr kumimoji="1" lang="en-US" altLang="ja-JP" b="1" smtClean="0"/>
            </a:br>
            <a:r>
              <a:rPr kumimoji="1" lang="ja-JP" altLang="en-US" b="1" smtClean="0"/>
              <a:t>＜</a:t>
            </a:r>
            <a:r>
              <a:rPr lang="ja-JP" altLang="en-US" b="1" smtClean="0"/>
              <a:t>プログラミングコース＞</a:t>
            </a:r>
            <a:endParaRPr kumimoji="1" lang="ja-JP" altLang="en-US" b="1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第</a:t>
            </a:r>
            <a:r>
              <a:rPr lang="en-US" altLang="ja-JP" smtClean="0"/>
              <a:t>10</a:t>
            </a:r>
            <a:r>
              <a:rPr lang="ja-JP" altLang="en-US" smtClean="0"/>
              <a:t>回</a:t>
            </a:r>
            <a:endParaRPr lang="en-US" altLang="ja-JP" smtClean="0"/>
          </a:p>
          <a:p>
            <a:r>
              <a:rPr lang="en-US" altLang="ja-JP" smtClean="0"/>
              <a:t>AI</a:t>
            </a:r>
            <a:r>
              <a:rPr lang="ja-JP" altLang="en-US" smtClean="0"/>
              <a:t>設計</a:t>
            </a:r>
            <a:r>
              <a:rPr lang="ja-JP" altLang="en-US" smtClean="0"/>
              <a:t>入門</a:t>
            </a:r>
            <a:endParaRPr lang="en-US" altLang="ja-JP" smtClean="0"/>
          </a:p>
          <a:p>
            <a:r>
              <a:rPr lang="en-US" altLang="ja-JP" smtClean="0"/>
              <a:t>(</a:t>
            </a:r>
            <a:r>
              <a:rPr lang="ja-JP" altLang="en-US" smtClean="0"/>
              <a:t>最終課題アナウンス</a:t>
            </a:r>
            <a:r>
              <a:rPr lang="en-US" altLang="ja-JP" smtClean="0"/>
              <a:t>)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今の状態だけで判断する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まずは初級編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7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選択肢が列挙できたので</a:t>
            </a:r>
            <a:r>
              <a:rPr kumimoji="1" lang="en-US" altLang="ja-JP" smtClean="0"/>
              <a:t>…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とりあえず最初の選択肢を選ぶ</a:t>
            </a:r>
            <a:endParaRPr kumimoji="1" lang="en-US" altLang="ja-JP" smtClean="0"/>
          </a:p>
          <a:p>
            <a:pPr marL="857250" lvl="1" indent="-457200"/>
            <a:r>
              <a:rPr kumimoji="1" lang="ja-JP" altLang="en-US" smtClean="0"/>
              <a:t>思考放棄型その</a:t>
            </a:r>
            <a:r>
              <a:rPr kumimoji="1" lang="en-US" altLang="ja-JP" smtClean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/>
              <a:t>適当</a:t>
            </a:r>
            <a:r>
              <a:rPr lang="ja-JP" altLang="en-US" smtClean="0"/>
              <a:t>に選ぶ</a:t>
            </a:r>
            <a:endParaRPr lang="en-US" altLang="ja-JP" smtClean="0"/>
          </a:p>
          <a:p>
            <a:pPr marL="857250" lvl="1" indent="-457200"/>
            <a:r>
              <a:rPr kumimoji="1" lang="ja-JP" altLang="en-US" smtClean="0"/>
              <a:t>思考放棄型その</a:t>
            </a:r>
            <a:r>
              <a:rPr kumimoji="1" lang="en-US" altLang="ja-JP" smtClean="0"/>
              <a:t>2</a:t>
            </a:r>
          </a:p>
          <a:p>
            <a:pPr marL="1257300" lvl="2" indent="-457200"/>
            <a:r>
              <a:rPr kumimoji="1" lang="ja-JP" altLang="en-US" smtClean="0"/>
              <a:t>だが、何となく人間味は出る</a:t>
            </a:r>
            <a:endParaRPr kumimoji="1" lang="en-US" altLang="ja-JP" smtClean="0"/>
          </a:p>
          <a:p>
            <a:pPr marL="1257300" lvl="2" indent="-457200"/>
            <a:r>
              <a:rPr lang="ja-JP" altLang="en-US" smtClean="0"/>
              <a:t>そして超級に通じる方法だったりする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mtClean="0"/>
              <a:t>端っこが取れそうなら取りたい</a:t>
            </a:r>
            <a:endParaRPr lang="en-US" altLang="ja-JP" smtClean="0"/>
          </a:p>
          <a:p>
            <a:pPr marL="857250" lvl="1" indent="-457200"/>
            <a:r>
              <a:rPr kumimoji="1" lang="ja-JP" altLang="en-US" smtClean="0"/>
              <a:t>多少強くなる、かもしれない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endParaRPr lang="en-US" altLang="ja-JP"/>
          </a:p>
          <a:p>
            <a:pPr marL="514350" indent="-514350">
              <a:buFont typeface="+mj-lt"/>
              <a:buAutoNum type="arabicPeriod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05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乱数の使い方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err="1" smtClean="0"/>
              <a:t>s</a:t>
            </a:r>
            <a:r>
              <a:rPr kumimoji="1" lang="en-US" altLang="ja-JP" dirty="0" err="1" smtClean="0"/>
              <a:t>rand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で種を初期化</a:t>
            </a:r>
          </a:p>
          <a:p>
            <a:pPr lvl="1"/>
            <a:r>
              <a:rPr lang="ja-JP" altLang="en-US" dirty="0" smtClean="0"/>
              <a:t>その時点での時刻を使うのが一般的</a:t>
            </a:r>
          </a:p>
          <a:p>
            <a:pPr lvl="2"/>
            <a:r>
              <a:rPr lang="en-US" altLang="ja-JP" sz="2000" err="1" smtClean="0"/>
              <a:t>srand</a:t>
            </a:r>
            <a:r>
              <a:rPr lang="en-US" altLang="ja-JP" sz="2000" smtClean="0"/>
              <a:t>(</a:t>
            </a:r>
            <a:r>
              <a:rPr lang="en-US" altLang="ja-JP" sz="2000"/>
              <a:t>(</a:t>
            </a:r>
            <a:r>
              <a:rPr lang="en-US" altLang="ja-JP" sz="2000" smtClean="0"/>
              <a:t>unsigned</a:t>
            </a:r>
            <a:r>
              <a:rPr lang="ja-JP" altLang="en-US" sz="2000"/>
              <a:t> </a:t>
            </a:r>
            <a:r>
              <a:rPr lang="en-US" altLang="ja-JP" sz="2000" smtClean="0"/>
              <a:t>int)time(NULL</a:t>
            </a:r>
            <a:r>
              <a:rPr lang="en-US" altLang="ja-JP" sz="2000"/>
              <a:t>)</a:t>
            </a:r>
            <a:r>
              <a:rPr lang="en-US" altLang="ja-JP" sz="2000" smtClean="0"/>
              <a:t>);</a:t>
            </a:r>
            <a:endParaRPr lang="ja-JP" altLang="en-US" sz="2000" dirty="0" smtClean="0"/>
          </a:p>
          <a:p>
            <a:r>
              <a:rPr kumimoji="1" lang="en-US" altLang="ja-JP" smtClean="0"/>
              <a:t>rand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RAND_MAX</a:t>
            </a:r>
            <a:r>
              <a:rPr lang="ja-JP" altLang="en-US" dirty="0" smtClean="0"/>
              <a:t>の値を返す</a:t>
            </a:r>
          </a:p>
          <a:p>
            <a:pPr lvl="1"/>
            <a:r>
              <a:rPr kumimoji="1" lang="ja-JP" altLang="en-US" dirty="0" smtClean="0"/>
              <a:t>実数にキャストして</a:t>
            </a:r>
            <a:r>
              <a:rPr kumimoji="1" lang="en-US" altLang="ja-JP" dirty="0" smtClean="0"/>
              <a:t>0.0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1.0</a:t>
            </a:r>
            <a:r>
              <a:rPr kumimoji="1" lang="ja-JP" altLang="en-US" dirty="0" smtClean="0"/>
              <a:t>の値にする</a:t>
            </a:r>
          </a:p>
          <a:p>
            <a:pPr lvl="1"/>
            <a:r>
              <a:rPr lang="ja-JP" altLang="en-US" dirty="0" smtClean="0"/>
              <a:t>もしくは</a:t>
            </a:r>
            <a:r>
              <a:rPr lang="en-US" altLang="ja-JP" dirty="0" smtClean="0"/>
              <a:t>%</a:t>
            </a:r>
            <a:r>
              <a:rPr lang="ja-JP" altLang="en-US" dirty="0" smtClean="0"/>
              <a:t>演算子で好みの範囲の値にする</a:t>
            </a:r>
          </a:p>
          <a:p>
            <a:pPr lvl="2"/>
            <a:r>
              <a:rPr kumimoji="1" lang="ja-JP" altLang="en-US" dirty="0" smtClean="0"/>
              <a:t>ただし、バラツキが出るようになる</a:t>
            </a:r>
            <a:r>
              <a:rPr kumimoji="1" lang="ja-JP" altLang="en-US" smtClean="0"/>
              <a:t>ので</a:t>
            </a:r>
            <a:r>
              <a:rPr kumimoji="1" lang="ja-JP" altLang="en-US" smtClean="0"/>
              <a:t>注意</a:t>
            </a:r>
            <a:endParaRPr kumimoji="1" lang="en-US" altLang="ja-JP" smtClean="0"/>
          </a:p>
          <a:p>
            <a:r>
              <a:rPr lang="ja-JP" altLang="en-US" smtClean="0"/>
              <a:t>もっといい乱数が必要な場合</a:t>
            </a:r>
            <a:endParaRPr lang="en-US" altLang="ja-JP" smtClean="0"/>
          </a:p>
          <a:p>
            <a:pPr lvl="1"/>
            <a:r>
              <a:rPr kumimoji="1" lang="ja-JP" altLang="en-US"/>
              <a:t>メルセンヌ</a:t>
            </a:r>
            <a:r>
              <a:rPr kumimoji="1" lang="ja-JP" altLang="en-US"/>
              <a:t>・</a:t>
            </a:r>
            <a:r>
              <a:rPr kumimoji="1" lang="ja-JP" altLang="en-US" smtClean="0"/>
              <a:t>ツイスター法などを利用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63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先読みして判断する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中級～上級といったところ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729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実際に置いたらどうなるか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考えて手を決める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一番たくさんひっくり返せる手</a:t>
            </a:r>
            <a:endParaRPr kumimoji="1" lang="en-US" altLang="ja-JP" smtClean="0"/>
          </a:p>
          <a:p>
            <a:pPr marL="914400" lvl="1" indent="-514350"/>
            <a:r>
              <a:rPr lang="ja-JP" altLang="en-US"/>
              <a:t>目先</a:t>
            </a:r>
            <a:r>
              <a:rPr lang="ja-JP" altLang="en-US" smtClean="0"/>
              <a:t>の</a:t>
            </a:r>
            <a:r>
              <a:rPr lang="ja-JP" altLang="en-US"/>
              <a:t>欲</a:t>
            </a:r>
            <a:r>
              <a:rPr lang="ja-JP" altLang="en-US" smtClean="0"/>
              <a:t>を追う型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次の自分の番で選択肢が一番多くなる手</a:t>
            </a:r>
            <a:endParaRPr kumimoji="1" lang="en-US" altLang="ja-JP" smtClean="0"/>
          </a:p>
          <a:p>
            <a:pPr marL="857250" lvl="1" indent="-457200"/>
            <a:r>
              <a:rPr lang="ja-JP" altLang="en-US"/>
              <a:t>オセロ</a:t>
            </a:r>
            <a:r>
              <a:rPr lang="ja-JP" altLang="en-US" smtClean="0"/>
              <a:t>の</a:t>
            </a:r>
            <a:r>
              <a:rPr lang="ja-JP" altLang="en-US"/>
              <a:t>セオリー</a:t>
            </a:r>
            <a:r>
              <a:rPr lang="ja-JP" altLang="en-US" smtClean="0"/>
              <a:t>にのっとる型</a:t>
            </a:r>
            <a:endParaRPr lang="en-US" altLang="ja-JP" smtClean="0"/>
          </a:p>
          <a:p>
            <a:pPr marL="0" indent="0">
              <a:buNone/>
            </a:pPr>
            <a:endParaRPr kumimoji="1" lang="en-US" altLang="ja-JP" smtClean="0"/>
          </a:p>
          <a:p>
            <a:r>
              <a:rPr lang="ja-JP" altLang="en-US"/>
              <a:t>特</a:t>
            </a:r>
            <a:r>
              <a:rPr lang="ja-JP" altLang="en-US" smtClean="0"/>
              <a:t>に</a:t>
            </a:r>
            <a:r>
              <a:rPr lang="en-US" altLang="ja-JP" smtClean="0"/>
              <a:t>2.</a:t>
            </a:r>
            <a:r>
              <a:rPr lang="ja-JP" altLang="en-US" smtClean="0"/>
              <a:t>では「相手の手を推測する」というロジックが必要になるので、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smtClean="0"/>
              <a:t>これをどうしようか？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9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ミニマックス法</a:t>
            </a:r>
            <a:br>
              <a:rPr lang="ja-JP" altLang="en-US"/>
            </a:br>
            <a:r>
              <a:rPr lang="en-US" altLang="ja-JP" smtClean="0"/>
              <a:t>(</a:t>
            </a:r>
            <a:r>
              <a:rPr lang="ja-JP" altLang="en-US"/>
              <a:t>ネガ</a:t>
            </a:r>
            <a:r>
              <a:rPr lang="ja-JP" altLang="en-US" smtClean="0"/>
              <a:t>マックス法とも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ja-JP" altLang="en-US" smtClean="0"/>
              <a:t>取り得る</a:t>
            </a:r>
            <a:r>
              <a:rPr lang="ja-JP" altLang="en-US"/>
              <a:t>選択肢に評価点を付けて、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/>
              <a:t>自分に有利、相手に不利になるような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/>
              <a:t>選択肢を選ぶ</a:t>
            </a:r>
            <a:endParaRPr lang="en-US" altLang="ja-JP"/>
          </a:p>
          <a:p>
            <a:pPr marL="857250" lvl="1" indent="-457200"/>
            <a:r>
              <a:rPr lang="ja-JP" altLang="en-US"/>
              <a:t>評価基準は、個数</a:t>
            </a:r>
            <a:r>
              <a:rPr lang="ja-JP" altLang="en-US" smtClean="0"/>
              <a:t>か、置ける場所数か、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あるいはその複合かで好きに選ぶ</a:t>
            </a:r>
            <a:endParaRPr lang="en-US" altLang="ja-JP" smtClean="0"/>
          </a:p>
          <a:p>
            <a:pPr marL="457200" indent="-457200"/>
            <a:endParaRPr lang="en-US" altLang="ja-JP" smtClean="0"/>
          </a:p>
          <a:p>
            <a:pPr marL="457200" indent="-457200"/>
            <a:r>
              <a:rPr lang="ja-JP" altLang="en-US" smtClean="0"/>
              <a:t>これなら数手先まで深読みが可能</a:t>
            </a:r>
            <a:endParaRPr lang="ja-JP" altLang="en-US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431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賢くはないが、腕尽くで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超級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951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モンテカルロ法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乱数</a:t>
            </a:r>
            <a:r>
              <a:rPr lang="ja-JP" altLang="en-US" smtClean="0"/>
              <a:t>でシミュレーションを進める総称</a:t>
            </a:r>
            <a:endParaRPr lang="en-US" altLang="ja-JP" smtClean="0"/>
          </a:p>
          <a:p>
            <a:endParaRPr kumimoji="1" lang="en-US" altLang="ja-JP" smtClean="0"/>
          </a:p>
          <a:p>
            <a:r>
              <a:rPr kumimoji="1" lang="ja-JP" altLang="en-US" smtClean="0"/>
              <a:t>オセロの場合</a:t>
            </a:r>
            <a:endParaRPr kumimoji="1" lang="en-US" altLang="ja-JP" smtClean="0"/>
          </a:p>
          <a:p>
            <a:pPr lvl="1"/>
            <a:r>
              <a:rPr lang="ja-JP" altLang="en-US"/>
              <a:t>ある手</a:t>
            </a:r>
            <a:r>
              <a:rPr lang="ja-JP" altLang="en-US" smtClean="0"/>
              <a:t>を打つ</a:t>
            </a:r>
            <a:endParaRPr lang="en-US" altLang="ja-JP" smtClean="0"/>
          </a:p>
          <a:p>
            <a:pPr lvl="1"/>
            <a:r>
              <a:rPr kumimoji="1" lang="ja-JP" altLang="en-US" smtClean="0"/>
              <a:t>その後</a:t>
            </a:r>
            <a:r>
              <a:rPr kumimoji="1" lang="ja-JP" altLang="en-US"/>
              <a:t>勝負</a:t>
            </a:r>
            <a:r>
              <a:rPr kumimoji="1" lang="ja-JP" altLang="en-US" smtClean="0"/>
              <a:t>が</a:t>
            </a:r>
            <a:r>
              <a:rPr kumimoji="1" lang="ja-JP" altLang="en-US"/>
              <a:t>付く</a:t>
            </a:r>
            <a:r>
              <a:rPr kumimoji="1" lang="ja-JP" altLang="en-US" smtClean="0"/>
              <a:t>までお互いランダムに打つ</a:t>
            </a:r>
            <a:endParaRPr kumimoji="1" lang="en-US" altLang="ja-JP" smtClean="0"/>
          </a:p>
          <a:p>
            <a:pPr lvl="1"/>
            <a:r>
              <a:rPr lang="ja-JP" altLang="en-US"/>
              <a:t>これ</a:t>
            </a:r>
            <a:r>
              <a:rPr lang="ja-JP" altLang="en-US" smtClean="0"/>
              <a:t>を数百回～数千回繰り返し、手ごとに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勝率を出す</a:t>
            </a:r>
            <a:endParaRPr lang="en-US" altLang="ja-JP" smtClean="0"/>
          </a:p>
          <a:p>
            <a:pPr lvl="1"/>
            <a:r>
              <a:rPr kumimoji="1" lang="ja-JP" altLang="en-US" smtClean="0"/>
              <a:t>一番勝率の高い手を採用する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7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ルール確認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最終回にむけて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765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ルール</a:t>
            </a:r>
            <a:r>
              <a:rPr lang="en-US" altLang="ja-JP" smtClean="0"/>
              <a:t>(1)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来週月曜に対決用プロジェクトを公開</a:t>
            </a:r>
            <a:endParaRPr kumimoji="1" lang="en-US" altLang="ja-JP" smtClean="0"/>
          </a:p>
          <a:p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AIBase</a:t>
            </a:r>
            <a:r>
              <a:rPr lang="ja-JP" altLang="en-US" smtClean="0"/>
              <a:t>クラスを継承し、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自分のアルゴリズムを実装</a:t>
            </a:r>
            <a:endParaRPr lang="en-US" altLang="ja-JP" smtClean="0"/>
          </a:p>
          <a:p>
            <a:pPr lvl="1"/>
            <a:r>
              <a:rPr kumimoji="1" lang="ja-JP" altLang="en-US"/>
              <a:t>それ以外</a:t>
            </a:r>
            <a:r>
              <a:rPr kumimoji="1" lang="ja-JP" altLang="en-US" smtClean="0"/>
              <a:t>のファイルには手を加えては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いけない</a:t>
            </a:r>
            <a:endParaRPr kumimoji="1" lang="en-US" altLang="ja-JP" smtClean="0"/>
          </a:p>
          <a:p>
            <a:pPr lvl="1"/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getHand()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で渡されてくる情報以外は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参照禁止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  <a:p>
            <a:pPr lvl="1"/>
            <a:r>
              <a:rPr lang="en-US" altLang="ja-JP">
                <a:latin typeface="Miriam Fixed" pitchFamily="49" charset="-79"/>
                <a:cs typeface="Miriam Fixed" pitchFamily="49" charset="-79"/>
              </a:rPr>
              <a:t>1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手の計算に使える時間は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30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秒まで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  <a:p>
            <a:pPr lvl="2"/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私の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MBA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での経過時間基準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7343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先週は本当にごめんなさい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ご覧の有様です</a:t>
            </a:r>
            <a:endParaRPr kumimoji="1"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私が</a:t>
            </a:r>
            <a:r>
              <a:rPr lang="ja-JP" altLang="en-US"/>
              <a:t>身体を</a:t>
            </a:r>
            <a:r>
              <a:rPr lang="ja-JP" altLang="en-US" smtClean="0"/>
              <a:t>張って</a:t>
            </a:r>
            <a:r>
              <a:rPr lang="ja-JP" altLang="en-US"/>
              <a:t>皆さん</a:t>
            </a:r>
            <a:r>
              <a:rPr lang="ja-JP" altLang="en-US" smtClean="0"/>
              <a:t>に伝えたい</a:t>
            </a:r>
            <a:r>
              <a:rPr lang="ja-JP" altLang="en-US"/>
              <a:t>のは</a:t>
            </a:r>
            <a:r>
              <a:rPr lang="ja-JP" altLang="en-US" smtClean="0"/>
              <a:t>次の</a:t>
            </a:r>
            <a:r>
              <a:rPr lang="en-US" altLang="ja-JP" smtClean="0"/>
              <a:t>2</a:t>
            </a:r>
            <a:r>
              <a:rPr lang="ja-JP" altLang="en-US" smtClean="0"/>
              <a:t>つ</a:t>
            </a:r>
            <a:endParaRPr lang="en-US" altLang="ja-JP" smtClean="0"/>
          </a:p>
          <a:p>
            <a:pPr lvl="1"/>
            <a:r>
              <a:rPr kumimoji="1" lang="ja-JP" altLang="en-US" smtClean="0"/>
              <a:t>カルシウムは大事</a:t>
            </a:r>
            <a:endParaRPr kumimoji="1" lang="en-US" altLang="ja-JP" smtClean="0"/>
          </a:p>
          <a:p>
            <a:pPr lvl="1"/>
            <a:r>
              <a:rPr lang="ja-JP" altLang="en-US"/>
              <a:t>焦る</a:t>
            </a:r>
            <a:r>
              <a:rPr lang="ja-JP" altLang="en-US" smtClean="0"/>
              <a:t>とあんまりいいことない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015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ルール</a:t>
            </a:r>
            <a:r>
              <a:rPr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難易度は</a:t>
            </a:r>
            <a:r>
              <a:rPr lang="en-US" altLang="ja-JP" smtClean="0"/>
              <a:t>4</a:t>
            </a:r>
            <a:r>
              <a:rPr lang="ja-JP" altLang="en-US" smtClean="0"/>
              <a:t>段階用意</a:t>
            </a:r>
            <a:endParaRPr lang="en-US" altLang="ja-JP" smtClean="0"/>
          </a:p>
          <a:p>
            <a:pPr lvl="1"/>
            <a:r>
              <a:rPr kumimoji="1" lang="ja-JP" altLang="en-US"/>
              <a:t>自分に</a:t>
            </a:r>
            <a:r>
              <a:rPr kumimoji="1" lang="ja-JP" altLang="en-US" smtClean="0"/>
              <a:t>合った難易度で挑戦してね！</a:t>
            </a:r>
            <a:endParaRPr kumimoji="1" lang="en-US" altLang="ja-JP" smtClean="0"/>
          </a:p>
          <a:p>
            <a:pPr lvl="1"/>
            <a:r>
              <a:rPr lang="en-US" altLang="ja-JP" smtClean="0"/>
              <a:t>S</a:t>
            </a:r>
            <a:r>
              <a:rPr lang="ja-JP" altLang="en-US" smtClean="0"/>
              <a:t>チャレンジができるのは最高難易度</a:t>
            </a:r>
            <a:endParaRPr lang="en-US" altLang="ja-JP" smtClean="0"/>
          </a:p>
          <a:p>
            <a:pPr lvl="2"/>
            <a:r>
              <a:rPr lang="ja-JP" altLang="en-US" smtClean="0"/>
              <a:t>漏れなくライブで実況します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提出期限は</a:t>
            </a:r>
            <a:r>
              <a:rPr lang="en-US" altLang="ja-JP" smtClean="0"/>
              <a:t>7/23(</a:t>
            </a:r>
            <a:r>
              <a:rPr lang="ja-JP" altLang="en-US"/>
              <a:t>火</a:t>
            </a:r>
            <a:r>
              <a:rPr lang="en-US" altLang="ja-JP" smtClean="0"/>
              <a:t>)23:59</a:t>
            </a:r>
            <a:r>
              <a:rPr lang="ja-JP" altLang="en-US" smtClean="0"/>
              <a:t>まで</a:t>
            </a:r>
            <a:endParaRPr lang="en-US" altLang="ja-JP" smtClean="0"/>
          </a:p>
          <a:p>
            <a:pPr lvl="1"/>
            <a:r>
              <a:rPr lang="ja-JP" altLang="en-US" smtClean="0"/>
              <a:t>組み込みチェック</a:t>
            </a:r>
            <a:r>
              <a:rPr lang="ja-JP" altLang="en-US"/>
              <a:t>など</a:t>
            </a:r>
            <a:r>
              <a:rPr lang="ja-JP" altLang="en-US" smtClean="0"/>
              <a:t>が必要なので、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smtClean="0"/>
              <a:t>それ以降は受け付けません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694842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To be continued…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授業</a:t>
            </a:r>
            <a:r>
              <a:rPr lang="ja-JP" altLang="en-US" smtClean="0"/>
              <a:t>の再リスケジュール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海外出張キャンセル</a:t>
            </a:r>
            <a:endParaRPr kumimoji="1" lang="en-US" altLang="ja-JP" smtClean="0"/>
          </a:p>
          <a:p>
            <a:pPr lvl="1"/>
            <a:r>
              <a:rPr lang="ja-JP" altLang="en-US" smtClean="0"/>
              <a:t>海外でこの足はね</a:t>
            </a:r>
            <a:r>
              <a:rPr lang="en-US" altLang="ja-JP" smtClean="0"/>
              <a:t>…</a:t>
            </a:r>
          </a:p>
          <a:p>
            <a:pPr lvl="1"/>
            <a:r>
              <a:rPr kumimoji="1" lang="ja-JP" altLang="en-US" smtClean="0"/>
              <a:t>なので当初の予定通り</a:t>
            </a:r>
            <a:endParaRPr kumimoji="1"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Kinect</a:t>
            </a:r>
            <a:r>
              <a:rPr lang="ja-JP" altLang="en-US" smtClean="0"/>
              <a:t>を来週に</a:t>
            </a:r>
            <a:endParaRPr lang="en-US" altLang="ja-JP" smtClean="0"/>
          </a:p>
          <a:p>
            <a:r>
              <a:rPr lang="ja-JP" altLang="en-US"/>
              <a:t>ラスト</a:t>
            </a:r>
            <a:r>
              <a:rPr lang="en-US" altLang="ja-JP"/>
              <a:t>2</a:t>
            </a:r>
            <a:r>
              <a:rPr lang="ja-JP" altLang="en-US" smtClean="0"/>
              <a:t>回前</a:t>
            </a:r>
            <a:r>
              <a:rPr lang="ja-JP" altLang="en-US"/>
              <a:t>は</a:t>
            </a:r>
            <a:r>
              <a:rPr lang="ja-JP" altLang="en-US" smtClean="0"/>
              <a:t>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AI</a:t>
            </a:r>
            <a:r>
              <a:rPr lang="ja-JP" altLang="en-US" smtClean="0"/>
              <a:t>にも使えそうな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/>
              <a:t>ところ</a:t>
            </a:r>
            <a:r>
              <a:rPr lang="ja-JP" altLang="en-US" smtClean="0"/>
              <a:t>を中心に</a:t>
            </a:r>
            <a:endParaRPr lang="en-US" altLang="ja-JP" smtClean="0"/>
          </a:p>
          <a:p>
            <a:r>
              <a:rPr lang="ja-JP" altLang="en-US"/>
              <a:t>最終回</a:t>
            </a:r>
            <a:r>
              <a:rPr lang="ja-JP" altLang="en-US" smtClean="0"/>
              <a:t>で</a:t>
            </a:r>
            <a:r>
              <a:rPr lang="ja-JP" altLang="en-US"/>
              <a:t>対決</a:t>
            </a:r>
            <a:endParaRPr lang="en-US" altLang="ja-JP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n-US" altLang="ja-JP" smtClean="0"/>
              <a:t>AI</a:t>
            </a:r>
            <a:r>
              <a:rPr lang="ja-JP" altLang="en-US" smtClean="0"/>
              <a:t>設計</a:t>
            </a:r>
            <a:r>
              <a:rPr lang="ja-JP" altLang="en-US"/>
              <a:t>入門</a:t>
            </a:r>
            <a:endParaRPr lang="en-US" altLang="ja-JP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smtClean="0"/>
              <a:t>Kinect</a:t>
            </a:r>
            <a:r>
              <a:rPr lang="ja-JP" altLang="en-US" smtClean="0"/>
              <a:t>体験</a:t>
            </a:r>
            <a:endParaRPr lang="en-US" altLang="ja-JP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smtClean="0"/>
              <a:t>Boost</a:t>
            </a:r>
            <a:r>
              <a:rPr lang="ja-JP" altLang="en-US" smtClean="0"/>
              <a:t>と数学</a:t>
            </a:r>
            <a:endParaRPr lang="en-US" altLang="ja-JP"/>
          </a:p>
          <a:p>
            <a:pPr marL="514350" indent="-514350">
              <a:buFont typeface="+mj-lt"/>
              <a:buAutoNum type="arabicPeriod" startAt="11"/>
            </a:pPr>
            <a:r>
              <a:rPr kumimoji="1" lang="ja-JP" altLang="en-US" smtClean="0"/>
              <a:t>オセロ</a:t>
            </a:r>
            <a:r>
              <a:rPr kumimoji="1" lang="en-US" altLang="ja-JP" smtClean="0"/>
              <a:t>AI</a:t>
            </a:r>
            <a:r>
              <a:rPr kumimoji="1" lang="ja-JP" altLang="en-US" smtClean="0"/>
              <a:t>対決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9275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今日の内容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AI</a:t>
            </a:r>
            <a:r>
              <a:rPr lang="ja-JP" altLang="en-US" smtClean="0"/>
              <a:t>の作り方を考えていく</a:t>
            </a:r>
            <a:endParaRPr lang="en-US" altLang="ja-JP" smtClean="0"/>
          </a:p>
          <a:p>
            <a:pPr lvl="1"/>
            <a:r>
              <a:rPr lang="ja-JP" altLang="en-US"/>
              <a:t>コーディングより</a:t>
            </a:r>
            <a:r>
              <a:rPr lang="ja-JP" altLang="en-US" smtClean="0"/>
              <a:t>も考え方メイン</a:t>
            </a:r>
            <a:endParaRPr lang="en-US" altLang="ja-JP" smtClean="0"/>
          </a:p>
          <a:p>
            <a:pPr lvl="1"/>
            <a:r>
              <a:rPr lang="ja-JP" altLang="en-US"/>
              <a:t>雑魚</a:t>
            </a:r>
            <a:r>
              <a:rPr lang="en-US" altLang="ja-JP" smtClean="0"/>
              <a:t>AI</a:t>
            </a:r>
            <a:r>
              <a:rPr lang="ja-JP" altLang="en-US" smtClean="0"/>
              <a:t>を試しに作って</a:t>
            </a:r>
            <a:r>
              <a:rPr lang="ja-JP" altLang="en-US" smtClean="0"/>
              <a:t>みる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今回のプロジェクトの変更点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決着が付くようになっている</a:t>
            </a:r>
            <a:endParaRPr kumimoji="1" lang="en-US" altLang="ja-JP" smtClean="0"/>
          </a:p>
          <a:p>
            <a:pPr lvl="1"/>
            <a:r>
              <a:rPr lang="ja-JP" altLang="en-US"/>
              <a:t>それ</a:t>
            </a:r>
            <a:r>
              <a:rPr lang="ja-JP" altLang="en-US" smtClean="0"/>
              <a:t>に伴いいくつか関数追加</a:t>
            </a:r>
            <a:endParaRPr lang="en-US" altLang="ja-JP" smtClean="0"/>
          </a:p>
          <a:p>
            <a:pPr lvl="1"/>
            <a:r>
              <a:rPr kumimoji="1" lang="ja-JP" altLang="en-US" smtClean="0"/>
              <a:t>先々週ライブコーディングした内容の</a:t>
            </a:r>
            <a:r>
              <a:rPr kumimoji="1" lang="ja-JP" altLang="en-US" smtClean="0"/>
              <a:t>反映</a:t>
            </a:r>
            <a:endParaRPr kumimoji="1" lang="en-US" altLang="ja-JP" smtClean="0"/>
          </a:p>
          <a:p>
            <a:pPr lvl="1"/>
            <a:endParaRPr lang="en-US" altLang="ja-JP"/>
          </a:p>
          <a:p>
            <a:r>
              <a:rPr kumimoji="1" lang="ja-JP" altLang="en-US" smtClean="0"/>
              <a:t>盤面の状況そのものを表すデータを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/>
              <a:t>BoardInfo</a:t>
            </a:r>
            <a:r>
              <a:rPr kumimoji="1" lang="ja-JP" altLang="en-US" smtClean="0"/>
              <a:t>クラスに分離</a:t>
            </a:r>
            <a:endParaRPr kumimoji="1" lang="en-US" altLang="ja-JP" smtClean="0"/>
          </a:p>
          <a:p>
            <a:pPr lvl="1"/>
            <a:r>
              <a:rPr lang="en-US" altLang="ja-JP" smtClean="0"/>
              <a:t>AI</a:t>
            </a:r>
            <a:r>
              <a:rPr lang="ja-JP" altLang="en-US" smtClean="0"/>
              <a:t>実装を見越しての変更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3914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AI</a:t>
            </a:r>
            <a:r>
              <a:rPr kumimoji="1" lang="ja-JP" altLang="en-US" smtClean="0"/>
              <a:t>設計入門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まずは考え方から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0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AI(</a:t>
            </a:r>
            <a:r>
              <a:rPr kumimoji="1" lang="ja-JP" altLang="en-US" smtClean="0"/>
              <a:t>人工知能</a:t>
            </a:r>
            <a:r>
              <a:rPr kumimoji="1" lang="en-US" altLang="ja-JP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本当はゲームの思考ルーチン程度を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人工知能呼ばわりすると怒られる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特定</a:t>
            </a:r>
            <a:r>
              <a:rPr lang="ja-JP" altLang="en-US" dirty="0" smtClean="0"/>
              <a:t>の選択肢の</a:t>
            </a:r>
            <a:r>
              <a:rPr lang="ja-JP" altLang="en-US" smtClean="0"/>
              <a:t>中からそれっぽい選択や行動をするもの、を</a:t>
            </a:r>
            <a:r>
              <a:rPr lang="en-US" altLang="ja-JP" smtClean="0"/>
              <a:t>AI</a:t>
            </a:r>
            <a:r>
              <a:rPr lang="ja-JP" altLang="en-US" smtClean="0"/>
              <a:t>と呼ぶことにする</a:t>
            </a:r>
            <a:endParaRPr lang="en-US" altLang="ja-JP" dirty="0" smtClean="0"/>
          </a:p>
          <a:p>
            <a:pPr lvl="1"/>
            <a:r>
              <a:rPr lang="ja-JP" altLang="en-US" smtClean="0"/>
              <a:t>確率</a:t>
            </a:r>
            <a:r>
              <a:rPr lang="ja-JP" altLang="en-US"/>
              <a:t>に</a:t>
            </a:r>
            <a:r>
              <a:rPr lang="ja-JP" altLang="en-US" smtClean="0"/>
              <a:t>よって適当な選択をするもの</a:t>
            </a:r>
            <a:endParaRPr lang="en-US" altLang="ja-JP" smtClean="0"/>
          </a:p>
          <a:p>
            <a:pPr lvl="1"/>
            <a:r>
              <a:rPr lang="ja-JP" altLang="en-US"/>
              <a:t>選択肢</a:t>
            </a:r>
            <a:r>
              <a:rPr lang="ja-JP" altLang="en-US" smtClean="0"/>
              <a:t>に対するリスクやリターンを考えて、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選択をするもの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037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そもそも選択肢とは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トランプや将棋のような思考</a:t>
            </a:r>
            <a:r>
              <a:rPr lang="en-US" altLang="ja-JP"/>
              <a:t>AI</a:t>
            </a:r>
            <a:endParaRPr lang="ja-JP" altLang="en-US"/>
          </a:p>
          <a:p>
            <a:pPr lvl="1"/>
            <a:r>
              <a:rPr kumimoji="1" lang="ja-JP" altLang="en-US" smtClean="0"/>
              <a:t>手番単位で進行していくので分かりやすい</a:t>
            </a:r>
            <a:endParaRPr kumimoji="1" lang="en-US" altLang="ja-JP" smtClean="0"/>
          </a:p>
          <a:p>
            <a:pPr lvl="1"/>
            <a:r>
              <a:rPr lang="ja-JP" altLang="en-US" b="1"/>
              <a:t>完全情報</a:t>
            </a:r>
            <a:r>
              <a:rPr lang="ja-JP" altLang="en-US" b="1" smtClean="0"/>
              <a:t>ゲーム</a:t>
            </a:r>
            <a:r>
              <a:rPr lang="ja-JP" altLang="en-US" smtClean="0"/>
              <a:t>に分類される</a:t>
            </a:r>
            <a:endParaRPr lang="en-US" altLang="ja-JP" smtClean="0"/>
          </a:p>
          <a:p>
            <a:pPr lvl="2"/>
            <a:r>
              <a:rPr kumimoji="1" lang="ja-JP" altLang="en-US" smtClean="0"/>
              <a:t>もっと言うと</a:t>
            </a:r>
            <a:r>
              <a:rPr kumimoji="1" lang="ja-JP" altLang="en-US" b="1" smtClean="0"/>
              <a:t>二人零和有限確定完全情報ゲーム</a:t>
            </a:r>
            <a:endParaRPr kumimoji="1" lang="en-US" altLang="ja-JP" b="1" smtClean="0"/>
          </a:p>
          <a:p>
            <a:r>
              <a:rPr kumimoji="1" lang="ja-JP" altLang="en-US" smtClean="0"/>
              <a:t>アクションゲームなどの場合</a:t>
            </a:r>
            <a:endParaRPr kumimoji="1" lang="en-US" altLang="ja-JP" smtClean="0"/>
          </a:p>
          <a:p>
            <a:pPr lvl="1"/>
            <a:r>
              <a:rPr lang="ja-JP" altLang="en-US"/>
              <a:t>フレーム</a:t>
            </a:r>
            <a:r>
              <a:rPr lang="ja-JP" altLang="en-US" smtClean="0"/>
              <a:t>単位</a:t>
            </a:r>
            <a:r>
              <a:rPr lang="ja-JP" altLang="en-US"/>
              <a:t>で</a:t>
            </a:r>
            <a:r>
              <a:rPr lang="ja-JP" altLang="en-US" smtClean="0"/>
              <a:t>の選択肢はキー操作</a:t>
            </a:r>
            <a:endParaRPr lang="en-US" altLang="ja-JP" smtClean="0"/>
          </a:p>
          <a:p>
            <a:pPr lvl="2"/>
            <a:r>
              <a:rPr kumimoji="1" lang="ja-JP" altLang="en-US" smtClean="0"/>
              <a:t>だがキー操作単位で行動制御すると不審な挙動に</a:t>
            </a:r>
            <a:endParaRPr kumimoji="1" lang="en-US" altLang="ja-JP" smtClean="0"/>
          </a:p>
          <a:p>
            <a:pPr lvl="1"/>
            <a:r>
              <a:rPr lang="ja-JP" altLang="en-US" smtClean="0"/>
              <a:t>戦術・戦略レベルでの状態によって管理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1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まずは選択肢を列挙しよう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これをしないと打てないところに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打とうとするクソ</a:t>
            </a:r>
            <a:r>
              <a:rPr kumimoji="1" lang="en-US" altLang="ja-JP" smtClean="0"/>
              <a:t>AI</a:t>
            </a:r>
            <a:r>
              <a:rPr kumimoji="1" lang="ja-JP" altLang="en-US" smtClean="0"/>
              <a:t>になってしまう</a:t>
            </a:r>
            <a:endParaRPr kumimoji="1" lang="en-US" altLang="ja-JP" smtClean="0"/>
          </a:p>
          <a:p>
            <a:pPr lvl="1"/>
            <a:r>
              <a:rPr lang="ja-JP" altLang="en-US" smtClean="0"/>
              <a:t>幸い、前回の時点で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Board::isPuttable()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という関数は作ったので、これを利用したい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  <a:p>
            <a:endParaRPr kumimoji="1" lang="en-US" altLang="ja-JP" smtClean="0">
              <a:latin typeface="Miriam Fixed" pitchFamily="49" charset="-79"/>
              <a:cs typeface="Miriam Fixed" pitchFamily="49" charset="-79"/>
            </a:endParaRPr>
          </a:p>
          <a:p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まずは実装</a:t>
            </a:r>
            <a:endParaRPr kumimoji="1" lang="ja-JP" altLang="en-US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748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6884</TotalTime>
  <Words>570</Words>
  <Application>Microsoft Office PowerPoint</Application>
  <PresentationFormat>画面に合わせる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インタラクティブ・ゲーム制作 ＜プログラミングコース＞</vt:lpstr>
      <vt:lpstr>先週は本当にごめんなさい</vt:lpstr>
      <vt:lpstr>授業の再リスケジュール</vt:lpstr>
      <vt:lpstr>今日の内容</vt:lpstr>
      <vt:lpstr>今回のプロジェクトの変更点</vt:lpstr>
      <vt:lpstr>AI設計入門</vt:lpstr>
      <vt:lpstr>AI(人工知能)</vt:lpstr>
      <vt:lpstr>そもそも選択肢とは</vt:lpstr>
      <vt:lpstr>まずは選択肢を列挙しよう</vt:lpstr>
      <vt:lpstr>今の状態だけで判断する</vt:lpstr>
      <vt:lpstr>選択肢が列挙できたので…</vt:lpstr>
      <vt:lpstr>乱数の使い方</vt:lpstr>
      <vt:lpstr>先読みして判断する</vt:lpstr>
      <vt:lpstr>実際に置いたらどうなるか 考えて手を決める</vt:lpstr>
      <vt:lpstr>ミニマックス法 (ネガマックス法とも)</vt:lpstr>
      <vt:lpstr>賢くはないが、腕尽くで</vt:lpstr>
      <vt:lpstr>モンテカルロ法</vt:lpstr>
      <vt:lpstr>ルール確認</vt:lpstr>
      <vt:lpstr>ルール(1)</vt:lpstr>
      <vt:lpstr>ルール(2)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204</cp:revision>
  <dcterms:created xsi:type="dcterms:W3CDTF">2012-04-09T01:03:24Z</dcterms:created>
  <dcterms:modified xsi:type="dcterms:W3CDTF">2013-07-03T07:22:45Z</dcterms:modified>
</cp:coreProperties>
</file>