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4" r:id="rId3"/>
    <p:sldId id="308" r:id="rId4"/>
    <p:sldId id="389" r:id="rId5"/>
    <p:sldId id="388" r:id="rId6"/>
    <p:sldId id="390" r:id="rId7"/>
    <p:sldId id="396" r:id="rId8"/>
    <p:sldId id="391" r:id="rId9"/>
    <p:sldId id="400" r:id="rId10"/>
    <p:sldId id="401" r:id="rId11"/>
    <p:sldId id="395" r:id="rId12"/>
    <p:sldId id="397" r:id="rId13"/>
    <p:sldId id="398" r:id="rId14"/>
    <p:sldId id="399" r:id="rId15"/>
    <p:sldId id="402" r:id="rId16"/>
    <p:sldId id="403" r:id="rId17"/>
    <p:sldId id="404" r:id="rId18"/>
    <p:sldId id="307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504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21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569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1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53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81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4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5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5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4B-C18D-4C8C-BBDF-BE38D245FFCC}" type="datetimeFigureOut">
              <a:rPr kumimoji="1" lang="ja-JP" altLang="en-US" smtClean="0"/>
              <a:t>2013/6/19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8365-F9DF-4169-839A-262293A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14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smtClean="0"/>
              <a:t>インタラクティブ・ゲーム制作</a:t>
            </a:r>
            <a:r>
              <a:rPr kumimoji="1" lang="en-US" altLang="ja-JP" b="1" smtClean="0"/>
              <a:t/>
            </a:r>
            <a:br>
              <a:rPr kumimoji="1" lang="en-US" altLang="ja-JP" b="1" smtClean="0"/>
            </a:br>
            <a:r>
              <a:rPr kumimoji="1" lang="ja-JP" altLang="en-US" b="1" smtClean="0"/>
              <a:t>＜</a:t>
            </a:r>
            <a:r>
              <a:rPr lang="ja-JP" altLang="en-US" b="1" smtClean="0"/>
              <a:t>プログラミングコース＞</a:t>
            </a:r>
            <a:endParaRPr kumimoji="1" lang="ja-JP" altLang="en-US" b="1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第</a:t>
            </a:r>
            <a:r>
              <a:rPr lang="en-US" altLang="ja-JP" smtClean="0"/>
              <a:t>9</a:t>
            </a:r>
            <a:r>
              <a:rPr lang="ja-JP" altLang="en-US" smtClean="0"/>
              <a:t>回</a:t>
            </a:r>
            <a:endParaRPr lang="en-US" altLang="ja-JP" smtClean="0"/>
          </a:p>
          <a:p>
            <a:r>
              <a:rPr lang="ja-JP" altLang="en-US" smtClean="0"/>
              <a:t>対戦版オセロの完成</a:t>
            </a:r>
            <a:endParaRPr lang="en-US" altLang="ja-JP" smtClean="0"/>
          </a:p>
          <a:p>
            <a:r>
              <a:rPr lang="ja-JP" altLang="en-US" smtClean="0"/>
              <a:t>（闇</a:t>
            </a:r>
            <a:r>
              <a:rPr lang="ja-JP" altLang="en-US"/>
              <a:t>魔術</a:t>
            </a:r>
            <a:r>
              <a:rPr lang="ja-JP" altLang="en-US" smtClean="0"/>
              <a:t>入門）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9707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ひっくり返し候補リストができた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ループでブン回してひっくり返すだけ</a:t>
            </a:r>
            <a:endParaRPr kumimoji="1" lang="en-US" altLang="ja-JP" smtClean="0"/>
          </a:p>
          <a:p>
            <a:endParaRPr lang="en-US" altLang="ja-JP"/>
          </a:p>
          <a:p>
            <a:r>
              <a:rPr kumimoji="1" lang="ja-JP" altLang="en-US" smtClean="0"/>
              <a:t>なのだが、これを毎回必ずやってしまうのはちと問題</a:t>
            </a:r>
            <a:endParaRPr kumimoji="1" lang="en-US" altLang="ja-JP" smtClean="0"/>
          </a:p>
          <a:p>
            <a:pPr lvl="1"/>
            <a:r>
              <a:rPr lang="ja-JP" altLang="en-US"/>
              <a:t>この後</a:t>
            </a:r>
            <a:r>
              <a:rPr lang="ja-JP" altLang="en-US" smtClean="0"/>
              <a:t>の</a:t>
            </a:r>
            <a:r>
              <a:rPr lang="en-US" altLang="ja-JP" smtClean="0"/>
              <a:t>ToDo</a:t>
            </a:r>
            <a:r>
              <a:rPr lang="ja-JP" altLang="en-US" smtClean="0"/>
              <a:t>でそれを考えよう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46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リファクタリング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最初から良い設計で</a:t>
            </a:r>
            <a:r>
              <a:rPr lang="ja-JP" altLang="en-US" smtClean="0"/>
              <a:t>書けなくてもしょうがない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36219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行き当たりばったりコーディング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実は私もそう</a:t>
            </a:r>
            <a:endParaRPr kumimoji="1" lang="en-US" altLang="ja-JP" smtClean="0"/>
          </a:p>
          <a:p>
            <a:pPr lvl="1"/>
            <a:r>
              <a:rPr lang="ja-JP" altLang="en-US"/>
              <a:t>授業見</a:t>
            </a:r>
            <a:r>
              <a:rPr lang="ja-JP" altLang="en-US" smtClean="0"/>
              <a:t>てれば</a:t>
            </a:r>
            <a:r>
              <a:rPr lang="ja-JP" altLang="en-US"/>
              <a:t>分かる</a:t>
            </a:r>
            <a:r>
              <a:rPr lang="ja-JP" altLang="en-US" smtClean="0"/>
              <a:t>だろ！</a:t>
            </a:r>
            <a:endParaRPr lang="en-US" altLang="ja-JP" smtClean="0"/>
          </a:p>
          <a:p>
            <a:r>
              <a:rPr kumimoji="1" lang="ja-JP" altLang="en-US" smtClean="0"/>
              <a:t>じゃあいつ直すか？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「今でしょ」はもう使い古されすぎ</a:t>
            </a:r>
            <a:endParaRPr kumimoji="1" lang="en-US" altLang="ja-JP" smtClean="0"/>
          </a:p>
          <a:p>
            <a:pPr lvl="1"/>
            <a:r>
              <a:rPr lang="en-US" altLang="ja-JP" b="1" smtClean="0">
                <a:solidFill>
                  <a:srgbClr val="FF0000"/>
                </a:solidFill>
              </a:rPr>
              <a:t>『</a:t>
            </a:r>
            <a:r>
              <a:rPr lang="ja-JP" altLang="en-US" b="1" smtClean="0">
                <a:solidFill>
                  <a:srgbClr val="FF0000"/>
                </a:solidFill>
              </a:rPr>
              <a:t>この設計クソやなほんま！</a:t>
            </a:r>
            <a:r>
              <a:rPr lang="en-US" altLang="ja-JP" b="1" smtClean="0">
                <a:solidFill>
                  <a:srgbClr val="FF0000"/>
                </a:solidFill>
              </a:rPr>
              <a:t>』</a:t>
            </a:r>
            <a:r>
              <a:rPr lang="ja-JP" altLang="en-US" smtClean="0"/>
              <a:t>と思った時が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直し時！</a:t>
            </a:r>
            <a:endParaRPr lang="en-US" altLang="ja-JP" smtClean="0"/>
          </a:p>
          <a:p>
            <a:pPr lvl="2"/>
            <a:r>
              <a:rPr kumimoji="1" lang="ja-JP" altLang="en-US" smtClean="0"/>
              <a:t>何かをする時に面倒だと思う設計は</a:t>
            </a:r>
            <a:r>
              <a:rPr lang="ja-JP" altLang="en-US"/>
              <a:t>よろしく</a:t>
            </a:r>
            <a:r>
              <a:rPr lang="ja-JP" altLang="en-US" smtClean="0"/>
              <a:t>ない</a:t>
            </a:r>
            <a:endParaRPr lang="en-US" altLang="ja-JP" smtClean="0"/>
          </a:p>
          <a:p>
            <a:pPr lvl="2"/>
            <a:r>
              <a:rPr kumimoji="1" lang="ja-JP" altLang="en-US"/>
              <a:t>面倒</a:t>
            </a:r>
            <a:r>
              <a:rPr kumimoji="1" lang="ja-JP" altLang="en-US" smtClean="0"/>
              <a:t>なままゴリ押すより、設計を見直した方が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一見手間が増えても結果的には良いことが多い</a:t>
            </a:r>
            <a:endParaRPr kumimoji="1" lang="en-US" altLang="ja-JP" smtClean="0"/>
          </a:p>
          <a:p>
            <a:pPr lvl="2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561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今回のプロジェクトの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大きな変更点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盤面サイズの定数化</a:t>
            </a:r>
            <a:endParaRPr kumimoji="1" lang="en-US" altLang="ja-JP" smtClean="0"/>
          </a:p>
          <a:p>
            <a:pPr lvl="1"/>
            <a:r>
              <a:rPr lang="en-US" altLang="ja-JP" smtClean="0"/>
              <a:t>8</a:t>
            </a:r>
            <a:r>
              <a:rPr lang="ja-JP" altLang="en-US" smtClean="0"/>
              <a:t>とか、それに基づく</a:t>
            </a:r>
            <a:r>
              <a:rPr lang="en-US" altLang="ja-JP" smtClean="0"/>
              <a:t>7</a:t>
            </a:r>
            <a:r>
              <a:rPr lang="ja-JP" altLang="en-US" smtClean="0"/>
              <a:t>や</a:t>
            </a:r>
            <a:r>
              <a:rPr lang="en-US" altLang="ja-JP" smtClean="0"/>
              <a:t>35</a:t>
            </a:r>
            <a:r>
              <a:rPr lang="ja-JP" altLang="en-US" smtClean="0"/>
              <a:t>なんて数を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直接ハードコーディングするのはダサすぎる</a:t>
            </a:r>
            <a:endParaRPr lang="en-US" altLang="ja-JP" smtClean="0"/>
          </a:p>
          <a:p>
            <a:r>
              <a:rPr kumimoji="1" lang="en-US" altLang="ja-JP" smtClean="0"/>
              <a:t>Stone</a:t>
            </a:r>
            <a:r>
              <a:rPr kumimoji="1" lang="ja-JP" altLang="en-US" smtClean="0"/>
              <a:t>の管理を</a:t>
            </a:r>
            <a:r>
              <a:rPr kumimoji="1" lang="en-US" altLang="ja-JP" smtClean="0"/>
              <a:t>Board</a:t>
            </a:r>
            <a:r>
              <a:rPr kumimoji="1" lang="ja-JP" altLang="en-US" smtClean="0"/>
              <a:t>へ委任</a:t>
            </a:r>
            <a:endParaRPr kumimoji="1" lang="en-US" altLang="ja-JP" smtClean="0"/>
          </a:p>
          <a:p>
            <a:pPr lvl="1"/>
            <a:r>
              <a:rPr lang="ja-JP" altLang="en-US"/>
              <a:t>石</a:t>
            </a:r>
            <a:r>
              <a:rPr lang="ja-JP" altLang="en-US" smtClean="0"/>
              <a:t>はボードの上に乗っている</a:t>
            </a:r>
            <a:endParaRPr lang="en-US" altLang="ja-JP" smtClean="0"/>
          </a:p>
          <a:p>
            <a:pPr lvl="1"/>
            <a:r>
              <a:rPr kumimoji="1" lang="ja-JP" altLang="en-US" smtClean="0"/>
              <a:t>つまり</a:t>
            </a:r>
            <a:r>
              <a:rPr kumimoji="1" lang="en-US" altLang="ja-JP" smtClean="0"/>
              <a:t>Board</a:t>
            </a:r>
            <a:r>
              <a:rPr kumimoji="1" lang="ja-JP" altLang="en-US" smtClean="0"/>
              <a:t>のメンバにするのが自然</a:t>
            </a:r>
            <a:endParaRPr lang="en-US" altLang="ja-JP" smtClean="0"/>
          </a:p>
          <a:p>
            <a:r>
              <a:rPr kumimoji="1" lang="ja-JP" altLang="en-US"/>
              <a:t>構造体</a:t>
            </a:r>
            <a:r>
              <a:rPr kumimoji="1" lang="ja-JP" altLang="en-US" smtClean="0"/>
              <a:t>の追加</a:t>
            </a:r>
            <a:endParaRPr kumimoji="1" lang="en-US" altLang="ja-JP" smtClean="0"/>
          </a:p>
          <a:p>
            <a:pPr lvl="1"/>
            <a:r>
              <a:rPr lang="en-US" altLang="ja-JP"/>
              <a:t>1</a:t>
            </a:r>
            <a:r>
              <a:rPr lang="ja-JP" altLang="en-US" smtClean="0"/>
              <a:t>つのセルに複数の数値を持たせたい</a:t>
            </a:r>
            <a:endParaRPr lang="en-US" altLang="ja-JP" smtClean="0"/>
          </a:p>
          <a:p>
            <a:pPr lvl="1"/>
            <a:r>
              <a:rPr kumimoji="1" lang="en-US" altLang="ja-JP"/>
              <a:t>2</a:t>
            </a:r>
            <a:r>
              <a:rPr kumimoji="1" lang="ja-JP" altLang="en-US" smtClean="0"/>
              <a:t>つの数値のペアを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まとまりに扱いたい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1623484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今日の</a:t>
            </a:r>
            <a:r>
              <a:rPr kumimoji="1" lang="en-US" altLang="ja-JP" smtClean="0"/>
              <a:t>ToDo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石を置けるかどうかだけをチェックする処理が必要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現状だと石を置けるかチェックし、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ひっくり返すところまでやってしまう</a:t>
            </a:r>
            <a:endParaRPr kumimoji="1" lang="en-US" altLang="ja-JP" smtClean="0"/>
          </a:p>
          <a:p>
            <a:r>
              <a:rPr kumimoji="1" lang="ja-JP" altLang="en-US" smtClean="0"/>
              <a:t>勝ち負けを判定するにはどうすれば？</a:t>
            </a:r>
            <a:endParaRPr kumimoji="1" lang="en-US" altLang="ja-JP" smtClean="0"/>
          </a:p>
          <a:p>
            <a:pPr lvl="1"/>
            <a:r>
              <a:rPr lang="ja-JP" altLang="en-US"/>
              <a:t>盤面</a:t>
            </a:r>
            <a:r>
              <a:rPr lang="ja-JP" altLang="en-US" smtClean="0"/>
              <a:t>が</a:t>
            </a:r>
            <a:r>
              <a:rPr lang="ja-JP" altLang="en-US"/>
              <a:t>石</a:t>
            </a:r>
            <a:r>
              <a:rPr lang="ja-JP" altLang="en-US" smtClean="0"/>
              <a:t>で</a:t>
            </a:r>
            <a:r>
              <a:rPr lang="ja-JP" altLang="en-US"/>
              <a:t>埋まった</a:t>
            </a:r>
            <a:r>
              <a:rPr lang="ja-JP" altLang="en-US" smtClean="0"/>
              <a:t>とき</a:t>
            </a:r>
            <a:endParaRPr lang="en-US" altLang="ja-JP" smtClean="0"/>
          </a:p>
          <a:p>
            <a:pPr lvl="1"/>
            <a:r>
              <a:rPr kumimoji="1" lang="ja-JP" altLang="en-US" smtClean="0"/>
              <a:t>お互い打てる場所が無くなったとき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350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演算子再定義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/>
              <a:t>(</a:t>
            </a:r>
            <a:r>
              <a:rPr kumimoji="1" lang="ja-JP" altLang="en-US" smtClean="0"/>
              <a:t>オペレータオーバーロード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闇魔術の初歩の初歩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489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CellPosition</a:t>
            </a:r>
            <a:r>
              <a:rPr kumimoji="1" lang="ja-JP" altLang="en-US" smtClean="0"/>
              <a:t>構造体で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ちょこっと使用</a:t>
            </a:r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600">
                <a:latin typeface="Miriam Fixed" pitchFamily="49" charset="-79"/>
                <a:cs typeface="Miriam Fixed" pitchFamily="49" charset="-79"/>
              </a:rPr>
              <a:t>闇魔術：演算子再定義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(</a:t>
            </a:r>
            <a:r>
              <a:rPr lang="ja-JP" altLang="en-US" sz="1600">
                <a:latin typeface="Miriam Fixed" pitchFamily="49" charset="-79"/>
                <a:cs typeface="Miriam Fixed" pitchFamily="49" charset="-79"/>
              </a:rPr>
              <a:t>オペレータオーバーロード</a:t>
            </a: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)</a:t>
            </a: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friend CellPosition operator+</a:t>
            </a:r>
          </a:p>
          <a:p>
            <a:pPr marL="0" indent="0">
              <a:buNone/>
            </a:pP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 (const CellPosition &amp;l, const CellPosition &amp;r)</a:t>
            </a: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{</a:t>
            </a:r>
          </a:p>
          <a:p>
            <a:pPr marL="0" indent="0">
              <a:buNone/>
            </a:pPr>
            <a:r>
              <a:rPr lang="ja-JP" altLang="en-US" sz="16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ja-JP" altLang="en-US" sz="1600" smtClean="0">
                <a:latin typeface="Miriam Fixed" pitchFamily="49" charset="-79"/>
                <a:cs typeface="Miriam Fixed" pitchFamily="49" charset="-79"/>
              </a:rPr>
              <a:t>   </a:t>
            </a: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return 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CellPosition(l.x + r.x, l.y + r.y);</a:t>
            </a: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};</a:t>
            </a:r>
          </a:p>
          <a:p>
            <a:pPr marL="0" indent="0">
              <a:buNone/>
            </a:pPr>
            <a:endParaRPr kumimoji="1" lang="en-US" altLang="ja-JP" sz="16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600" smtClean="0">
                <a:latin typeface="Miriam Fixed" pitchFamily="49" charset="-79"/>
                <a:cs typeface="Miriam Fixed" pitchFamily="49" charset="-79"/>
              </a:rPr>
              <a:t>↑これを作ることで</a:t>
            </a:r>
            <a:endParaRPr lang="en-US" altLang="ja-JP" sz="16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600" smtClean="0">
                <a:latin typeface="Miriam Fixed" pitchFamily="49" charset="-79"/>
                <a:cs typeface="Miriam Fixed" pitchFamily="49" charset="-79"/>
              </a:rPr>
              <a:t>↓こう書ける</a:t>
            </a:r>
            <a:endParaRPr lang="en-US" altLang="ja-JP" sz="16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vCheck 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= vCheck + (*ite);</a:t>
            </a:r>
          </a:p>
          <a:p>
            <a:pPr marL="0" indent="0">
              <a:buNone/>
            </a:pPr>
            <a:endParaRPr lang="en-US" altLang="ja-JP" sz="16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600" smtClean="0">
                <a:latin typeface="Miriam Fixed" pitchFamily="49" charset="-79"/>
                <a:cs typeface="Miriam Fixed" pitchFamily="49" charset="-79"/>
              </a:rPr>
              <a:t>使わない場合はこう書いてた↓</a:t>
            </a:r>
            <a:endParaRPr lang="en-US" altLang="ja-JP" sz="16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vCheck.x </a:t>
            </a: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= vCheck.x + ite-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&gt;x;</a:t>
            </a:r>
          </a:p>
          <a:p>
            <a:pPr marL="0" indent="0">
              <a:buNone/>
            </a:pP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//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vCheck.y </a:t>
            </a:r>
            <a:r>
              <a:rPr lang="en-US" altLang="ja-JP" sz="1600" smtClean="0">
                <a:latin typeface="Miriam Fixed" pitchFamily="49" charset="-79"/>
                <a:cs typeface="Miriam Fixed" pitchFamily="49" charset="-79"/>
              </a:rPr>
              <a:t>= vCheck.y + 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ite-&gt;y;</a:t>
            </a:r>
          </a:p>
          <a:p>
            <a:pPr marL="0" indent="0">
              <a:buNone/>
            </a:pP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		</a:t>
            </a:r>
            <a:r>
              <a:rPr lang="en-US" altLang="ja-JP" sz="1600">
                <a:latin typeface="Miriam Fixed" pitchFamily="49" charset="-79"/>
                <a:cs typeface="Miriam Fixed" pitchFamily="49" charset="-79"/>
              </a:rPr>
              <a:t>	</a:t>
            </a:r>
            <a:endParaRPr kumimoji="1" lang="en-US" altLang="ja-JP" sz="16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endParaRPr kumimoji="1" lang="ja-JP" altLang="en-US" sz="120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616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演算子も関数だということ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演算子の左右に来る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変数やオブジェクトを引数として取り、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演算結果を</a:t>
            </a:r>
            <a:r>
              <a:rPr kumimoji="1" lang="en-US" altLang="ja-JP" smtClean="0"/>
              <a:t>return</a:t>
            </a:r>
            <a:r>
              <a:rPr kumimoji="1" lang="ja-JP" altLang="en-US" smtClean="0"/>
              <a:t>するだけのもの</a:t>
            </a:r>
            <a:endParaRPr lang="en-US" altLang="ja-JP" smtClean="0"/>
          </a:p>
          <a:p>
            <a:endParaRPr kumimoji="1" lang="en-US" altLang="ja-JP"/>
          </a:p>
          <a:p>
            <a:r>
              <a:rPr lang="ja-JP" altLang="en-US" smtClean="0"/>
              <a:t>自分の独自ルールが作れるが、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あまりに分かりづらいルールは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共同開発ではやめよう</a:t>
            </a:r>
            <a:endParaRPr lang="en-US" altLang="ja-JP" smtClean="0"/>
          </a:p>
          <a:p>
            <a:pPr lvl="1"/>
            <a:r>
              <a:rPr kumimoji="1" lang="en-US" altLang="ja-JP" smtClean="0"/>
              <a:t>+</a:t>
            </a:r>
            <a:r>
              <a:rPr kumimoji="1" lang="ja-JP" altLang="en-US" smtClean="0"/>
              <a:t>演算子なのに減算される</a:t>
            </a:r>
            <a:endParaRPr kumimoji="1" lang="en-US" altLang="ja-JP" smtClean="0"/>
          </a:p>
          <a:p>
            <a:pPr lvl="1"/>
            <a:r>
              <a:rPr lang="en-US" altLang="ja-JP" smtClean="0"/>
              <a:t>=</a:t>
            </a:r>
            <a:r>
              <a:rPr lang="ja-JP" altLang="en-US" smtClean="0"/>
              <a:t>演算子なのに代入にならない</a:t>
            </a:r>
            <a:endParaRPr kumimoji="1"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852144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To be continued…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授業のリスケジュール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smtClean="0"/>
              <a:t>最終回に海外出張が入る可能性大</a:t>
            </a:r>
            <a:endParaRPr kumimoji="1" lang="en-US" altLang="ja-JP" smtClean="0"/>
          </a:p>
          <a:p>
            <a:pPr lvl="1"/>
            <a:r>
              <a:rPr lang="en-US" altLang="ja-JP" smtClean="0"/>
              <a:t>SIGGRAPH2013</a:t>
            </a:r>
          </a:p>
          <a:p>
            <a:pPr lvl="1"/>
            <a:r>
              <a:rPr lang="ja-JP" altLang="en-US"/>
              <a:t>補講</a:t>
            </a:r>
            <a:r>
              <a:rPr lang="ja-JP" altLang="en-US" smtClean="0"/>
              <a:t>はちょっと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難しい</a:t>
            </a:r>
            <a:r>
              <a:rPr lang="en-US" altLang="ja-JP" smtClean="0"/>
              <a:t>……</a:t>
            </a:r>
          </a:p>
          <a:p>
            <a:pPr lvl="2"/>
            <a:r>
              <a:rPr kumimoji="1" lang="ja-JP" altLang="en-US" smtClean="0"/>
              <a:t>土曜日？</a:t>
            </a:r>
            <a:endParaRPr kumimoji="1" lang="en-US" altLang="ja-JP" smtClean="0"/>
          </a:p>
          <a:p>
            <a:pPr lvl="2"/>
            <a:r>
              <a:rPr lang="ja-JP" altLang="en-US"/>
              <a:t>ニコ</a:t>
            </a:r>
            <a:r>
              <a:rPr lang="ja-JP" altLang="en-US" smtClean="0"/>
              <a:t>生？</a:t>
            </a:r>
            <a:endParaRPr lang="en-US" altLang="ja-JP" smtClean="0"/>
          </a:p>
          <a:p>
            <a:r>
              <a:rPr kumimoji="1" lang="ja-JP" altLang="en-US" smtClean="0"/>
              <a:t>コードレビューの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代わりに</a:t>
            </a:r>
            <a:r>
              <a:rPr kumimoji="1" lang="en-US" altLang="ja-JP" smtClean="0"/>
              <a:t>Kinect</a:t>
            </a:r>
            <a:r>
              <a:rPr kumimoji="1" lang="ja-JP" altLang="en-US" smtClean="0"/>
              <a:t>体験</a:t>
            </a:r>
            <a:endParaRPr kumimoji="1" lang="en-US" altLang="ja-JP" smtClean="0"/>
          </a:p>
          <a:p>
            <a:r>
              <a:rPr lang="en-US" altLang="ja-JP" smtClean="0"/>
              <a:t>Boost</a:t>
            </a:r>
            <a:r>
              <a:rPr lang="ja-JP" altLang="en-US" smtClean="0"/>
              <a:t>か数学で悩む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ja-JP" altLang="en-US" smtClean="0"/>
              <a:t>対戦版オセロ完成</a:t>
            </a:r>
            <a:endParaRPr lang="en-US" altLang="ja-JP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ja-JP" smtClean="0">
                <a:solidFill>
                  <a:srgbClr val="FF0000"/>
                </a:solidFill>
              </a:rPr>
              <a:t>Kinect</a:t>
            </a:r>
            <a:r>
              <a:rPr lang="ja-JP" altLang="en-US" smtClean="0">
                <a:solidFill>
                  <a:srgbClr val="FF0000"/>
                </a:solidFill>
              </a:rPr>
              <a:t>体験</a:t>
            </a:r>
            <a:endParaRPr lang="en-US" altLang="ja-JP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ja-JP"/>
              <a:t>Boost</a:t>
            </a:r>
            <a:r>
              <a:rPr lang="ja-JP" altLang="en-US"/>
              <a:t> </a:t>
            </a:r>
            <a:r>
              <a:rPr lang="en-US" altLang="ja-JP"/>
              <a:t>or </a:t>
            </a:r>
            <a:r>
              <a:rPr lang="ja-JP" altLang="en-US"/>
              <a:t>数学</a:t>
            </a:r>
            <a:endParaRPr lang="en-US" altLang="ja-JP"/>
          </a:p>
          <a:p>
            <a:pPr marL="514350" indent="-514350">
              <a:buFont typeface="+mj-lt"/>
              <a:buAutoNum type="arabicPeriod" startAt="9"/>
            </a:pPr>
            <a:r>
              <a:rPr lang="en-US" altLang="ja-JP" smtClean="0"/>
              <a:t>AI</a:t>
            </a:r>
            <a:r>
              <a:rPr lang="ja-JP" altLang="en-US"/>
              <a:t>レクチャー</a:t>
            </a:r>
            <a:endParaRPr lang="en-US" altLang="ja-JP"/>
          </a:p>
          <a:p>
            <a:pPr marL="514350" indent="-514350">
              <a:buFont typeface="+mj-lt"/>
              <a:buAutoNum type="arabicPeriod" startAt="9"/>
            </a:pPr>
            <a:r>
              <a:rPr kumimoji="1" lang="ja-JP" altLang="en-US" smtClean="0"/>
              <a:t>オセロ</a:t>
            </a:r>
            <a:r>
              <a:rPr kumimoji="1" lang="en-US" altLang="ja-JP" smtClean="0"/>
              <a:t>AI</a:t>
            </a:r>
            <a:r>
              <a:rPr kumimoji="1" lang="ja-JP" altLang="en-US" smtClean="0"/>
              <a:t>対決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 startAt="9"/>
            </a:pPr>
            <a:r>
              <a:rPr kumimoji="1" lang="en-US" altLang="ja-JP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kumimoji="1" lang="ja-JP" alt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休講</a:t>
            </a:r>
            <a:r>
              <a:rPr kumimoji="1" lang="en-US" altLang="ja-JP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752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今日の内容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対戦ツールとしての機能を完成させる</a:t>
            </a:r>
            <a:endParaRPr lang="en-US" altLang="ja-JP" smtClean="0"/>
          </a:p>
          <a:p>
            <a:pPr lvl="1"/>
            <a:r>
              <a:rPr lang="ja-JP" altLang="en-US" smtClean="0"/>
              <a:t>挟んで部分がひっくり返れば対戦はできる</a:t>
            </a:r>
            <a:endParaRPr lang="en-US" altLang="ja-JP" smtClean="0"/>
          </a:p>
          <a:p>
            <a:pPr lvl="1"/>
            <a:r>
              <a:rPr lang="ja-JP" altLang="en-US"/>
              <a:t>後</a:t>
            </a:r>
            <a:r>
              <a:rPr lang="ja-JP" altLang="en-US" smtClean="0"/>
              <a:t>は置けない判定＆決着判定</a:t>
            </a:r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C++</a:t>
            </a:r>
            <a:r>
              <a:rPr lang="ja-JP" altLang="en-US" smtClean="0"/>
              <a:t>の闇魔術を</a:t>
            </a:r>
            <a:r>
              <a:rPr lang="ja-JP" altLang="en-US" err="1" smtClean="0"/>
              <a:t>ちょこっと</a:t>
            </a:r>
            <a:r>
              <a:rPr lang="ja-JP" altLang="en-US" smtClean="0"/>
              <a:t>体験する</a:t>
            </a:r>
            <a:endParaRPr lang="en-US" altLang="ja-JP" smtClean="0"/>
          </a:p>
          <a:p>
            <a:pPr lvl="1"/>
            <a:r>
              <a:rPr lang="ja-JP" altLang="en-US"/>
              <a:t>演算子</a:t>
            </a:r>
            <a:r>
              <a:rPr lang="ja-JP" altLang="en-US" smtClean="0"/>
              <a:t>再定義</a:t>
            </a:r>
            <a:r>
              <a:rPr lang="en-US" altLang="ja-JP" smtClean="0"/>
              <a:t>(</a:t>
            </a:r>
            <a:r>
              <a:rPr lang="ja-JP" altLang="en-US" smtClean="0"/>
              <a:t>オペレータオーバーロード</a:t>
            </a:r>
            <a:r>
              <a:rPr lang="en-US" altLang="ja-JP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置ける場所とひっくり返し判定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mtClean="0"/>
              <a:t>本日のメインディッシュ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02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置ける場所の定義</a:t>
            </a:r>
            <a:r>
              <a:rPr kumimoji="1" lang="en-US" altLang="ja-JP" smtClean="0"/>
              <a:t>(1)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smtClean="0"/>
              <a:t>置くことで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ひっくり返せること</a:t>
            </a:r>
            <a:endParaRPr kumimoji="1" lang="en-US" altLang="ja-JP" smtClean="0"/>
          </a:p>
          <a:p>
            <a:pPr lvl="1"/>
            <a:r>
              <a:rPr lang="ja-JP" altLang="en-US"/>
              <a:t>そのためには</a:t>
            </a:r>
            <a:r>
              <a:rPr lang="ja-JP" altLang="en-US" smtClean="0"/>
              <a:t>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置く場所の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周囲</a:t>
            </a:r>
            <a:r>
              <a:rPr lang="en-US" altLang="ja-JP" smtClean="0"/>
              <a:t>8</a:t>
            </a:r>
            <a:r>
              <a:rPr lang="ja-JP" altLang="en-US" smtClean="0"/>
              <a:t>マスに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相手の石が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置かれているのが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前提条件になる</a:t>
            </a:r>
            <a:endParaRPr lang="en-US" altLang="ja-JP" smtClean="0"/>
          </a:p>
          <a:p>
            <a:pPr lvl="1"/>
            <a:r>
              <a:rPr kumimoji="1" lang="ja-JP" altLang="en-US" smtClean="0"/>
              <a:t>初手で黒が置けるのは、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前提条件のみだと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右の赤いセル</a:t>
            </a:r>
            <a:endParaRPr kumimoji="1" lang="ja-JP" altLang="en-US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534268"/>
              </p:ext>
            </p:extLst>
          </p:nvPr>
        </p:nvGraphicFramePr>
        <p:xfrm>
          <a:off x="4648200" y="1600200"/>
          <a:ext cx="4038600" cy="4082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</a:tblGrid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smtClean="0"/>
                        <a:t>○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kumimoji="1" lang="ja-JP" alt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0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あるセルにおける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周囲の情報を得るには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err="1" smtClean="0">
                <a:latin typeface="Miriam Fixed" pitchFamily="49" charset="-79"/>
                <a:cs typeface="Miriam Fixed" pitchFamily="49" charset="-79"/>
              </a:rPr>
              <a:t>cellInfo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[x][y]</a:t>
            </a: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の周囲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8</a:t>
            </a: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セル</a:t>
            </a:r>
            <a:endParaRPr kumimoji="1" lang="en-US" altLang="ja-JP" smtClean="0">
              <a:latin typeface="Miriam Fixed" pitchFamily="49" charset="-79"/>
              <a:cs typeface="Miriam Fixed" pitchFamily="49" charset="-79"/>
            </a:endParaRPr>
          </a:p>
          <a:p>
            <a:pPr lvl="1"/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[x-1][y-1], [x][y-1], [x+1</a:t>
            </a:r>
            <a:r>
              <a:rPr lang="en-US" altLang="ja-JP">
                <a:latin typeface="Miriam Fixed" pitchFamily="49" charset="-79"/>
                <a:cs typeface="Miriam Fixed" pitchFamily="49" charset="-79"/>
              </a:rPr>
              <a:t>][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y-1]</a:t>
            </a:r>
          </a:p>
          <a:p>
            <a:pPr lvl="1"/>
            <a:r>
              <a:rPr lang="en-US" altLang="ja-JP">
                <a:latin typeface="Miriam Fixed" pitchFamily="49" charset="-79"/>
                <a:cs typeface="Miriam Fixed" pitchFamily="49" charset="-79"/>
              </a:rPr>
              <a:t>[x-1][y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],             [x+1][y]</a:t>
            </a:r>
          </a:p>
          <a:p>
            <a:pPr lvl="1"/>
            <a:r>
              <a:rPr lang="en-US" altLang="ja-JP">
                <a:latin typeface="Miriam Fixed" pitchFamily="49" charset="-79"/>
                <a:cs typeface="Miriam Fixed" pitchFamily="49" charset="-79"/>
              </a:rPr>
              <a:t>[x-1][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y+1], </a:t>
            </a:r>
            <a:r>
              <a:rPr lang="en-US" altLang="ja-JP">
                <a:latin typeface="Miriam Fixed" pitchFamily="49" charset="-79"/>
                <a:cs typeface="Miriam Fixed" pitchFamily="49" charset="-79"/>
              </a:rPr>
              <a:t>[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x][y+1], [x+1</a:t>
            </a:r>
            <a:r>
              <a:rPr lang="en-US" altLang="ja-JP">
                <a:latin typeface="Miriam Fixed" pitchFamily="49" charset="-79"/>
                <a:cs typeface="Miriam Fixed" pitchFamily="49" charset="-79"/>
              </a:rPr>
              <a:t>][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>y+1]</a:t>
            </a:r>
          </a:p>
          <a:p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範囲外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(0</a:t>
            </a: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未満、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8</a:t>
            </a: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以上</a:t>
            </a:r>
            <a:r>
              <a:rPr kumimoji="1" lang="en-US" altLang="ja-JP" smtClean="0">
                <a:latin typeface="Miriam Fixed" pitchFamily="49" charset="-79"/>
                <a:cs typeface="Miriam Fixed" pitchFamily="49" charset="-79"/>
              </a:rPr>
              <a:t>)</a:t>
            </a:r>
            <a:r>
              <a:rPr kumimoji="1" lang="ja-JP" altLang="en-US" smtClean="0">
                <a:latin typeface="Miriam Fixed" pitchFamily="49" charset="-79"/>
                <a:cs typeface="Miriam Fixed" pitchFamily="49" charset="-79"/>
              </a:rPr>
              <a:t>の場合は対象外</a:t>
            </a:r>
            <a:endParaRPr kumimoji="1" lang="en-US" altLang="ja-JP" smtClean="0">
              <a:latin typeface="Miriam Fixed" pitchFamily="49" charset="-79"/>
              <a:cs typeface="Miriam Fixed" pitchFamily="49" charset="-79"/>
            </a:endParaRPr>
          </a:p>
          <a:p>
            <a:r>
              <a:rPr lang="ja-JP" altLang="en-US">
                <a:latin typeface="Miriam Fixed" pitchFamily="49" charset="-79"/>
                <a:cs typeface="Miriam Fixed" pitchFamily="49" charset="-79"/>
              </a:rPr>
              <a:t>これ</a:t>
            </a: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をこのままコーディングすると</a:t>
            </a:r>
            <a:r>
              <a:rPr lang="en-US" altLang="ja-JP" smtClean="0">
                <a:latin typeface="Miriam Fixed" pitchFamily="49" charset="-79"/>
                <a:cs typeface="Miriam Fixed" pitchFamily="49" charset="-79"/>
              </a:rPr>
              <a:t/>
            </a:r>
            <a:br>
              <a:rPr lang="en-US" altLang="ja-JP" smtClean="0">
                <a:latin typeface="Miriam Fixed" pitchFamily="49" charset="-79"/>
                <a:cs typeface="Miriam Fixed" pitchFamily="49" charset="-79"/>
              </a:rPr>
            </a:br>
            <a:r>
              <a:rPr lang="ja-JP" altLang="en-US" smtClean="0">
                <a:latin typeface="Miriam Fixed" pitchFamily="49" charset="-79"/>
                <a:cs typeface="Miriam Fixed" pitchFamily="49" charset="-79"/>
              </a:rPr>
              <a:t>ださいので、</a:t>
            </a:r>
            <a:r>
              <a:rPr lang="ja-JP" altLang="en-US" smtClean="0">
                <a:solidFill>
                  <a:srgbClr val="FF0000"/>
                </a:solidFill>
                <a:latin typeface="Miriam Fixed" pitchFamily="49" charset="-79"/>
                <a:cs typeface="Miriam Fixed" pitchFamily="49" charset="-79"/>
              </a:rPr>
              <a:t>ループで処理しよう</a:t>
            </a:r>
            <a:endParaRPr kumimoji="1" lang="ja-JP" altLang="en-US">
              <a:solidFill>
                <a:srgbClr val="FF0000"/>
              </a:solidFill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7211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コーディング例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CellPosition    aroundPos;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for(int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= -1;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&lt;= 1; ++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i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) 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{		// 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横軸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を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-1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から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+1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まで</a:t>
            </a:r>
            <a:endParaRPr lang="en-US" altLang="ja-JP" sz="12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aroundPos.x = pos.x + i;			// 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ずらした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X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座標値を得る</a:t>
            </a:r>
            <a:endParaRPr lang="en-US" altLang="ja-JP" sz="12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// 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範囲外だったら処理しない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if(aroundPos.x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&lt; 0 ||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aroundPos.x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&gt; 7) continue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for(int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j = -1; j &lt;= 1; ++j) 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{		// 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縦軸を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-1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から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+1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まで</a:t>
            </a:r>
            <a:endParaRPr lang="en-US" altLang="ja-JP" sz="12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基準座標の時は処理しない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if(i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== 0 &amp;&amp; j == 0) continue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;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aroundPos.y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=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pos.y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+ j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;			// 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ずらした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Y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座標値を得る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// </a:t>
            </a:r>
            <a:r>
              <a:rPr lang="ja-JP" altLang="en-US" sz="1200">
                <a:latin typeface="Miriam Fixed" pitchFamily="49" charset="-79"/>
                <a:cs typeface="Miriam Fixed" pitchFamily="49" charset="-79"/>
              </a:rPr>
              <a:t>範囲外だったら処理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しない</a:t>
            </a:r>
            <a:endParaRPr lang="en-US" altLang="ja-JP" sz="1200" smtClean="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if(aroundPos.y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&lt; 0 ||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aroundPos.y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&gt; 7) continue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// </a:t>
            </a:r>
            <a:r>
              <a:rPr lang="ja-JP" altLang="en-US" sz="1200" smtClean="0">
                <a:latin typeface="Miriam Fixed" pitchFamily="49" charset="-79"/>
                <a:cs typeface="Miriam Fixed" pitchFamily="49" charset="-79"/>
              </a:rPr>
              <a:t>相手の色だったらとりあえず置けそうな場所とする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if(cellInfo[aroundPos.x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][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aroundPos.y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].color ==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oppositeColor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) {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  vecList.push_back(CellPosition(i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, j));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  cout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&lt;&lt; ": OK" &lt;&lt;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}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else {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  cout 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&lt;&lt; ": NG" &lt;&lt; </a:t>
            </a:r>
            <a:r>
              <a:rPr lang="en-US" altLang="ja-JP" sz="1200" err="1">
                <a:latin typeface="Miriam Fixed" pitchFamily="49" charset="-79"/>
                <a:cs typeface="Miriam Fixed" pitchFamily="49" charset="-79"/>
              </a:rPr>
              <a:t>endl</a:t>
            </a:r>
            <a:r>
              <a:rPr lang="en-US" altLang="ja-JP" sz="1200">
                <a:latin typeface="Miriam Fixed" pitchFamily="49" charset="-79"/>
                <a:cs typeface="Miriam Fixed" pitchFamily="49" charset="-79"/>
              </a:rPr>
              <a:t>;</a:t>
            </a: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  }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  }</a:t>
            </a:r>
            <a:endParaRPr lang="en-US" altLang="ja-JP" sz="1200">
              <a:latin typeface="Miriam Fixed" pitchFamily="49" charset="-79"/>
              <a:cs typeface="Miriam Fixed" pitchFamily="49" charset="-79"/>
            </a:endParaRPr>
          </a:p>
          <a:p>
            <a:pPr marL="0" indent="0">
              <a:buNone/>
            </a:pPr>
            <a:r>
              <a:rPr lang="en-US" altLang="ja-JP" sz="1200" smtClean="0">
                <a:latin typeface="Miriam Fixed" pitchFamily="49" charset="-79"/>
                <a:cs typeface="Miriam Fixed" pitchFamily="49" charset="-79"/>
              </a:rPr>
              <a:t>}</a:t>
            </a:r>
            <a:endParaRPr kumimoji="1" lang="ja-JP" altLang="en-US" sz="1200">
              <a:latin typeface="Miriam Fixed" pitchFamily="49" charset="-79"/>
              <a:cs typeface="Miriam Fixe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937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置ける場所の定義</a:t>
            </a:r>
            <a:r>
              <a:rPr kumimoji="1"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相手の石があった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方向の先に、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自分の石があること</a:t>
            </a:r>
            <a:endParaRPr lang="en-US" altLang="ja-JP" smtClean="0"/>
          </a:p>
          <a:p>
            <a:pPr lvl="1"/>
            <a:r>
              <a:rPr lang="ja-JP" altLang="en-US"/>
              <a:t>端</a:t>
            </a:r>
            <a:r>
              <a:rPr lang="ja-JP" altLang="en-US" smtClean="0"/>
              <a:t>に到達した場合は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その時点で</a:t>
            </a:r>
            <a:r>
              <a:rPr lang="en-US" altLang="ja-JP" smtClean="0"/>
              <a:t>NG</a:t>
            </a:r>
          </a:p>
          <a:p>
            <a:pPr lvl="1"/>
            <a:r>
              <a:rPr lang="ja-JP" altLang="en-US" smtClean="0"/>
              <a:t>隣接する相手の石が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複数存在した場合は、それぞれの方向で判定</a:t>
            </a:r>
            <a:endParaRPr lang="en-US" altLang="ja-JP" smtClean="0"/>
          </a:p>
          <a:p>
            <a:pPr lvl="1"/>
            <a:r>
              <a:rPr kumimoji="1" lang="ja-JP" altLang="en-US" smtClean="0"/>
              <a:t>初手の場合青い</a:t>
            </a:r>
            <a:r>
              <a:rPr kumimoji="1" lang="ja-JP" altLang="en-US"/>
              <a:t>セル</a:t>
            </a:r>
            <a:r>
              <a:rPr kumimoji="1" lang="ja-JP" altLang="en-US" smtClean="0"/>
              <a:t>が最終的に</a:t>
            </a:r>
            <a:r>
              <a:rPr kumimoji="1" lang="en-US" altLang="ja-JP" smtClean="0"/>
              <a:t>OK</a:t>
            </a:r>
            <a:r>
              <a:rPr kumimoji="1" lang="ja-JP" altLang="en-US" smtClean="0"/>
              <a:t>になる</a:t>
            </a:r>
            <a:endParaRPr kumimoji="1" lang="ja-JP" altLang="en-US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2536470"/>
              </p:ext>
            </p:extLst>
          </p:nvPr>
        </p:nvGraphicFramePr>
        <p:xfrm>
          <a:off x="4648200" y="1600200"/>
          <a:ext cx="4038600" cy="4082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</a:tblGrid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smtClean="0"/>
                        <a:t>○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kumimoji="1" lang="ja-JP" alt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763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右矢印 3"/>
          <p:cNvSpPr/>
          <p:nvPr/>
        </p:nvSpPr>
        <p:spPr>
          <a:xfrm>
            <a:off x="5940152" y="3212976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 rot="5400000">
            <a:off x="5898684" y="3212976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16200000">
            <a:off x="6403710" y="371703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rot="10800000">
            <a:off x="6444208" y="371703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90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こんな手順で実装した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mtClean="0"/>
              <a:t>石を打った位置から、相手の石が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見つかった方向へ</a:t>
            </a:r>
            <a:r>
              <a:rPr kumimoji="1" lang="en-US" altLang="ja-JP" smtClean="0"/>
              <a:t>1</a:t>
            </a:r>
            <a:r>
              <a:rPr kumimoji="1" lang="ja-JP" altLang="en-US" smtClean="0"/>
              <a:t>歩ずつ進む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/>
              <a:t>相手</a:t>
            </a:r>
            <a:r>
              <a:rPr lang="ja-JP" altLang="en-US" smtClean="0"/>
              <a:t>の石が見つかった時は、その座標を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一時的にメモしながら更に先へ進む</a:t>
            </a:r>
            <a:endParaRPr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/>
              <a:t>自分</a:t>
            </a:r>
            <a:r>
              <a:rPr kumimoji="1" lang="ja-JP" altLang="en-US" smtClean="0"/>
              <a:t>の石が見つかったら、これまでメモ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していた相手の石リストを、正式なリストに加えてその方向の探索を終了する</a:t>
            </a:r>
            <a:endParaRPr kumimoji="1" lang="en-US" altLang="ja-JP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/>
              <a:t>石</a:t>
            </a:r>
            <a:r>
              <a:rPr lang="ja-JP" altLang="en-US" smtClean="0"/>
              <a:t>が</a:t>
            </a:r>
            <a:r>
              <a:rPr lang="ja-JP" altLang="en-US"/>
              <a:t>置かれて</a:t>
            </a:r>
            <a:r>
              <a:rPr lang="ja-JP" altLang="en-US" smtClean="0"/>
              <a:t>ない、盤面外に出た、等の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場合は、これまでのメモを破棄して探索を終了する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9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6595</TotalTime>
  <Words>462</Words>
  <Application>Microsoft Office PowerPoint</Application>
  <PresentationFormat>画面に合わせる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インタラクティブ・ゲーム制作 ＜プログラミングコース＞</vt:lpstr>
      <vt:lpstr>授業のリスケジュール</vt:lpstr>
      <vt:lpstr>今日の内容</vt:lpstr>
      <vt:lpstr>置ける場所とひっくり返し判定</vt:lpstr>
      <vt:lpstr>置ける場所の定義(1)</vt:lpstr>
      <vt:lpstr>あるセルにおける 周囲の情報を得るには</vt:lpstr>
      <vt:lpstr>コーディング例</vt:lpstr>
      <vt:lpstr>置ける場所の定義(2)</vt:lpstr>
      <vt:lpstr>こんな手順で実装した</vt:lpstr>
      <vt:lpstr>ひっくり返し候補リストができた</vt:lpstr>
      <vt:lpstr>リファクタリング</vt:lpstr>
      <vt:lpstr>行き当たりばったりコーディング</vt:lpstr>
      <vt:lpstr>今回のプロジェクトの 大きな変更点</vt:lpstr>
      <vt:lpstr>今日のToDo</vt:lpstr>
      <vt:lpstr>演算子再定義 (オペレータオーバーロード)</vt:lpstr>
      <vt:lpstr>CellPosition構造体で ちょこっと使用</vt:lpstr>
      <vt:lpstr>演算子も関数だということ</vt:lpstr>
      <vt:lpstr>To be continued…</vt:lpstr>
    </vt:vector>
  </TitlesOfParts>
  <Company>東京工科大学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Ryota Takeuchi</dc:creator>
  <cp:lastModifiedBy>Ryota Takeuchi</cp:lastModifiedBy>
  <cp:revision>190</cp:revision>
  <dcterms:created xsi:type="dcterms:W3CDTF">2012-04-09T01:03:24Z</dcterms:created>
  <dcterms:modified xsi:type="dcterms:W3CDTF">2013-06-19T07:28:31Z</dcterms:modified>
</cp:coreProperties>
</file>