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8" r:id="rId3"/>
    <p:sldId id="373" r:id="rId4"/>
    <p:sldId id="374" r:id="rId5"/>
    <p:sldId id="375" r:id="rId6"/>
    <p:sldId id="376" r:id="rId7"/>
    <p:sldId id="377" r:id="rId8"/>
    <p:sldId id="378" r:id="rId9"/>
    <p:sldId id="379" r:id="rId10"/>
    <p:sldId id="380" r:id="rId11"/>
    <p:sldId id="381" r:id="rId12"/>
    <p:sldId id="382" r:id="rId13"/>
    <p:sldId id="383" r:id="rId14"/>
    <p:sldId id="384" r:id="rId15"/>
    <p:sldId id="386" r:id="rId16"/>
    <p:sldId id="385" r:id="rId17"/>
    <p:sldId id="387" r:id="rId18"/>
    <p:sldId id="389" r:id="rId19"/>
    <p:sldId id="388" r:id="rId20"/>
    <p:sldId id="390" r:id="rId21"/>
    <p:sldId id="391" r:id="rId22"/>
    <p:sldId id="392" r:id="rId23"/>
    <p:sldId id="307" r:id="rId2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3" d="100"/>
          <a:sy n="93" d="100"/>
        </p:scale>
        <p:origin x="-90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EDD9E4B-C18D-4C8C-BBDF-BE38D245FFCC}" type="datetimeFigureOut">
              <a:rPr kumimoji="1" lang="ja-JP" altLang="en-US" smtClean="0"/>
              <a:t>2013/6/12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19335042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DD9E4B-C18D-4C8C-BBDF-BE38D245FFCC}" type="datetimeFigureOut">
              <a:rPr kumimoji="1" lang="ja-JP" altLang="en-US" smtClean="0"/>
              <a:t>2013/6/12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3896218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DD9E4B-C18D-4C8C-BBDF-BE38D245FFCC}" type="datetimeFigureOut">
              <a:rPr kumimoji="1" lang="ja-JP" altLang="en-US" smtClean="0"/>
              <a:t>2013/6/12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1040223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DD9E4B-C18D-4C8C-BBDF-BE38D245FFCC}" type="datetimeFigureOut">
              <a:rPr kumimoji="1" lang="ja-JP" altLang="en-US" smtClean="0"/>
              <a:t>2013/6/12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611600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EDD9E4B-C18D-4C8C-BBDF-BE38D245FFCC}" type="datetimeFigureOut">
              <a:rPr kumimoji="1" lang="ja-JP" altLang="en-US" smtClean="0"/>
              <a:t>2013/6/12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35025694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EDD9E4B-C18D-4C8C-BBDF-BE38D245FFCC}" type="datetimeFigureOut">
              <a:rPr kumimoji="1" lang="ja-JP" altLang="en-US" smtClean="0"/>
              <a:t>2013/6/12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69971502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EDD9E4B-C18D-4C8C-BBDF-BE38D245FFCC}" type="datetimeFigureOut">
              <a:rPr kumimoji="1" lang="ja-JP" altLang="en-US" smtClean="0"/>
              <a:t>2013/6/12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181253762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EDD9E4B-C18D-4C8C-BBDF-BE38D245FFCC}" type="datetimeFigureOut">
              <a:rPr kumimoji="1" lang="ja-JP" altLang="en-US" smtClean="0"/>
              <a:t>2013/6/12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3281810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EDD9E4B-C18D-4C8C-BBDF-BE38D245FFCC}" type="datetimeFigureOut">
              <a:rPr kumimoji="1" lang="ja-JP" altLang="en-US" smtClean="0"/>
              <a:t>2013/6/12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3784472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EDD9E4B-C18D-4C8C-BBDF-BE38D245FFCC}" type="datetimeFigureOut">
              <a:rPr kumimoji="1" lang="ja-JP" altLang="en-US" smtClean="0"/>
              <a:t>2013/6/12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1700759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EDD9E4B-C18D-4C8C-BBDF-BE38D245FFCC}" type="datetimeFigureOut">
              <a:rPr kumimoji="1" lang="ja-JP" altLang="en-US" smtClean="0"/>
              <a:t>2013/6/12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1146052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D9E4B-C18D-4C8C-BBDF-BE38D245FFCC}" type="datetimeFigureOut">
              <a:rPr kumimoji="1" lang="ja-JP" altLang="en-US" smtClean="0"/>
              <a:t>2013/6/12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1256148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kumimoji="1"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b="1" dirty="0" smtClean="0"/>
              <a:t>インタラクティブ・ゲーム制作</a:t>
            </a:r>
            <a:r>
              <a:rPr kumimoji="1" lang="en-US" altLang="ja-JP" b="1" dirty="0" smtClean="0"/>
              <a:t/>
            </a:r>
            <a:br>
              <a:rPr kumimoji="1" lang="en-US" altLang="ja-JP" b="1" dirty="0" smtClean="0"/>
            </a:br>
            <a:r>
              <a:rPr kumimoji="1" lang="ja-JP" altLang="en-US" b="1" dirty="0" smtClean="0"/>
              <a:t>＜</a:t>
            </a:r>
            <a:r>
              <a:rPr lang="ja-JP" altLang="en-US" b="1" dirty="0" smtClean="0"/>
              <a:t>プログラミングコース＞</a:t>
            </a:r>
            <a:endParaRPr kumimoji="1" lang="ja-JP" altLang="en-US" b="1" dirty="0"/>
          </a:p>
        </p:txBody>
      </p:sp>
      <p:sp>
        <p:nvSpPr>
          <p:cNvPr id="3" name="サブタイトル 2"/>
          <p:cNvSpPr>
            <a:spLocks noGrp="1"/>
          </p:cNvSpPr>
          <p:nvPr>
            <p:ph type="subTitle" idx="1"/>
          </p:nvPr>
        </p:nvSpPr>
        <p:spPr/>
        <p:txBody>
          <a:bodyPr>
            <a:normAutofit/>
          </a:bodyPr>
          <a:lstStyle/>
          <a:p>
            <a:r>
              <a:rPr lang="ja-JP" altLang="en-US" dirty="0" smtClean="0"/>
              <a:t>第</a:t>
            </a:r>
            <a:r>
              <a:rPr lang="en-US" altLang="ja-JP" dirty="0" smtClean="0"/>
              <a:t>8</a:t>
            </a:r>
            <a:r>
              <a:rPr lang="ja-JP" altLang="en-US" dirty="0" smtClean="0"/>
              <a:t>回</a:t>
            </a:r>
            <a:endParaRPr lang="en-US" altLang="ja-JP" dirty="0" smtClean="0"/>
          </a:p>
          <a:p>
            <a:r>
              <a:rPr lang="ja-JP" altLang="en-US" dirty="0"/>
              <a:t>ファイル</a:t>
            </a:r>
            <a:r>
              <a:rPr lang="ja-JP" altLang="en-US" dirty="0" smtClean="0"/>
              <a:t>入出力と</a:t>
            </a:r>
            <a:r>
              <a:rPr lang="en-US" altLang="ja-JP" dirty="0" smtClean="0"/>
              <a:t/>
            </a:r>
            <a:br>
              <a:rPr lang="en-US" altLang="ja-JP" dirty="0" smtClean="0"/>
            </a:br>
            <a:r>
              <a:rPr lang="ja-JP" altLang="en-US" smtClean="0"/>
              <a:t>アルゴリズム</a:t>
            </a:r>
            <a:endParaRPr lang="en-US" altLang="ja-JP" dirty="0" smtClean="0"/>
          </a:p>
        </p:txBody>
      </p:sp>
    </p:spTree>
    <p:extLst>
      <p:ext uri="{BB962C8B-B14F-4D97-AF65-F5344CB8AC3E}">
        <p14:creationId xmlns:p14="http://schemas.microsoft.com/office/powerpoint/2010/main" val="29707617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区切り取り出し関数実装例</a:t>
            </a:r>
            <a:endParaRPr kumimoji="1" lang="ja-JP" altLang="en-US" dirty="0"/>
          </a:p>
        </p:txBody>
      </p:sp>
      <p:sp>
        <p:nvSpPr>
          <p:cNvPr id="3" name="コンテンツ プレースホルダ 2"/>
          <p:cNvSpPr>
            <a:spLocks noGrp="1"/>
          </p:cNvSpPr>
          <p:nvPr>
            <p:ph idx="1"/>
          </p:nvPr>
        </p:nvSpPr>
        <p:spPr>
          <a:ln w="12700">
            <a:solidFill>
              <a:schemeClr val="tx1"/>
            </a:solidFill>
          </a:ln>
        </p:spPr>
        <p:style>
          <a:lnRef idx="2">
            <a:schemeClr val="dk1"/>
          </a:lnRef>
          <a:fillRef idx="1">
            <a:schemeClr val="lt1"/>
          </a:fillRef>
          <a:effectRef idx="0">
            <a:schemeClr val="dk1"/>
          </a:effectRef>
          <a:fontRef idx="minor">
            <a:schemeClr val="dk1"/>
          </a:fontRef>
        </p:style>
        <p:txBody>
          <a:bodyPr>
            <a:normAutofit fontScale="62500" lnSpcReduction="20000"/>
          </a:bodyPr>
          <a:lstStyle/>
          <a:p>
            <a:pPr>
              <a:buNone/>
            </a:pPr>
            <a:r>
              <a:rPr lang="en-US" altLang="ja-JP" dirty="0" smtClean="0">
                <a:latin typeface="Miriam Fixed" pitchFamily="49" charset="-79"/>
                <a:cs typeface="Miriam Fixed" pitchFamily="49" charset="-79"/>
              </a:rPr>
              <a:t>vector&lt;string&gt; </a:t>
            </a:r>
            <a:r>
              <a:rPr lang="en-US" altLang="ja-JP" dirty="0" err="1" smtClean="0">
                <a:latin typeface="Miriam Fixed" pitchFamily="49" charset="-79"/>
                <a:cs typeface="Miriam Fixed" pitchFamily="49" charset="-79"/>
              </a:rPr>
              <a:t>fk_StrSplit</a:t>
            </a:r>
            <a:r>
              <a:rPr lang="en-US" altLang="ja-JP" dirty="0" smtClean="0">
                <a:latin typeface="Miriam Fixed" pitchFamily="49" charset="-79"/>
                <a:cs typeface="Miriam Fixed" pitchFamily="49" charset="-79"/>
              </a:rPr>
              <a:t>(string </a:t>
            </a:r>
            <a:r>
              <a:rPr lang="en-US" altLang="ja-JP" dirty="0" err="1" smtClean="0">
                <a:latin typeface="Miriam Fixed" pitchFamily="49" charset="-79"/>
                <a:cs typeface="Miriam Fixed" pitchFamily="49" charset="-79"/>
              </a:rPr>
              <a:t>argStr</a:t>
            </a:r>
            <a:r>
              <a:rPr lang="en-US" altLang="ja-JP" dirty="0" smtClean="0">
                <a:latin typeface="Miriam Fixed" pitchFamily="49" charset="-79"/>
                <a:cs typeface="Miriam Fixed" pitchFamily="49" charset="-79"/>
              </a:rPr>
              <a:t>, string </a:t>
            </a:r>
            <a:r>
              <a:rPr lang="en-US" altLang="ja-JP" dirty="0" err="1" smtClean="0">
                <a:latin typeface="Miriam Fixed" pitchFamily="49" charset="-79"/>
                <a:cs typeface="Miriam Fixed" pitchFamily="49" charset="-79"/>
              </a:rPr>
              <a:t>argToken</a:t>
            </a:r>
            <a:r>
              <a:rPr lang="en-US" altLang="ja-JP" dirty="0" smtClean="0">
                <a:latin typeface="Miriam Fixed" pitchFamily="49" charset="-79"/>
                <a:cs typeface="Miriam Fixed" pitchFamily="49" charset="-79"/>
              </a:rPr>
              <a:t>)</a:t>
            </a:r>
          </a:p>
          <a:p>
            <a:pPr>
              <a:buNone/>
            </a:pPr>
            <a:r>
              <a:rPr lang="en-US" altLang="ja-JP" dirty="0" smtClean="0">
                <a:latin typeface="Miriam Fixed" pitchFamily="49" charset="-79"/>
                <a:cs typeface="Miriam Fixed" pitchFamily="49" charset="-79"/>
              </a:rPr>
              <a:t>{</a:t>
            </a:r>
          </a:p>
          <a:p>
            <a:pPr>
              <a:buNone/>
            </a:pPr>
            <a:r>
              <a:rPr lang="en-US" altLang="ja-JP" dirty="0" smtClean="0">
                <a:latin typeface="Miriam Fixed" pitchFamily="49" charset="-79"/>
                <a:cs typeface="Miriam Fixed" pitchFamily="49" charset="-79"/>
              </a:rPr>
              <a:t>	vector&lt;string&gt;		</a:t>
            </a:r>
            <a:r>
              <a:rPr lang="en-US" altLang="ja-JP" dirty="0" err="1" smtClean="0">
                <a:latin typeface="Miriam Fixed" pitchFamily="49" charset="-79"/>
                <a:cs typeface="Miriam Fixed" pitchFamily="49" charset="-79"/>
              </a:rPr>
              <a:t>retStrArray</a:t>
            </a:r>
            <a:r>
              <a:rPr lang="en-US" altLang="ja-JP" dirty="0" smtClean="0">
                <a:latin typeface="Miriam Fixed" pitchFamily="49" charset="-79"/>
                <a:cs typeface="Miriam Fixed" pitchFamily="49" charset="-79"/>
              </a:rPr>
              <a:t>;</a:t>
            </a:r>
          </a:p>
          <a:p>
            <a:pPr>
              <a:buNone/>
            </a:pPr>
            <a:r>
              <a:rPr lang="en-US" altLang="ja-JP" dirty="0" smtClean="0">
                <a:latin typeface="Miriam Fixed" pitchFamily="49" charset="-79"/>
                <a:cs typeface="Miriam Fixed" pitchFamily="49" charset="-79"/>
              </a:rPr>
              <a:t>	string::</a:t>
            </a:r>
            <a:r>
              <a:rPr lang="en-US" altLang="ja-JP" dirty="0" err="1" smtClean="0">
                <a:latin typeface="Miriam Fixed" pitchFamily="49" charset="-79"/>
                <a:cs typeface="Miriam Fixed" pitchFamily="49" charset="-79"/>
              </a:rPr>
              <a:t>size_type</a:t>
            </a:r>
            <a:r>
              <a:rPr lang="en-US" altLang="ja-JP" dirty="0" smtClean="0">
                <a:latin typeface="Miriam Fixed" pitchFamily="49" charset="-79"/>
                <a:cs typeface="Miriam Fixed" pitchFamily="49" charset="-79"/>
              </a:rPr>
              <a:t>	</a:t>
            </a:r>
            <a:r>
              <a:rPr lang="en-US" altLang="ja-JP" dirty="0" err="1" smtClean="0">
                <a:latin typeface="Miriam Fixed" pitchFamily="49" charset="-79"/>
                <a:cs typeface="Miriam Fixed" pitchFamily="49" charset="-79"/>
              </a:rPr>
              <a:t>curPos</a:t>
            </a:r>
            <a:r>
              <a:rPr lang="en-US" altLang="ja-JP" dirty="0" smtClean="0">
                <a:latin typeface="Miriam Fixed" pitchFamily="49" charset="-79"/>
                <a:cs typeface="Miriam Fixed" pitchFamily="49" charset="-79"/>
              </a:rPr>
              <a:t> = 0, </a:t>
            </a:r>
            <a:r>
              <a:rPr lang="en-US" altLang="ja-JP" dirty="0" err="1" smtClean="0">
                <a:latin typeface="Miriam Fixed" pitchFamily="49" charset="-79"/>
                <a:cs typeface="Miriam Fixed" pitchFamily="49" charset="-79"/>
              </a:rPr>
              <a:t>nextPos</a:t>
            </a:r>
            <a:r>
              <a:rPr lang="en-US" altLang="ja-JP" dirty="0" smtClean="0">
                <a:latin typeface="Miriam Fixed" pitchFamily="49" charset="-79"/>
                <a:cs typeface="Miriam Fixed" pitchFamily="49" charset="-79"/>
              </a:rPr>
              <a:t> = 0;</a:t>
            </a:r>
          </a:p>
          <a:p>
            <a:pPr>
              <a:buNone/>
            </a:pPr>
            <a:endParaRPr lang="ja-JP" altLang="en-US" dirty="0" smtClean="0">
              <a:latin typeface="Miriam Fixed" pitchFamily="49" charset="-79"/>
              <a:cs typeface="Miriam Fixed" pitchFamily="49" charset="-79"/>
            </a:endParaRPr>
          </a:p>
          <a:p>
            <a:pPr>
              <a:buNone/>
            </a:pPr>
            <a:r>
              <a:rPr lang="en-US" altLang="ja-JP" dirty="0" smtClean="0">
                <a:latin typeface="Miriam Fixed" pitchFamily="49" charset="-79"/>
                <a:cs typeface="Miriam Fixed" pitchFamily="49" charset="-79"/>
              </a:rPr>
              <a:t>	while(</a:t>
            </a:r>
            <a:r>
              <a:rPr lang="en-US" altLang="ja-JP" dirty="0" err="1" smtClean="0">
                <a:latin typeface="Miriam Fixed" pitchFamily="49" charset="-79"/>
                <a:cs typeface="Miriam Fixed" pitchFamily="49" charset="-79"/>
              </a:rPr>
              <a:t>nextPos</a:t>
            </a:r>
            <a:r>
              <a:rPr lang="en-US" altLang="ja-JP" dirty="0" smtClean="0">
                <a:latin typeface="Miriam Fixed" pitchFamily="49" charset="-79"/>
                <a:cs typeface="Miriam Fixed" pitchFamily="49" charset="-79"/>
              </a:rPr>
              <a:t> != string::</a:t>
            </a:r>
            <a:r>
              <a:rPr lang="en-US" altLang="ja-JP" dirty="0" err="1" smtClean="0">
                <a:latin typeface="Miriam Fixed" pitchFamily="49" charset="-79"/>
                <a:cs typeface="Miriam Fixed" pitchFamily="49" charset="-79"/>
              </a:rPr>
              <a:t>npos</a:t>
            </a:r>
            <a:r>
              <a:rPr lang="en-US" altLang="ja-JP" dirty="0" smtClean="0">
                <a:latin typeface="Miriam Fixed" pitchFamily="49" charset="-79"/>
                <a:cs typeface="Miriam Fixed" pitchFamily="49" charset="-79"/>
              </a:rPr>
              <a:t>) {</a:t>
            </a:r>
          </a:p>
          <a:p>
            <a:pPr>
              <a:buNone/>
            </a:pPr>
            <a:r>
              <a:rPr lang="en-US" altLang="ja-JP" dirty="0" smtClean="0">
                <a:latin typeface="Miriam Fixed" pitchFamily="49" charset="-79"/>
                <a:cs typeface="Miriam Fixed" pitchFamily="49" charset="-79"/>
              </a:rPr>
              <a:t>		</a:t>
            </a:r>
            <a:r>
              <a:rPr lang="en-US" altLang="ja-JP" dirty="0" err="1" smtClean="0">
                <a:latin typeface="Miriam Fixed" pitchFamily="49" charset="-79"/>
                <a:cs typeface="Miriam Fixed" pitchFamily="49" charset="-79"/>
              </a:rPr>
              <a:t>nextPos</a:t>
            </a:r>
            <a:r>
              <a:rPr lang="en-US" altLang="ja-JP" dirty="0" smtClean="0">
                <a:latin typeface="Miriam Fixed" pitchFamily="49" charset="-79"/>
                <a:cs typeface="Miriam Fixed" pitchFamily="49" charset="-79"/>
              </a:rPr>
              <a:t> = </a:t>
            </a:r>
            <a:r>
              <a:rPr lang="en-US" altLang="ja-JP" dirty="0" err="1" smtClean="0">
                <a:latin typeface="Miriam Fixed" pitchFamily="49" charset="-79"/>
                <a:cs typeface="Miriam Fixed" pitchFamily="49" charset="-79"/>
              </a:rPr>
              <a:t>argStr.find</a:t>
            </a:r>
            <a:r>
              <a:rPr lang="en-US" altLang="ja-JP" dirty="0" smtClean="0">
                <a:latin typeface="Miriam Fixed" pitchFamily="49" charset="-79"/>
                <a:cs typeface="Miriam Fixed" pitchFamily="49" charset="-79"/>
              </a:rPr>
              <a:t>(</a:t>
            </a:r>
            <a:r>
              <a:rPr lang="en-US" altLang="ja-JP" dirty="0" err="1" smtClean="0">
                <a:latin typeface="Miriam Fixed" pitchFamily="49" charset="-79"/>
                <a:cs typeface="Miriam Fixed" pitchFamily="49" charset="-79"/>
              </a:rPr>
              <a:t>argToken</a:t>
            </a:r>
            <a:r>
              <a:rPr lang="en-US" altLang="ja-JP" dirty="0" smtClean="0">
                <a:latin typeface="Miriam Fixed" pitchFamily="49" charset="-79"/>
                <a:cs typeface="Miriam Fixed" pitchFamily="49" charset="-79"/>
              </a:rPr>
              <a:t>, </a:t>
            </a:r>
            <a:r>
              <a:rPr lang="en-US" altLang="ja-JP" dirty="0" err="1" smtClean="0">
                <a:latin typeface="Miriam Fixed" pitchFamily="49" charset="-79"/>
                <a:cs typeface="Miriam Fixed" pitchFamily="49" charset="-79"/>
              </a:rPr>
              <a:t>curPos</a:t>
            </a:r>
            <a:r>
              <a:rPr lang="en-US" altLang="ja-JP" dirty="0" smtClean="0">
                <a:latin typeface="Miriam Fixed" pitchFamily="49" charset="-79"/>
                <a:cs typeface="Miriam Fixed" pitchFamily="49" charset="-79"/>
              </a:rPr>
              <a:t>);</a:t>
            </a:r>
          </a:p>
          <a:p>
            <a:pPr>
              <a:buNone/>
            </a:pPr>
            <a:r>
              <a:rPr lang="en-US" altLang="ja-JP" dirty="0" smtClean="0">
                <a:latin typeface="Miriam Fixed" pitchFamily="49" charset="-79"/>
                <a:cs typeface="Miriam Fixed" pitchFamily="49" charset="-79"/>
              </a:rPr>
              <a:t>		</a:t>
            </a:r>
            <a:r>
              <a:rPr lang="en-US" altLang="ja-JP" dirty="0" err="1" smtClean="0">
                <a:latin typeface="Miriam Fixed" pitchFamily="49" charset="-79"/>
                <a:cs typeface="Miriam Fixed" pitchFamily="49" charset="-79"/>
              </a:rPr>
              <a:t>retStrArray.push_back</a:t>
            </a:r>
            <a:r>
              <a:rPr lang="en-US" altLang="ja-JP" dirty="0" smtClean="0">
                <a:latin typeface="Miriam Fixed" pitchFamily="49" charset="-79"/>
                <a:cs typeface="Miriam Fixed" pitchFamily="49" charset="-79"/>
              </a:rPr>
              <a:t>(</a:t>
            </a:r>
            <a:r>
              <a:rPr lang="en-US" altLang="ja-JP" dirty="0" err="1" smtClean="0">
                <a:latin typeface="Miriam Fixed" pitchFamily="49" charset="-79"/>
                <a:cs typeface="Miriam Fixed" pitchFamily="49" charset="-79"/>
              </a:rPr>
              <a:t>argStr.substr</a:t>
            </a:r>
            <a:r>
              <a:rPr lang="en-US" altLang="ja-JP" dirty="0" smtClean="0">
                <a:latin typeface="Miriam Fixed" pitchFamily="49" charset="-79"/>
                <a:cs typeface="Miriam Fixed" pitchFamily="49" charset="-79"/>
              </a:rPr>
              <a:t>(</a:t>
            </a:r>
            <a:r>
              <a:rPr lang="en-US" altLang="ja-JP" dirty="0" err="1" smtClean="0">
                <a:latin typeface="Miriam Fixed" pitchFamily="49" charset="-79"/>
                <a:cs typeface="Miriam Fixed" pitchFamily="49" charset="-79"/>
              </a:rPr>
              <a:t>curPos</a:t>
            </a:r>
            <a:r>
              <a:rPr lang="en-US" altLang="ja-JP" dirty="0" smtClean="0">
                <a:latin typeface="Miriam Fixed" pitchFamily="49" charset="-79"/>
                <a:cs typeface="Miriam Fixed" pitchFamily="49" charset="-79"/>
              </a:rPr>
              <a:t>, </a:t>
            </a:r>
            <a:r>
              <a:rPr lang="en-US" altLang="ja-JP" dirty="0" err="1" smtClean="0">
                <a:latin typeface="Miriam Fixed" pitchFamily="49" charset="-79"/>
                <a:cs typeface="Miriam Fixed" pitchFamily="49" charset="-79"/>
              </a:rPr>
              <a:t>nextPos-curPos</a:t>
            </a:r>
            <a:r>
              <a:rPr lang="en-US" altLang="ja-JP" dirty="0" smtClean="0">
                <a:latin typeface="Miriam Fixed" pitchFamily="49" charset="-79"/>
                <a:cs typeface="Miriam Fixed" pitchFamily="49" charset="-79"/>
              </a:rPr>
              <a:t>));</a:t>
            </a:r>
          </a:p>
          <a:p>
            <a:pPr>
              <a:buNone/>
            </a:pPr>
            <a:r>
              <a:rPr lang="en-US" altLang="ja-JP" dirty="0" smtClean="0">
                <a:latin typeface="Miriam Fixed" pitchFamily="49" charset="-79"/>
                <a:cs typeface="Miriam Fixed" pitchFamily="49" charset="-79"/>
              </a:rPr>
              <a:t>		</a:t>
            </a:r>
            <a:r>
              <a:rPr lang="en-US" altLang="ja-JP" dirty="0" err="1" smtClean="0">
                <a:latin typeface="Miriam Fixed" pitchFamily="49" charset="-79"/>
                <a:cs typeface="Miriam Fixed" pitchFamily="49" charset="-79"/>
              </a:rPr>
              <a:t>curPos</a:t>
            </a:r>
            <a:r>
              <a:rPr lang="en-US" altLang="ja-JP" dirty="0" smtClean="0">
                <a:latin typeface="Miriam Fixed" pitchFamily="49" charset="-79"/>
                <a:cs typeface="Miriam Fixed" pitchFamily="49" charset="-79"/>
              </a:rPr>
              <a:t> = </a:t>
            </a:r>
            <a:r>
              <a:rPr lang="en-US" altLang="ja-JP" dirty="0" err="1" smtClean="0">
                <a:latin typeface="Miriam Fixed" pitchFamily="49" charset="-79"/>
                <a:cs typeface="Miriam Fixed" pitchFamily="49" charset="-79"/>
              </a:rPr>
              <a:t>nextPos+argToken.size</a:t>
            </a:r>
            <a:r>
              <a:rPr lang="en-US" altLang="ja-JP" dirty="0" smtClean="0">
                <a:latin typeface="Miriam Fixed" pitchFamily="49" charset="-79"/>
                <a:cs typeface="Miriam Fixed" pitchFamily="49" charset="-79"/>
              </a:rPr>
              <a:t>();</a:t>
            </a:r>
          </a:p>
          <a:p>
            <a:pPr>
              <a:buNone/>
            </a:pPr>
            <a:r>
              <a:rPr lang="ja-JP" altLang="en-US" dirty="0" smtClean="0">
                <a:latin typeface="Miriam Fixed" pitchFamily="49" charset="-79"/>
                <a:cs typeface="Miriam Fixed" pitchFamily="49" charset="-79"/>
              </a:rPr>
              <a:t>	</a:t>
            </a:r>
            <a:r>
              <a:rPr lang="en-US" altLang="ja-JP" dirty="0" smtClean="0">
                <a:latin typeface="Miriam Fixed" pitchFamily="49" charset="-79"/>
                <a:cs typeface="Miriam Fixed" pitchFamily="49" charset="-79"/>
              </a:rPr>
              <a:t>}</a:t>
            </a:r>
          </a:p>
          <a:p>
            <a:pPr>
              <a:buNone/>
            </a:pPr>
            <a:endParaRPr lang="ja-JP" altLang="en-US" dirty="0" smtClean="0">
              <a:latin typeface="Miriam Fixed" pitchFamily="49" charset="-79"/>
              <a:cs typeface="Miriam Fixed" pitchFamily="49" charset="-79"/>
            </a:endParaRPr>
          </a:p>
          <a:p>
            <a:pPr>
              <a:buNone/>
            </a:pPr>
            <a:r>
              <a:rPr lang="en-US" altLang="ja-JP" dirty="0" smtClean="0">
                <a:latin typeface="Miriam Fixed" pitchFamily="49" charset="-79"/>
                <a:cs typeface="Miriam Fixed" pitchFamily="49" charset="-79"/>
              </a:rPr>
              <a:t>	return </a:t>
            </a:r>
            <a:r>
              <a:rPr lang="en-US" altLang="ja-JP" dirty="0" err="1" smtClean="0">
                <a:latin typeface="Miriam Fixed" pitchFamily="49" charset="-79"/>
                <a:cs typeface="Miriam Fixed" pitchFamily="49" charset="-79"/>
              </a:rPr>
              <a:t>retStrArray</a:t>
            </a:r>
            <a:r>
              <a:rPr lang="en-US" altLang="ja-JP" dirty="0" smtClean="0">
                <a:latin typeface="Miriam Fixed" pitchFamily="49" charset="-79"/>
                <a:cs typeface="Miriam Fixed" pitchFamily="49" charset="-79"/>
              </a:rPr>
              <a:t>;</a:t>
            </a:r>
          </a:p>
          <a:p>
            <a:pPr>
              <a:buNone/>
            </a:pPr>
            <a:r>
              <a:rPr lang="en-US" altLang="ja-JP" dirty="0" smtClean="0">
                <a:latin typeface="Miriam Fixed" pitchFamily="49" charset="-79"/>
                <a:cs typeface="Miriam Fixed" pitchFamily="49" charset="-79"/>
              </a:rPr>
              <a:t>}</a:t>
            </a:r>
          </a:p>
          <a:p>
            <a:pPr>
              <a:buNone/>
            </a:pPr>
            <a:endParaRPr kumimoji="1" lang="ja-JP" altLang="en-US" dirty="0"/>
          </a:p>
        </p:txBody>
      </p:sp>
    </p:spTree>
    <p:extLst>
      <p:ext uri="{BB962C8B-B14F-4D97-AF65-F5344CB8AC3E}">
        <p14:creationId xmlns:p14="http://schemas.microsoft.com/office/powerpoint/2010/main" val="8040630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区切って取り出す</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err="1" smtClean="0">
                <a:latin typeface="Miriam Fixed" pitchFamily="49" charset="-79"/>
                <a:cs typeface="Miriam Fixed" pitchFamily="49" charset="-79"/>
              </a:rPr>
              <a:t>fk_StrSplit</a:t>
            </a:r>
            <a:r>
              <a:rPr kumimoji="1" lang="en-US" altLang="ja-JP" dirty="0" smtClean="0">
                <a:latin typeface="Miriam Fixed" pitchFamily="49" charset="-79"/>
                <a:cs typeface="Miriam Fixed" pitchFamily="49" charset="-79"/>
              </a:rPr>
              <a:t>()</a:t>
            </a:r>
            <a:r>
              <a:rPr kumimoji="1" lang="ja-JP" altLang="en-US" dirty="0" smtClean="0"/>
              <a:t>関数</a:t>
            </a:r>
          </a:p>
          <a:p>
            <a:pPr lvl="1"/>
            <a:r>
              <a:rPr lang="ja-JP" altLang="en-US" dirty="0"/>
              <a:t>第１引数</a:t>
            </a:r>
            <a:r>
              <a:rPr lang="ja-JP" altLang="en-US" dirty="0" smtClean="0"/>
              <a:t>の</a:t>
            </a:r>
            <a:r>
              <a:rPr lang="ja-JP" altLang="en-US" dirty="0"/>
              <a:t>文字列</a:t>
            </a:r>
            <a:r>
              <a:rPr lang="ja-JP" altLang="en-US" dirty="0" smtClean="0"/>
              <a:t>を、第２引数の文字で</a:t>
            </a:r>
            <a:r>
              <a:rPr lang="en-US" altLang="ja-JP" dirty="0" smtClean="0"/>
              <a:t/>
            </a:r>
            <a:br>
              <a:rPr lang="en-US" altLang="ja-JP" dirty="0" smtClean="0"/>
            </a:br>
            <a:r>
              <a:rPr lang="ja-JP" altLang="en-US" dirty="0" smtClean="0"/>
              <a:t>区切り、バラした結果を返す</a:t>
            </a:r>
            <a:endParaRPr lang="en-US" altLang="ja-JP" dirty="0" smtClean="0"/>
          </a:p>
          <a:p>
            <a:pPr lvl="1"/>
            <a:r>
              <a:rPr kumimoji="1" lang="en-US" altLang="ja-JP" dirty="0" smtClean="0">
                <a:latin typeface="Miriam Fixed" pitchFamily="49" charset="-79"/>
                <a:cs typeface="Miriam Fixed" pitchFamily="49" charset="-79"/>
              </a:rPr>
              <a:t>vector&lt;string&gt;</a:t>
            </a:r>
            <a:r>
              <a:rPr kumimoji="1" lang="ja-JP" altLang="en-US" dirty="0" smtClean="0">
                <a:latin typeface="Miriam Fixed" pitchFamily="49" charset="-79"/>
                <a:cs typeface="Miriam Fixed" pitchFamily="49" charset="-79"/>
              </a:rPr>
              <a:t>型で受け取る</a:t>
            </a:r>
          </a:p>
          <a:p>
            <a:endParaRPr kumimoji="1" lang="en-US" altLang="ja-JP" dirty="0" smtClean="0"/>
          </a:p>
          <a:p>
            <a:r>
              <a:rPr kumimoji="1" lang="en-US" altLang="ja-JP" dirty="0" smtClean="0"/>
              <a:t>FKUT/</a:t>
            </a:r>
            <a:r>
              <a:rPr kumimoji="1" lang="en-US" altLang="ja-JP" dirty="0" err="1" smtClean="0"/>
              <a:t>Misc.h</a:t>
            </a:r>
            <a:r>
              <a:rPr kumimoji="1" lang="ja-JP" altLang="en-US" dirty="0" smtClean="0"/>
              <a:t>で定義してあるので、</a:t>
            </a:r>
            <a:r>
              <a:rPr lang="en-US" altLang="ja-JP" dirty="0"/>
              <a:t/>
            </a:r>
            <a:br>
              <a:rPr lang="en-US" altLang="ja-JP" dirty="0"/>
            </a:br>
            <a:r>
              <a:rPr lang="ja-JP" altLang="en-US" dirty="0" smtClean="0"/>
              <a:t>利用する場合はこれをインクルードする</a:t>
            </a:r>
            <a:endParaRPr kumimoji="1" lang="en-US" altLang="ja-JP" dirty="0" smtClean="0"/>
          </a:p>
        </p:txBody>
      </p:sp>
    </p:spTree>
    <p:extLst>
      <p:ext uri="{BB962C8B-B14F-4D97-AF65-F5344CB8AC3E}">
        <p14:creationId xmlns:p14="http://schemas.microsoft.com/office/powerpoint/2010/main" val="1037796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整数値・実数値変換</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a:t>
            </a:r>
            <a:r>
              <a:rPr kumimoji="1" lang="ja-JP" altLang="en-US" dirty="0" smtClean="0"/>
              <a:t>の標準関数をなんだかんだ</a:t>
            </a:r>
            <a:r>
              <a:rPr kumimoji="1" lang="ja-JP" altLang="en-US" dirty="0" err="1" smtClean="0"/>
              <a:t>で</a:t>
            </a:r>
            <a:r>
              <a:rPr kumimoji="1" lang="ja-JP" altLang="en-US" dirty="0" smtClean="0"/>
              <a:t>使う</a:t>
            </a:r>
          </a:p>
          <a:p>
            <a:pPr lvl="1"/>
            <a:r>
              <a:rPr lang="en-US" altLang="ja-JP" dirty="0" err="1" smtClean="0">
                <a:latin typeface="Miriam Fixed" pitchFamily="49" charset="-79"/>
                <a:cs typeface="Miriam Fixed" pitchFamily="49" charset="-79"/>
              </a:rPr>
              <a:t>atoi</a:t>
            </a:r>
            <a:r>
              <a:rPr lang="en-US" altLang="ja-JP" dirty="0" smtClean="0">
                <a:latin typeface="Miriam Fixed" pitchFamily="49" charset="-79"/>
                <a:cs typeface="Miriam Fixed" pitchFamily="49" charset="-79"/>
              </a:rPr>
              <a:t>()</a:t>
            </a:r>
            <a:r>
              <a:rPr lang="ja-JP" altLang="en-US" dirty="0" smtClean="0"/>
              <a:t>が</a:t>
            </a:r>
            <a:r>
              <a:rPr lang="ja-JP" altLang="en-US" dirty="0"/>
              <a:t>整数変換</a:t>
            </a:r>
            <a:r>
              <a:rPr lang="ja-JP" altLang="en-US" dirty="0" smtClean="0"/>
              <a:t>にあたる</a:t>
            </a:r>
          </a:p>
          <a:p>
            <a:pPr lvl="1"/>
            <a:r>
              <a:rPr kumimoji="1" lang="en-US" altLang="ja-JP" dirty="0" err="1" smtClean="0">
                <a:latin typeface="Miriam Fixed" pitchFamily="49" charset="-79"/>
                <a:cs typeface="Miriam Fixed" pitchFamily="49" charset="-79"/>
              </a:rPr>
              <a:t>atof</a:t>
            </a:r>
            <a:r>
              <a:rPr kumimoji="1" lang="en-US" altLang="ja-JP" dirty="0" smtClean="0">
                <a:latin typeface="Miriam Fixed" pitchFamily="49" charset="-79"/>
                <a:cs typeface="Miriam Fixed" pitchFamily="49" charset="-79"/>
              </a:rPr>
              <a:t>()</a:t>
            </a:r>
            <a:r>
              <a:rPr kumimoji="1" lang="ja-JP" altLang="en-US" dirty="0" smtClean="0"/>
              <a:t>が実数変換にあたる</a:t>
            </a:r>
          </a:p>
          <a:p>
            <a:r>
              <a:rPr lang="ja-JP" altLang="en-US" dirty="0" smtClean="0"/>
              <a:t>ただし</a:t>
            </a:r>
            <a:r>
              <a:rPr lang="en-US" altLang="ja-JP" dirty="0" smtClean="0">
                <a:latin typeface="Miriam Fixed" pitchFamily="49" charset="-79"/>
                <a:cs typeface="Miriam Fixed" pitchFamily="49" charset="-79"/>
              </a:rPr>
              <a:t>string</a:t>
            </a:r>
            <a:r>
              <a:rPr lang="ja-JP" altLang="en-US" dirty="0" smtClean="0"/>
              <a:t>型の変数は直接引数に</a:t>
            </a:r>
            <a:br>
              <a:rPr lang="ja-JP" altLang="en-US" dirty="0" smtClean="0"/>
            </a:br>
            <a:r>
              <a:rPr lang="ja-JP" altLang="en-US" dirty="0" smtClean="0"/>
              <a:t>渡せないので、</a:t>
            </a:r>
            <a:r>
              <a:rPr lang="en-US" altLang="ja-JP" dirty="0" err="1" smtClean="0">
                <a:latin typeface="Miriam Fixed" pitchFamily="49" charset="-79"/>
                <a:cs typeface="Miriam Fixed" pitchFamily="49" charset="-79"/>
              </a:rPr>
              <a:t>c_str</a:t>
            </a:r>
            <a:r>
              <a:rPr lang="en-US" altLang="ja-JP" dirty="0" smtClean="0">
                <a:latin typeface="Miriam Fixed" pitchFamily="49" charset="-79"/>
                <a:cs typeface="Miriam Fixed" pitchFamily="49" charset="-79"/>
              </a:rPr>
              <a:t>()</a:t>
            </a:r>
            <a:r>
              <a:rPr lang="ja-JP" altLang="en-US" dirty="0" smtClean="0"/>
              <a:t>関数を使う</a:t>
            </a:r>
          </a:p>
          <a:p>
            <a:pPr lvl="1"/>
            <a:r>
              <a:rPr kumimoji="1" lang="en-US" altLang="ja-JP" dirty="0" err="1" smtClean="0">
                <a:latin typeface="Miriam Fixed" pitchFamily="49" charset="-79"/>
                <a:cs typeface="Miriam Fixed" pitchFamily="49" charset="-79"/>
              </a:rPr>
              <a:t>atoi</a:t>
            </a:r>
            <a:r>
              <a:rPr kumimoji="1" lang="en-US" altLang="ja-JP" dirty="0" smtClean="0">
                <a:latin typeface="Miriam Fixed" pitchFamily="49" charset="-79"/>
                <a:cs typeface="Miriam Fixed" pitchFamily="49" charset="-79"/>
              </a:rPr>
              <a:t>(</a:t>
            </a:r>
            <a:r>
              <a:rPr kumimoji="1" lang="en-US" altLang="ja-JP" dirty="0" err="1" smtClean="0">
                <a:latin typeface="Miriam Fixed" pitchFamily="49" charset="-79"/>
                <a:cs typeface="Miriam Fixed" pitchFamily="49" charset="-79"/>
              </a:rPr>
              <a:t>anyStr.c_str</a:t>
            </a:r>
            <a:r>
              <a:rPr kumimoji="1" lang="en-US" altLang="ja-JP" dirty="0" smtClean="0">
                <a:latin typeface="Miriam Fixed" pitchFamily="49" charset="-79"/>
                <a:cs typeface="Miriam Fixed" pitchFamily="49" charset="-79"/>
              </a:rPr>
              <a:t>())</a:t>
            </a:r>
            <a:r>
              <a:rPr kumimoji="1" lang="ja-JP" altLang="en-US" dirty="0" err="1" smtClean="0"/>
              <a:t>のように</a:t>
            </a:r>
            <a:r>
              <a:rPr kumimoji="1" lang="ja-JP" altLang="en-US" dirty="0" smtClean="0"/>
              <a:t>する</a:t>
            </a:r>
          </a:p>
          <a:p>
            <a:r>
              <a:rPr lang="ja-JP" altLang="en-US" dirty="0" smtClean="0"/>
              <a:t>実数値は誤差に厳しいものだと変換時に値がズレ</a:t>
            </a:r>
            <a:r>
              <a:rPr lang="ja-JP" altLang="en-US" dirty="0" err="1" smtClean="0"/>
              <a:t>る</a:t>
            </a:r>
            <a:r>
              <a:rPr lang="ja-JP" altLang="en-US" dirty="0" smtClean="0"/>
              <a:t>ことがあるので注意</a:t>
            </a:r>
            <a:endParaRPr kumimoji="1" lang="ja-JP" altLang="en-US" dirty="0"/>
          </a:p>
        </p:txBody>
      </p:sp>
    </p:spTree>
    <p:extLst>
      <p:ext uri="{BB962C8B-B14F-4D97-AF65-F5344CB8AC3E}">
        <p14:creationId xmlns:p14="http://schemas.microsoft.com/office/powerpoint/2010/main" val="31659077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データ形式を仮決めしよう</a:t>
            </a:r>
            <a:endParaRPr kumimoji="1" lang="ja-JP" altLang="en-US" dirty="0"/>
          </a:p>
        </p:txBody>
      </p:sp>
      <p:sp>
        <p:nvSpPr>
          <p:cNvPr id="4" name="コンテンツ プレースホルダー 3"/>
          <p:cNvSpPr>
            <a:spLocks noGrp="1"/>
          </p:cNvSpPr>
          <p:nvPr>
            <p:ph idx="1"/>
          </p:nvPr>
        </p:nvSpPr>
        <p:spPr/>
        <p:txBody>
          <a:bodyPr/>
          <a:lstStyle/>
          <a:p>
            <a:r>
              <a:rPr kumimoji="1" lang="ja-JP" altLang="en-US" dirty="0" smtClean="0"/>
              <a:t>次のようなテキストファイルを作ることにする</a:t>
            </a:r>
            <a:endParaRPr kumimoji="1" lang="en-US" altLang="ja-JP" dirty="0" smtClean="0"/>
          </a:p>
          <a:p>
            <a:pPr lvl="1"/>
            <a:r>
              <a:rPr lang="ja-JP" altLang="en-US" dirty="0" smtClean="0"/>
              <a:t>最初の行に</a:t>
            </a:r>
            <a:r>
              <a:rPr lang="en-US" altLang="ja-JP" dirty="0" smtClean="0"/>
              <a:t>[MY BOARD DATA]</a:t>
            </a:r>
            <a:r>
              <a:rPr lang="ja-JP" altLang="en-US" dirty="0" smtClean="0"/>
              <a:t>と表記する</a:t>
            </a:r>
            <a:endParaRPr lang="en-US" altLang="ja-JP" dirty="0" smtClean="0"/>
          </a:p>
          <a:p>
            <a:pPr lvl="1"/>
            <a:r>
              <a:rPr lang="ja-JP" altLang="en-US" dirty="0" smtClean="0"/>
              <a:t>次の行に石の個数を記述する</a:t>
            </a:r>
            <a:endParaRPr lang="en-US" altLang="ja-JP" dirty="0" smtClean="0"/>
          </a:p>
          <a:p>
            <a:pPr lvl="1"/>
            <a:r>
              <a:rPr lang="en-US" altLang="ja-JP" dirty="0" smtClean="0"/>
              <a:t>3</a:t>
            </a:r>
            <a:r>
              <a:rPr lang="ja-JP" altLang="en-US" dirty="0" smtClean="0"/>
              <a:t>行目以降から、</a:t>
            </a:r>
            <a:r>
              <a:rPr lang="en-US" altLang="ja-JP" dirty="0" smtClean="0"/>
              <a:t/>
            </a:r>
            <a:br>
              <a:rPr lang="en-US" altLang="ja-JP" dirty="0" smtClean="0"/>
            </a:br>
            <a:r>
              <a:rPr lang="en-US" altLang="ja-JP" dirty="0" smtClean="0"/>
              <a:t>1</a:t>
            </a:r>
            <a:r>
              <a:rPr lang="ja-JP" altLang="en-US" dirty="0"/>
              <a:t>行</a:t>
            </a:r>
            <a:r>
              <a:rPr lang="ja-JP" altLang="en-US" dirty="0" smtClean="0"/>
              <a:t>で石</a:t>
            </a:r>
            <a:r>
              <a:rPr lang="en-US" altLang="ja-JP" dirty="0" smtClean="0"/>
              <a:t>1</a:t>
            </a:r>
            <a:r>
              <a:rPr lang="ja-JP" altLang="en-US" dirty="0" smtClean="0"/>
              <a:t>個分を表すことにする</a:t>
            </a:r>
            <a:endParaRPr lang="en-US" altLang="ja-JP" dirty="0" smtClean="0"/>
          </a:p>
          <a:p>
            <a:pPr lvl="2"/>
            <a:r>
              <a:rPr lang="en-US" altLang="ja-JP" dirty="0" smtClean="0"/>
              <a:t>X</a:t>
            </a:r>
            <a:r>
              <a:rPr lang="ja-JP" altLang="en-US" dirty="0" smtClean="0"/>
              <a:t>座標</a:t>
            </a:r>
            <a:r>
              <a:rPr lang="en-US" altLang="ja-JP" dirty="0" smtClean="0"/>
              <a:t>, Z</a:t>
            </a:r>
            <a:r>
              <a:rPr lang="ja-JP" altLang="en-US" dirty="0" smtClean="0"/>
              <a:t>座標</a:t>
            </a:r>
            <a:r>
              <a:rPr lang="en-US" altLang="ja-JP" dirty="0" smtClean="0"/>
              <a:t>,</a:t>
            </a:r>
            <a:r>
              <a:rPr lang="ja-JP" altLang="en-US" dirty="0" smtClean="0"/>
              <a:t> 色指定</a:t>
            </a:r>
            <a:r>
              <a:rPr lang="en-US" altLang="ja-JP" dirty="0" smtClean="0"/>
              <a:t>(</a:t>
            </a:r>
            <a:r>
              <a:rPr lang="ja-JP" altLang="en-US" dirty="0" smtClean="0"/>
              <a:t>とりあえず英語で</a:t>
            </a:r>
            <a:r>
              <a:rPr lang="en-US" altLang="ja-JP" dirty="0" smtClean="0"/>
              <a:t>)</a:t>
            </a:r>
          </a:p>
          <a:p>
            <a:pPr lvl="1"/>
            <a:endParaRPr kumimoji="1" lang="ja-JP" altLang="en-US" dirty="0"/>
          </a:p>
        </p:txBody>
      </p:sp>
    </p:spTree>
    <p:extLst>
      <p:ext uri="{BB962C8B-B14F-4D97-AF65-F5344CB8AC3E}">
        <p14:creationId xmlns:p14="http://schemas.microsoft.com/office/powerpoint/2010/main" val="36049759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データの例</a:t>
            </a:r>
            <a:endParaRPr kumimoji="1" lang="ja-JP" altLang="en-US" dirty="0"/>
          </a:p>
        </p:txBody>
      </p:sp>
      <p:sp>
        <p:nvSpPr>
          <p:cNvPr id="3" name="コンテンツ プレースホルダー 2"/>
          <p:cNvSpPr>
            <a:spLocks noGrp="1"/>
          </p:cNvSpPr>
          <p:nvPr>
            <p:ph idx="1"/>
          </p:nvPr>
        </p:nvSpPr>
        <p:spPr>
          <a:ln>
            <a:solidFill>
              <a:schemeClr val="tx1"/>
            </a:solidFill>
          </a:ln>
        </p:spPr>
        <p:txBody>
          <a:bodyPr>
            <a:normAutofit/>
          </a:bodyPr>
          <a:lstStyle/>
          <a:p>
            <a:pPr marL="0" indent="0">
              <a:buNone/>
            </a:pPr>
            <a:r>
              <a:rPr kumimoji="1" lang="en-US" altLang="ja-JP" dirty="0" smtClean="0"/>
              <a:t>[BOARD DATA]</a:t>
            </a:r>
          </a:p>
          <a:p>
            <a:pPr marL="0" indent="0">
              <a:buNone/>
            </a:pPr>
            <a:r>
              <a:rPr lang="en-US" altLang="ja-JP" dirty="0"/>
              <a:t>4</a:t>
            </a:r>
            <a:endParaRPr lang="en-US" altLang="ja-JP" dirty="0" smtClean="0"/>
          </a:p>
          <a:p>
            <a:pPr marL="0" indent="0">
              <a:buNone/>
            </a:pPr>
            <a:r>
              <a:rPr lang="en-US" altLang="ja-JP" dirty="0" smtClean="0"/>
              <a:t>-5.0, -5.0, Black</a:t>
            </a:r>
            <a:endParaRPr lang="en-US" altLang="ja-JP" dirty="0"/>
          </a:p>
          <a:p>
            <a:pPr marL="0" indent="0">
              <a:buNone/>
            </a:pPr>
            <a:r>
              <a:rPr lang="en-US" altLang="ja-JP" dirty="0" smtClean="0"/>
              <a:t>5.0</a:t>
            </a:r>
            <a:r>
              <a:rPr lang="en-US" altLang="ja-JP" dirty="0"/>
              <a:t>, </a:t>
            </a:r>
            <a:r>
              <a:rPr lang="en-US" altLang="ja-JP" dirty="0" smtClean="0"/>
              <a:t>-5.0</a:t>
            </a:r>
            <a:r>
              <a:rPr lang="en-US" altLang="ja-JP" dirty="0"/>
              <a:t>, </a:t>
            </a:r>
            <a:r>
              <a:rPr lang="en-US" altLang="ja-JP" dirty="0" smtClean="0"/>
              <a:t>White</a:t>
            </a:r>
            <a:endParaRPr lang="en-US" altLang="ja-JP" dirty="0"/>
          </a:p>
          <a:p>
            <a:pPr marL="0" indent="0">
              <a:buNone/>
            </a:pPr>
            <a:r>
              <a:rPr lang="en-US" altLang="ja-JP" dirty="0" smtClean="0"/>
              <a:t>5.0, 5.0</a:t>
            </a:r>
            <a:r>
              <a:rPr lang="en-US" altLang="ja-JP" dirty="0"/>
              <a:t>, </a:t>
            </a:r>
            <a:r>
              <a:rPr lang="en-US" altLang="ja-JP" dirty="0" smtClean="0"/>
              <a:t>Black</a:t>
            </a:r>
            <a:endParaRPr lang="en-US" altLang="ja-JP" dirty="0"/>
          </a:p>
          <a:p>
            <a:pPr marL="0" indent="0">
              <a:buNone/>
            </a:pPr>
            <a:r>
              <a:rPr lang="en-US" altLang="ja-JP" dirty="0" smtClean="0"/>
              <a:t>-5.0, 5.0, White</a:t>
            </a:r>
            <a:endParaRPr lang="en-US" altLang="ja-JP" dirty="0"/>
          </a:p>
          <a:p>
            <a:pPr marL="0" indent="0">
              <a:buNone/>
            </a:pPr>
            <a:endParaRPr kumimoji="1" lang="ja-JP" altLang="en-US" dirty="0"/>
          </a:p>
        </p:txBody>
      </p:sp>
    </p:spTree>
    <p:extLst>
      <p:ext uri="{BB962C8B-B14F-4D97-AF65-F5344CB8AC3E}">
        <p14:creationId xmlns:p14="http://schemas.microsoft.com/office/powerpoint/2010/main" val="32744291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石のアニメーションで</a:t>
            </a:r>
            <a:r>
              <a:rPr kumimoji="1" lang="en-US" altLang="ja-JP" dirty="0" smtClean="0"/>
              <a:t/>
            </a:r>
            <a:br>
              <a:rPr kumimoji="1" lang="en-US" altLang="ja-JP" dirty="0" smtClean="0"/>
            </a:br>
            <a:r>
              <a:rPr kumimoji="1" lang="ja-JP" altLang="en-US" dirty="0" smtClean="0"/>
              <a:t>使っているテクニック</a:t>
            </a:r>
            <a:endParaRPr kumimoji="1" lang="ja-JP" altLang="en-US" dirty="0"/>
          </a:p>
        </p:txBody>
      </p:sp>
      <p:sp>
        <p:nvSpPr>
          <p:cNvPr id="5" name="テキスト プレースホルダー 4"/>
          <p:cNvSpPr>
            <a:spLocks noGrp="1"/>
          </p:cNvSpPr>
          <p:nvPr>
            <p:ph type="body" idx="1"/>
          </p:nvPr>
        </p:nvSpPr>
        <p:spPr/>
        <p:txBody>
          <a:bodyPr/>
          <a:lstStyle/>
          <a:p>
            <a:r>
              <a:rPr kumimoji="1" lang="ja-JP" altLang="en-US" dirty="0" smtClean="0"/>
              <a:t>細かいところだけど重要な</a:t>
            </a:r>
            <a:endParaRPr kumimoji="1" lang="ja-JP" altLang="en-US" dirty="0"/>
          </a:p>
        </p:txBody>
      </p:sp>
    </p:spTree>
    <p:extLst>
      <p:ext uri="{BB962C8B-B14F-4D97-AF65-F5344CB8AC3E}">
        <p14:creationId xmlns:p14="http://schemas.microsoft.com/office/powerpoint/2010/main" val="13537522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ポイントになるもの</a:t>
            </a:r>
            <a:endParaRPr kumimoji="1" lang="ja-JP" altLang="en-US" dirty="0"/>
          </a:p>
        </p:txBody>
      </p:sp>
      <p:sp>
        <p:nvSpPr>
          <p:cNvPr id="5" name="コンテンツ プレースホルダー 4"/>
          <p:cNvSpPr>
            <a:spLocks noGrp="1"/>
          </p:cNvSpPr>
          <p:nvPr>
            <p:ph idx="1"/>
          </p:nvPr>
        </p:nvSpPr>
        <p:spPr/>
        <p:txBody>
          <a:bodyPr/>
          <a:lstStyle/>
          <a:p>
            <a:r>
              <a:rPr kumimoji="1" lang="en-US" altLang="ja-JP" dirty="0" smtClean="0"/>
              <a:t>update()</a:t>
            </a:r>
            <a:r>
              <a:rPr kumimoji="1" lang="ja-JP" altLang="en-US" dirty="0" smtClean="0"/>
              <a:t>関数の利用</a:t>
            </a:r>
            <a:endParaRPr kumimoji="1" lang="en-US" altLang="ja-JP" dirty="0" smtClean="0"/>
          </a:p>
          <a:p>
            <a:pPr lvl="1"/>
            <a:r>
              <a:rPr lang="ja-JP" altLang="en-US" dirty="0" smtClean="0"/>
              <a:t>毎フレーム呼び出して動きを更新する</a:t>
            </a:r>
            <a:endParaRPr lang="en-US" altLang="ja-JP" dirty="0" smtClean="0"/>
          </a:p>
          <a:p>
            <a:pPr lvl="1"/>
            <a:r>
              <a:rPr kumimoji="1" lang="ja-JP" altLang="en-US" dirty="0"/>
              <a:t>アニメーション</a:t>
            </a:r>
            <a:r>
              <a:rPr kumimoji="1" lang="ja-JP" altLang="en-US" dirty="0" smtClean="0"/>
              <a:t>の進行状態が分かるように</a:t>
            </a:r>
            <a:r>
              <a:rPr kumimoji="1" lang="en-US" altLang="ja-JP" dirty="0" smtClean="0"/>
              <a:t/>
            </a:r>
            <a:br>
              <a:rPr kumimoji="1" lang="en-US" altLang="ja-JP" dirty="0" smtClean="0"/>
            </a:br>
            <a:r>
              <a:rPr kumimoji="1" lang="ja-JP" altLang="en-US" dirty="0" smtClean="0"/>
              <a:t>メンバ変数を持たせておく</a:t>
            </a:r>
            <a:endParaRPr kumimoji="1" lang="en-US" altLang="ja-JP" dirty="0" smtClean="0"/>
          </a:p>
          <a:p>
            <a:r>
              <a:rPr lang="ja-JP" altLang="en-US" dirty="0"/>
              <a:t>三角</a:t>
            </a:r>
            <a:r>
              <a:rPr lang="ja-JP" altLang="en-US" dirty="0" smtClean="0"/>
              <a:t>関数</a:t>
            </a:r>
            <a:r>
              <a:rPr lang="ja-JP" altLang="en-US" dirty="0"/>
              <a:t>おいしい</a:t>
            </a:r>
            <a:r>
              <a:rPr lang="ja-JP" altLang="en-US" dirty="0" smtClean="0"/>
              <a:t>！</a:t>
            </a:r>
            <a:endParaRPr lang="en-US" altLang="ja-JP" dirty="0" smtClean="0"/>
          </a:p>
          <a:p>
            <a:pPr lvl="1"/>
            <a:r>
              <a:rPr lang="ja-JP" altLang="en-US" dirty="0" smtClean="0"/>
              <a:t>一番好きな関数です！</a:t>
            </a:r>
            <a:endParaRPr lang="en-US" altLang="ja-JP" dirty="0" smtClean="0"/>
          </a:p>
          <a:p>
            <a:pPr lvl="1"/>
            <a:r>
              <a:rPr kumimoji="1" lang="ja-JP" altLang="en-US" dirty="0" smtClean="0"/>
              <a:t>時間経過に応じて</a:t>
            </a:r>
            <a:r>
              <a:rPr kumimoji="1" lang="en-US" altLang="ja-JP" dirty="0" smtClean="0"/>
              <a:t>0</a:t>
            </a:r>
            <a:r>
              <a:rPr kumimoji="1" lang="ja-JP" altLang="en-US" dirty="0" smtClean="0"/>
              <a:t>～</a:t>
            </a:r>
            <a:r>
              <a:rPr kumimoji="1" lang="en-US" altLang="ja-JP" dirty="0" smtClean="0"/>
              <a:t>1</a:t>
            </a:r>
            <a:r>
              <a:rPr kumimoji="1" lang="ja-JP" altLang="en-US" dirty="0" smtClean="0"/>
              <a:t>の値を得るのに便利</a:t>
            </a:r>
            <a:endParaRPr kumimoji="1" lang="ja-JP" altLang="en-US" dirty="0"/>
          </a:p>
        </p:txBody>
      </p:sp>
    </p:spTree>
    <p:extLst>
      <p:ext uri="{BB962C8B-B14F-4D97-AF65-F5344CB8AC3E}">
        <p14:creationId xmlns:p14="http://schemas.microsoft.com/office/powerpoint/2010/main" val="976773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動きを付ける時によくやるやり方</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線形補間</a:t>
            </a:r>
            <a:endParaRPr kumimoji="1" lang="en-US" altLang="ja-JP" dirty="0" smtClean="0"/>
          </a:p>
          <a:p>
            <a:pPr marL="457200" lvl="1" indent="0">
              <a:buNone/>
            </a:pPr>
            <a:r>
              <a:rPr lang="en-US" altLang="ja-JP" dirty="0" smtClean="0"/>
              <a:t>P = (1 - t)*(</a:t>
            </a:r>
            <a:r>
              <a:rPr lang="en-US" altLang="ja-JP" dirty="0" err="1" smtClean="0"/>
              <a:t>startPos</a:t>
            </a:r>
            <a:r>
              <a:rPr lang="en-US" altLang="ja-JP" dirty="0" smtClean="0"/>
              <a:t>) + t*(</a:t>
            </a:r>
            <a:r>
              <a:rPr lang="en-US" altLang="ja-JP" dirty="0" err="1" smtClean="0"/>
              <a:t>endPos</a:t>
            </a:r>
            <a:r>
              <a:rPr lang="en-US" altLang="ja-JP" dirty="0" smtClean="0"/>
              <a:t>)</a:t>
            </a:r>
          </a:p>
          <a:p>
            <a:endParaRPr lang="en-US" altLang="ja-JP" dirty="0" smtClean="0"/>
          </a:p>
          <a:p>
            <a:r>
              <a:rPr lang="ja-JP" altLang="en-US" dirty="0" smtClean="0"/>
              <a:t>半分半分また半分</a:t>
            </a:r>
            <a:endParaRPr lang="en-US" altLang="ja-JP" dirty="0" smtClean="0"/>
          </a:p>
          <a:p>
            <a:pPr marL="457200" lvl="1" indent="0">
              <a:buNone/>
            </a:pPr>
            <a:r>
              <a:rPr kumimoji="1" lang="en-US" altLang="ja-JP" dirty="0" smtClean="0"/>
              <a:t>P = 0.5*(</a:t>
            </a:r>
            <a:r>
              <a:rPr kumimoji="1" lang="en-US" altLang="ja-JP" dirty="0" err="1" smtClean="0"/>
              <a:t>nowPos</a:t>
            </a:r>
            <a:r>
              <a:rPr kumimoji="1" lang="en-US" altLang="ja-JP" dirty="0" smtClean="0"/>
              <a:t>) + 0.5*(</a:t>
            </a:r>
            <a:r>
              <a:rPr kumimoji="1" lang="en-US" altLang="ja-JP" dirty="0" err="1" smtClean="0"/>
              <a:t>endPos</a:t>
            </a:r>
            <a:r>
              <a:rPr kumimoji="1" lang="en-US" altLang="ja-JP" dirty="0" smtClean="0"/>
              <a:t>)</a:t>
            </a:r>
          </a:p>
          <a:p>
            <a:endParaRPr kumimoji="1" lang="en-US" altLang="ja-JP" dirty="0" smtClean="0"/>
          </a:p>
          <a:p>
            <a:r>
              <a:rPr lang="ja-JP" altLang="en-US" dirty="0" smtClean="0"/>
              <a:t>色々な数式や関数の特徴を覚えておくと、</a:t>
            </a:r>
            <a:r>
              <a:rPr lang="en-US" altLang="ja-JP" dirty="0" smtClean="0"/>
              <a:t/>
            </a:r>
            <a:br>
              <a:rPr lang="en-US" altLang="ja-JP" dirty="0" smtClean="0"/>
            </a:br>
            <a:r>
              <a:rPr lang="ja-JP" altLang="en-US" dirty="0" smtClean="0"/>
              <a:t>色んな</a:t>
            </a:r>
            <a:r>
              <a:rPr lang="ja-JP" altLang="en-US" dirty="0"/>
              <a:t>場面</a:t>
            </a:r>
            <a:r>
              <a:rPr lang="ja-JP" altLang="en-US" dirty="0" smtClean="0"/>
              <a:t>で役立ちます！</a:t>
            </a:r>
            <a:endParaRPr kumimoji="1" lang="ja-JP" altLang="en-US" dirty="0"/>
          </a:p>
        </p:txBody>
      </p:sp>
    </p:spTree>
    <p:extLst>
      <p:ext uri="{BB962C8B-B14F-4D97-AF65-F5344CB8AC3E}">
        <p14:creationId xmlns:p14="http://schemas.microsoft.com/office/powerpoint/2010/main" val="2476286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置ける場所とひっくり返し判定</a:t>
            </a:r>
            <a:endParaRPr kumimoji="1" lang="ja-JP" altLang="en-US" dirty="0"/>
          </a:p>
        </p:txBody>
      </p:sp>
      <p:sp>
        <p:nvSpPr>
          <p:cNvPr id="5" name="テキスト プレースホルダー 4"/>
          <p:cNvSpPr>
            <a:spLocks noGrp="1"/>
          </p:cNvSpPr>
          <p:nvPr>
            <p:ph type="body" idx="1"/>
          </p:nvPr>
        </p:nvSpPr>
        <p:spPr/>
        <p:txBody>
          <a:bodyPr/>
          <a:lstStyle/>
          <a:p>
            <a:r>
              <a:rPr kumimoji="1" lang="ja-JP" altLang="en-US" dirty="0" smtClean="0"/>
              <a:t>本日のメインディッシュ</a:t>
            </a:r>
            <a:endParaRPr kumimoji="1" lang="ja-JP" altLang="en-US" dirty="0"/>
          </a:p>
        </p:txBody>
      </p:sp>
    </p:spTree>
    <p:extLst>
      <p:ext uri="{BB962C8B-B14F-4D97-AF65-F5344CB8AC3E}">
        <p14:creationId xmlns:p14="http://schemas.microsoft.com/office/powerpoint/2010/main" val="2905025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置ける場所の定義</a:t>
            </a:r>
            <a:r>
              <a:rPr kumimoji="1" lang="en-US" altLang="ja-JP" dirty="0" smtClean="0"/>
              <a:t>(1)</a:t>
            </a:r>
            <a:endParaRPr kumimoji="1" lang="ja-JP" altLang="en-US" dirty="0"/>
          </a:p>
        </p:txBody>
      </p:sp>
      <p:sp>
        <p:nvSpPr>
          <p:cNvPr id="3" name="コンテンツ プレースホルダー 2"/>
          <p:cNvSpPr>
            <a:spLocks noGrp="1"/>
          </p:cNvSpPr>
          <p:nvPr>
            <p:ph sz="half" idx="1"/>
          </p:nvPr>
        </p:nvSpPr>
        <p:spPr/>
        <p:txBody>
          <a:bodyPr/>
          <a:lstStyle/>
          <a:p>
            <a:r>
              <a:rPr kumimoji="1" lang="ja-JP" altLang="en-US" dirty="0" smtClean="0"/>
              <a:t>置くことで</a:t>
            </a:r>
            <a:r>
              <a:rPr kumimoji="1" lang="en-US" altLang="ja-JP" dirty="0" smtClean="0"/>
              <a:t/>
            </a:r>
            <a:br>
              <a:rPr kumimoji="1" lang="en-US" altLang="ja-JP" dirty="0" smtClean="0"/>
            </a:br>
            <a:r>
              <a:rPr kumimoji="1" lang="ja-JP" altLang="en-US" dirty="0" smtClean="0"/>
              <a:t>ひっくり返せること</a:t>
            </a:r>
            <a:endParaRPr kumimoji="1" lang="en-US" altLang="ja-JP" dirty="0" smtClean="0"/>
          </a:p>
          <a:p>
            <a:pPr lvl="1"/>
            <a:r>
              <a:rPr lang="ja-JP" altLang="en-US" dirty="0"/>
              <a:t>そのためには</a:t>
            </a:r>
            <a:r>
              <a:rPr lang="ja-JP" altLang="en-US" dirty="0" smtClean="0"/>
              <a:t>、</a:t>
            </a:r>
            <a:r>
              <a:rPr lang="en-US" altLang="ja-JP" dirty="0" smtClean="0"/>
              <a:t/>
            </a:r>
            <a:br>
              <a:rPr lang="en-US" altLang="ja-JP" dirty="0" smtClean="0"/>
            </a:br>
            <a:r>
              <a:rPr lang="ja-JP" altLang="en-US" dirty="0" smtClean="0"/>
              <a:t>置く場所の</a:t>
            </a:r>
            <a:r>
              <a:rPr lang="en-US" altLang="ja-JP" dirty="0" smtClean="0"/>
              <a:t/>
            </a:r>
            <a:br>
              <a:rPr lang="en-US" altLang="ja-JP" dirty="0" smtClean="0"/>
            </a:br>
            <a:r>
              <a:rPr lang="ja-JP" altLang="en-US" dirty="0" smtClean="0"/>
              <a:t>周囲</a:t>
            </a:r>
            <a:r>
              <a:rPr lang="en-US" altLang="ja-JP" dirty="0" smtClean="0"/>
              <a:t>8</a:t>
            </a:r>
            <a:r>
              <a:rPr lang="ja-JP" altLang="en-US" dirty="0" smtClean="0"/>
              <a:t>マスに</a:t>
            </a:r>
            <a:r>
              <a:rPr lang="en-US" altLang="ja-JP" dirty="0" smtClean="0"/>
              <a:t/>
            </a:r>
            <a:br>
              <a:rPr lang="en-US" altLang="ja-JP" dirty="0" smtClean="0"/>
            </a:br>
            <a:r>
              <a:rPr lang="ja-JP" altLang="en-US" dirty="0" smtClean="0"/>
              <a:t>相手の石が</a:t>
            </a:r>
            <a:r>
              <a:rPr lang="en-US" altLang="ja-JP" dirty="0" smtClean="0"/>
              <a:t/>
            </a:r>
            <a:br>
              <a:rPr lang="en-US" altLang="ja-JP" dirty="0" smtClean="0"/>
            </a:br>
            <a:r>
              <a:rPr lang="ja-JP" altLang="en-US" dirty="0" smtClean="0"/>
              <a:t>置かれているのが</a:t>
            </a:r>
            <a:r>
              <a:rPr lang="en-US" altLang="ja-JP" dirty="0" smtClean="0"/>
              <a:t/>
            </a:r>
            <a:br>
              <a:rPr lang="en-US" altLang="ja-JP" dirty="0" smtClean="0"/>
            </a:br>
            <a:r>
              <a:rPr lang="ja-JP" altLang="en-US" dirty="0" smtClean="0"/>
              <a:t>前提条件になる</a:t>
            </a:r>
            <a:endParaRPr lang="en-US" altLang="ja-JP" dirty="0" smtClean="0"/>
          </a:p>
          <a:p>
            <a:pPr lvl="1"/>
            <a:r>
              <a:rPr kumimoji="1" lang="ja-JP" altLang="en-US" dirty="0" smtClean="0"/>
              <a:t>初手で黒が置けるのは、</a:t>
            </a:r>
            <a:r>
              <a:rPr kumimoji="1" lang="en-US" altLang="ja-JP" dirty="0" smtClean="0"/>
              <a:t/>
            </a:r>
            <a:br>
              <a:rPr kumimoji="1" lang="en-US" altLang="ja-JP" dirty="0" smtClean="0"/>
            </a:br>
            <a:r>
              <a:rPr kumimoji="1" lang="ja-JP" altLang="en-US" dirty="0" smtClean="0"/>
              <a:t>前提条件のみだと</a:t>
            </a:r>
            <a:r>
              <a:rPr kumimoji="1" lang="en-US" altLang="ja-JP" dirty="0" smtClean="0"/>
              <a:t/>
            </a:r>
            <a:br>
              <a:rPr kumimoji="1" lang="en-US" altLang="ja-JP" dirty="0" smtClean="0"/>
            </a:br>
            <a:r>
              <a:rPr kumimoji="1" lang="ja-JP" altLang="en-US" dirty="0" smtClean="0"/>
              <a:t>右の赤いセル</a:t>
            </a:r>
            <a:endParaRPr kumimoji="1" lang="ja-JP" altLang="en-US" dirty="0"/>
          </a:p>
        </p:txBody>
      </p:sp>
      <p:graphicFrame>
        <p:nvGraphicFramePr>
          <p:cNvPr id="8" name="コンテンツ プレースホルダー 7"/>
          <p:cNvGraphicFramePr>
            <a:graphicFrameLocks noGrp="1"/>
          </p:cNvGraphicFramePr>
          <p:nvPr>
            <p:ph sz="half" idx="2"/>
            <p:extLst>
              <p:ext uri="{D42A27DB-BD31-4B8C-83A1-F6EECF244321}">
                <p14:modId xmlns:p14="http://schemas.microsoft.com/office/powerpoint/2010/main" val="3604534268"/>
              </p:ext>
            </p:extLst>
          </p:nvPr>
        </p:nvGraphicFramePr>
        <p:xfrm>
          <a:off x="4648200" y="1600200"/>
          <a:ext cx="4038600" cy="4082106"/>
        </p:xfrm>
        <a:graphic>
          <a:graphicData uri="http://schemas.openxmlformats.org/drawingml/2006/table">
            <a:tbl>
              <a:tblPr firstRow="1" bandRow="1">
                <a:tableStyleId>{5940675A-B579-460E-94D1-54222C63F5DA}</a:tableStyleId>
              </a:tblPr>
              <a:tblGrid>
                <a:gridCol w="504825"/>
                <a:gridCol w="504825"/>
                <a:gridCol w="504825"/>
                <a:gridCol w="504825"/>
                <a:gridCol w="504825"/>
                <a:gridCol w="504825"/>
                <a:gridCol w="504825"/>
                <a:gridCol w="504825"/>
              </a:tblGrid>
              <a:tr h="507631">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r>
              <a:tr h="507631">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r>
              <a:tr h="507631">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solidFill>
                      <a:schemeClr val="accent2"/>
                    </a:solidFill>
                  </a:tcPr>
                </a:tc>
                <a:tc>
                  <a:txBody>
                    <a:bodyPr/>
                    <a:lstStyle/>
                    <a:p>
                      <a:endParaRPr kumimoji="1" lang="ja-JP" altLang="en-US" dirty="0"/>
                    </a:p>
                  </a:txBody>
                  <a:tcPr>
                    <a:solidFill>
                      <a:schemeClr val="accent2"/>
                    </a:solidFill>
                  </a:tcPr>
                </a:tc>
                <a:tc>
                  <a:txBody>
                    <a:bodyPr/>
                    <a:lstStyle/>
                    <a:p>
                      <a:endParaRPr kumimoji="1" lang="ja-JP" altLang="en-US" dirty="0"/>
                    </a:p>
                  </a:txBody>
                  <a:tcPr>
                    <a:solidFill>
                      <a:schemeClr val="accent2"/>
                    </a:solidFill>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r>
              <a:tr h="507631">
                <a:tc>
                  <a:txBody>
                    <a:bodyPr/>
                    <a:lstStyle/>
                    <a:p>
                      <a:endParaRPr kumimoji="1" lang="ja-JP" altLang="en-US"/>
                    </a:p>
                  </a:txBody>
                  <a:tcPr/>
                </a:tc>
                <a:tc>
                  <a:txBody>
                    <a:bodyPr/>
                    <a:lstStyle/>
                    <a:p>
                      <a:endParaRPr kumimoji="1" lang="ja-JP" altLang="en-US"/>
                    </a:p>
                  </a:txBody>
                  <a:tcPr/>
                </a:tc>
                <a:tc>
                  <a:txBody>
                    <a:bodyPr/>
                    <a:lstStyle/>
                    <a:p>
                      <a:pPr algn="ctr"/>
                      <a:endParaRPr kumimoji="1" lang="ja-JP" altLang="en-US" dirty="0"/>
                    </a:p>
                  </a:txBody>
                  <a:tcPr anchor="ctr">
                    <a:solidFill>
                      <a:schemeClr val="accent2"/>
                    </a:solidFill>
                  </a:tcPr>
                </a:tc>
                <a:tc>
                  <a:txBody>
                    <a:bodyPr/>
                    <a:lstStyle/>
                    <a:p>
                      <a:pPr algn="ctr"/>
                      <a:r>
                        <a:rPr kumimoji="1" lang="ja-JP" altLang="en-US" sz="2800" dirty="0" smtClean="0"/>
                        <a:t>○</a:t>
                      </a:r>
                      <a:endParaRPr kumimoji="1" lang="ja-JP" altLang="en-US" dirty="0"/>
                    </a:p>
                  </a:txBody>
                  <a:tcPr anchor="ctr"/>
                </a:tc>
                <a:tc>
                  <a:txBody>
                    <a:bodyPr/>
                    <a:lstStyle/>
                    <a:p>
                      <a:r>
                        <a:rPr kumimoji="1" lang="ja-JP" altLang="en-US" sz="2800" b="0" i="0" u="none" strike="noStrike" kern="1200" cap="none" spc="0" normalizeH="0" baseline="0" noProof="0" dirty="0" smtClean="0">
                          <a:ln>
                            <a:noFill/>
                          </a:ln>
                          <a:solidFill>
                            <a:prstClr val="black"/>
                          </a:solidFill>
                          <a:effectLst/>
                          <a:uLnTx/>
                          <a:uFillTx/>
                          <a:latin typeface="+mn-lt"/>
                          <a:ea typeface="+mn-ea"/>
                          <a:cs typeface="+mn-cs"/>
                        </a:rPr>
                        <a:t>●</a:t>
                      </a:r>
                      <a:endParaRPr kumimoji="1" lang="ja-JP" altLang="en-US" dirty="0"/>
                    </a:p>
                  </a:txBody>
                  <a:tcPr/>
                </a:tc>
                <a:tc>
                  <a:txBody>
                    <a:bodyPr/>
                    <a:lstStyle/>
                    <a:p>
                      <a:endParaRPr kumimoji="1" lang="ja-JP" altLang="en-US" dirty="0"/>
                    </a:p>
                  </a:txBody>
                  <a:tcPr>
                    <a:solidFill>
                      <a:schemeClr val="accent2"/>
                    </a:solidFill>
                  </a:tcPr>
                </a:tc>
                <a:tc>
                  <a:txBody>
                    <a:bodyPr/>
                    <a:lstStyle/>
                    <a:p>
                      <a:endParaRPr kumimoji="1" lang="ja-JP" altLang="en-US"/>
                    </a:p>
                  </a:txBody>
                  <a:tcPr/>
                </a:tc>
                <a:tc>
                  <a:txBody>
                    <a:bodyPr/>
                    <a:lstStyle/>
                    <a:p>
                      <a:endParaRPr kumimoji="1" lang="ja-JP" altLang="en-US"/>
                    </a:p>
                  </a:txBody>
                  <a:tcPr/>
                </a:tc>
              </a:tr>
              <a:tr h="507631">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solidFill>
                      <a:schemeClr val="accent2"/>
                    </a:solidFill>
                  </a:tcPr>
                </a:tc>
                <a:tc>
                  <a:txBody>
                    <a:bodyPr/>
                    <a:lstStyle/>
                    <a:p>
                      <a:r>
                        <a:rPr kumimoji="1" lang="ja-JP" altLang="en-US" sz="2800" b="0" i="0" u="none" strike="noStrike" kern="1200" cap="none" spc="0" normalizeH="0" baseline="0" noProof="0" dirty="0" smtClean="0">
                          <a:ln>
                            <a:noFill/>
                          </a:ln>
                          <a:solidFill>
                            <a:prstClr val="black"/>
                          </a:solidFill>
                          <a:effectLst/>
                          <a:uLnTx/>
                          <a:uFillTx/>
                          <a:latin typeface="+mn-lt"/>
                          <a:ea typeface="+mn-ea"/>
                          <a:cs typeface="+mn-cs"/>
                        </a:rPr>
                        <a:t>●</a:t>
                      </a: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smtClean="0">
                          <a:ln>
                            <a:noFill/>
                          </a:ln>
                          <a:solidFill>
                            <a:prstClr val="black"/>
                          </a:solidFill>
                          <a:effectLst/>
                          <a:uLnTx/>
                          <a:uFillTx/>
                          <a:latin typeface="+mn-lt"/>
                          <a:ea typeface="+mn-ea"/>
                          <a:cs typeface="+mn-cs"/>
                        </a:rPr>
                        <a:t>○</a:t>
                      </a:r>
                      <a:endParaRPr kumimoji="1" lang="ja-JP" altLang="en-US" sz="18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endParaRPr kumimoji="1" lang="ja-JP" altLang="en-US" dirty="0"/>
                    </a:p>
                  </a:txBody>
                  <a:tcPr>
                    <a:solidFill>
                      <a:schemeClr val="accent2"/>
                    </a:solidFill>
                  </a:tcPr>
                </a:tc>
                <a:tc>
                  <a:txBody>
                    <a:bodyPr/>
                    <a:lstStyle/>
                    <a:p>
                      <a:endParaRPr kumimoji="1" lang="ja-JP" altLang="en-US"/>
                    </a:p>
                  </a:txBody>
                  <a:tcPr/>
                </a:tc>
                <a:tc>
                  <a:txBody>
                    <a:bodyPr/>
                    <a:lstStyle/>
                    <a:p>
                      <a:endParaRPr kumimoji="1" lang="ja-JP" altLang="en-US"/>
                    </a:p>
                  </a:txBody>
                  <a:tcPr/>
                </a:tc>
              </a:tr>
              <a:tr h="507631">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solidFill>
                      <a:schemeClr val="accent2"/>
                    </a:solidFill>
                  </a:tcPr>
                </a:tc>
                <a:tc>
                  <a:txBody>
                    <a:bodyPr/>
                    <a:lstStyle/>
                    <a:p>
                      <a:endParaRPr kumimoji="1" lang="ja-JP" altLang="en-US" dirty="0"/>
                    </a:p>
                  </a:txBody>
                  <a:tcPr>
                    <a:solidFill>
                      <a:schemeClr val="accent2"/>
                    </a:solidFill>
                  </a:tcPr>
                </a:tc>
                <a:tc>
                  <a:txBody>
                    <a:bodyPr/>
                    <a:lstStyle/>
                    <a:p>
                      <a:endParaRPr kumimoji="1" lang="ja-JP" altLang="en-US" dirty="0"/>
                    </a:p>
                  </a:txBody>
                  <a:tcPr>
                    <a:solidFill>
                      <a:schemeClr val="accent2"/>
                    </a:solidFill>
                  </a:tcPr>
                </a:tc>
                <a:tc>
                  <a:txBody>
                    <a:bodyPr/>
                    <a:lstStyle/>
                    <a:p>
                      <a:endParaRPr kumimoji="1" lang="ja-JP" altLang="en-US"/>
                    </a:p>
                  </a:txBody>
                  <a:tcPr/>
                </a:tc>
                <a:tc>
                  <a:txBody>
                    <a:bodyPr/>
                    <a:lstStyle/>
                    <a:p>
                      <a:endParaRPr kumimoji="1" lang="ja-JP" altLang="en-US"/>
                    </a:p>
                  </a:txBody>
                  <a:tcPr/>
                </a:tc>
              </a:tr>
              <a:tr h="507631">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r>
              <a:tr h="507631">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bl>
          </a:graphicData>
        </a:graphic>
      </p:graphicFrame>
    </p:spTree>
    <p:extLst>
      <p:ext uri="{BB962C8B-B14F-4D97-AF65-F5344CB8AC3E}">
        <p14:creationId xmlns:p14="http://schemas.microsoft.com/office/powerpoint/2010/main" val="36640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今日の内容</a:t>
            </a:r>
            <a:endParaRPr kumimoji="1" lang="ja-JP" altLang="en-US" dirty="0"/>
          </a:p>
        </p:txBody>
      </p:sp>
      <p:sp>
        <p:nvSpPr>
          <p:cNvPr id="5" name="コンテンツ プレースホルダー 4"/>
          <p:cNvSpPr>
            <a:spLocks noGrp="1"/>
          </p:cNvSpPr>
          <p:nvPr>
            <p:ph idx="1"/>
          </p:nvPr>
        </p:nvSpPr>
        <p:spPr/>
        <p:txBody>
          <a:bodyPr/>
          <a:lstStyle/>
          <a:p>
            <a:r>
              <a:rPr lang="ja-JP" altLang="en-US" dirty="0"/>
              <a:t>やるや</a:t>
            </a:r>
            <a:r>
              <a:rPr lang="ja-JP" altLang="en-US" dirty="0" smtClean="0"/>
              <a:t>る言いつつできなかった</a:t>
            </a:r>
            <a:endParaRPr lang="en-US" altLang="ja-JP" dirty="0"/>
          </a:p>
          <a:p>
            <a:pPr lvl="1"/>
            <a:r>
              <a:rPr lang="ja-JP" altLang="en-US" dirty="0" smtClean="0"/>
              <a:t>ファイル入出力</a:t>
            </a:r>
            <a:endParaRPr lang="en-US" altLang="ja-JP" dirty="0" smtClean="0"/>
          </a:p>
          <a:p>
            <a:r>
              <a:rPr lang="ja-JP" altLang="en-US" dirty="0"/>
              <a:t>本質で</a:t>
            </a:r>
            <a:r>
              <a:rPr lang="ja-JP" altLang="en-US" dirty="0" smtClean="0"/>
              <a:t>は</a:t>
            </a:r>
            <a:r>
              <a:rPr lang="ja-JP" altLang="en-US" dirty="0"/>
              <a:t>ない</a:t>
            </a:r>
            <a:r>
              <a:rPr lang="ja-JP" altLang="en-US" dirty="0" smtClean="0"/>
              <a:t>けど見た目もこだわる</a:t>
            </a:r>
            <a:endParaRPr lang="en-US" altLang="ja-JP" dirty="0" smtClean="0"/>
          </a:p>
          <a:p>
            <a:pPr lvl="1"/>
            <a:r>
              <a:rPr lang="ja-JP" altLang="en-US" dirty="0"/>
              <a:t>石</a:t>
            </a:r>
            <a:r>
              <a:rPr lang="ja-JP" altLang="en-US" dirty="0" smtClean="0"/>
              <a:t>のアニメーション</a:t>
            </a:r>
            <a:endParaRPr lang="en-US" altLang="ja-JP" dirty="0" smtClean="0"/>
          </a:p>
          <a:p>
            <a:r>
              <a:rPr lang="ja-JP" altLang="en-US" dirty="0" smtClean="0"/>
              <a:t>アルゴリズムをガチで考える</a:t>
            </a:r>
            <a:endParaRPr lang="en-US" altLang="ja-JP" dirty="0" smtClean="0"/>
          </a:p>
          <a:p>
            <a:pPr lvl="1"/>
            <a:r>
              <a:rPr lang="ja-JP" altLang="en-US" dirty="0"/>
              <a:t>置ける</a:t>
            </a:r>
            <a:r>
              <a:rPr lang="ja-JP" altLang="en-US" dirty="0" smtClean="0"/>
              <a:t>場所とひっくり返し判定</a:t>
            </a:r>
            <a:endParaRPr lang="en-US" altLang="ja-JP" dirty="0" smtClean="0"/>
          </a:p>
        </p:txBody>
      </p:sp>
    </p:spTree>
    <p:extLst>
      <p:ext uri="{BB962C8B-B14F-4D97-AF65-F5344CB8AC3E}">
        <p14:creationId xmlns:p14="http://schemas.microsoft.com/office/powerpoint/2010/main" val="2007201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kumimoji="1" lang="ja-JP" altLang="en-US" dirty="0" smtClean="0"/>
              <a:t>あるセルにおける</a:t>
            </a:r>
            <a:r>
              <a:rPr kumimoji="1" lang="en-US" altLang="ja-JP" dirty="0" smtClean="0"/>
              <a:t/>
            </a:r>
            <a:br>
              <a:rPr kumimoji="1" lang="en-US" altLang="ja-JP" dirty="0" smtClean="0"/>
            </a:br>
            <a:r>
              <a:rPr kumimoji="1" lang="ja-JP" altLang="en-US" dirty="0" smtClean="0"/>
              <a:t>周囲の情報を得るには</a:t>
            </a:r>
            <a:endParaRPr kumimoji="1" lang="ja-JP" altLang="en-US" dirty="0"/>
          </a:p>
        </p:txBody>
      </p:sp>
      <p:sp>
        <p:nvSpPr>
          <p:cNvPr id="6" name="コンテンツ プレースホルダー 5"/>
          <p:cNvSpPr>
            <a:spLocks noGrp="1"/>
          </p:cNvSpPr>
          <p:nvPr>
            <p:ph idx="1"/>
          </p:nvPr>
        </p:nvSpPr>
        <p:spPr/>
        <p:txBody>
          <a:bodyPr/>
          <a:lstStyle/>
          <a:p>
            <a:r>
              <a:rPr kumimoji="1" lang="en-US" altLang="ja-JP" dirty="0" err="1" smtClean="0">
                <a:latin typeface="Miriam Fixed" pitchFamily="49" charset="-79"/>
                <a:cs typeface="Miriam Fixed" pitchFamily="49" charset="-79"/>
              </a:rPr>
              <a:t>cellInfo</a:t>
            </a:r>
            <a:r>
              <a:rPr kumimoji="1" lang="en-US" altLang="ja-JP" dirty="0" smtClean="0">
                <a:latin typeface="Miriam Fixed" pitchFamily="49" charset="-79"/>
                <a:cs typeface="Miriam Fixed" pitchFamily="49" charset="-79"/>
              </a:rPr>
              <a:t>[x][y]</a:t>
            </a:r>
            <a:r>
              <a:rPr kumimoji="1" lang="ja-JP" altLang="en-US" dirty="0" smtClean="0">
                <a:latin typeface="Miriam Fixed" pitchFamily="49" charset="-79"/>
                <a:cs typeface="Miriam Fixed" pitchFamily="49" charset="-79"/>
              </a:rPr>
              <a:t>の周囲</a:t>
            </a:r>
            <a:r>
              <a:rPr kumimoji="1" lang="en-US" altLang="ja-JP" dirty="0" smtClean="0">
                <a:latin typeface="Miriam Fixed" pitchFamily="49" charset="-79"/>
                <a:cs typeface="Miriam Fixed" pitchFamily="49" charset="-79"/>
              </a:rPr>
              <a:t>8</a:t>
            </a:r>
            <a:r>
              <a:rPr kumimoji="1" lang="ja-JP" altLang="en-US" dirty="0" smtClean="0">
                <a:latin typeface="Miriam Fixed" pitchFamily="49" charset="-79"/>
                <a:cs typeface="Miriam Fixed" pitchFamily="49" charset="-79"/>
              </a:rPr>
              <a:t>セル</a:t>
            </a:r>
            <a:endParaRPr kumimoji="1" lang="en-US" altLang="ja-JP" dirty="0" smtClean="0">
              <a:latin typeface="Miriam Fixed" pitchFamily="49" charset="-79"/>
              <a:cs typeface="Miriam Fixed" pitchFamily="49" charset="-79"/>
            </a:endParaRPr>
          </a:p>
          <a:p>
            <a:pPr lvl="1"/>
            <a:r>
              <a:rPr lang="en-US" altLang="ja-JP" dirty="0" smtClean="0">
                <a:latin typeface="Miriam Fixed" pitchFamily="49" charset="-79"/>
                <a:cs typeface="Miriam Fixed" pitchFamily="49" charset="-79"/>
              </a:rPr>
              <a:t>[x-1][y-1], [x][y-1], [x+1</a:t>
            </a:r>
            <a:r>
              <a:rPr lang="en-US" altLang="ja-JP" dirty="0">
                <a:latin typeface="Miriam Fixed" pitchFamily="49" charset="-79"/>
                <a:cs typeface="Miriam Fixed" pitchFamily="49" charset="-79"/>
              </a:rPr>
              <a:t>][</a:t>
            </a:r>
            <a:r>
              <a:rPr lang="en-US" altLang="ja-JP" dirty="0" smtClean="0">
                <a:latin typeface="Miriam Fixed" pitchFamily="49" charset="-79"/>
                <a:cs typeface="Miriam Fixed" pitchFamily="49" charset="-79"/>
              </a:rPr>
              <a:t>y-1]</a:t>
            </a:r>
          </a:p>
          <a:p>
            <a:pPr lvl="1"/>
            <a:r>
              <a:rPr lang="en-US" altLang="ja-JP" dirty="0">
                <a:latin typeface="Miriam Fixed" pitchFamily="49" charset="-79"/>
                <a:cs typeface="Miriam Fixed" pitchFamily="49" charset="-79"/>
              </a:rPr>
              <a:t>[x-1][y</a:t>
            </a:r>
            <a:r>
              <a:rPr lang="en-US" altLang="ja-JP" dirty="0" smtClean="0">
                <a:latin typeface="Miriam Fixed" pitchFamily="49" charset="-79"/>
                <a:cs typeface="Miriam Fixed" pitchFamily="49" charset="-79"/>
              </a:rPr>
              <a:t>],             [x+1][y]</a:t>
            </a:r>
          </a:p>
          <a:p>
            <a:pPr lvl="1"/>
            <a:r>
              <a:rPr lang="en-US" altLang="ja-JP" dirty="0">
                <a:latin typeface="Miriam Fixed" pitchFamily="49" charset="-79"/>
                <a:cs typeface="Miriam Fixed" pitchFamily="49" charset="-79"/>
              </a:rPr>
              <a:t>[x-1][</a:t>
            </a:r>
            <a:r>
              <a:rPr lang="en-US" altLang="ja-JP" dirty="0" smtClean="0">
                <a:latin typeface="Miriam Fixed" pitchFamily="49" charset="-79"/>
                <a:cs typeface="Miriam Fixed" pitchFamily="49" charset="-79"/>
              </a:rPr>
              <a:t>y+1], </a:t>
            </a:r>
            <a:r>
              <a:rPr lang="en-US" altLang="ja-JP" dirty="0">
                <a:latin typeface="Miriam Fixed" pitchFamily="49" charset="-79"/>
                <a:cs typeface="Miriam Fixed" pitchFamily="49" charset="-79"/>
              </a:rPr>
              <a:t>[</a:t>
            </a:r>
            <a:r>
              <a:rPr lang="en-US" altLang="ja-JP" dirty="0" smtClean="0">
                <a:latin typeface="Miriam Fixed" pitchFamily="49" charset="-79"/>
                <a:cs typeface="Miriam Fixed" pitchFamily="49" charset="-79"/>
              </a:rPr>
              <a:t>x][y+1], [x+1</a:t>
            </a:r>
            <a:r>
              <a:rPr lang="en-US" altLang="ja-JP" dirty="0">
                <a:latin typeface="Miriam Fixed" pitchFamily="49" charset="-79"/>
                <a:cs typeface="Miriam Fixed" pitchFamily="49" charset="-79"/>
              </a:rPr>
              <a:t>][</a:t>
            </a:r>
            <a:r>
              <a:rPr lang="en-US" altLang="ja-JP" dirty="0" smtClean="0">
                <a:latin typeface="Miriam Fixed" pitchFamily="49" charset="-79"/>
                <a:cs typeface="Miriam Fixed" pitchFamily="49" charset="-79"/>
              </a:rPr>
              <a:t>y+1]</a:t>
            </a:r>
          </a:p>
          <a:p>
            <a:r>
              <a:rPr kumimoji="1" lang="ja-JP" altLang="en-US" dirty="0" smtClean="0">
                <a:latin typeface="Miriam Fixed" pitchFamily="49" charset="-79"/>
                <a:cs typeface="Miriam Fixed" pitchFamily="49" charset="-79"/>
              </a:rPr>
              <a:t>範囲外</a:t>
            </a:r>
            <a:r>
              <a:rPr kumimoji="1" lang="en-US" altLang="ja-JP" dirty="0" smtClean="0">
                <a:latin typeface="Miriam Fixed" pitchFamily="49" charset="-79"/>
                <a:cs typeface="Miriam Fixed" pitchFamily="49" charset="-79"/>
              </a:rPr>
              <a:t>(0</a:t>
            </a:r>
            <a:r>
              <a:rPr kumimoji="1" lang="ja-JP" altLang="en-US" dirty="0" smtClean="0">
                <a:latin typeface="Miriam Fixed" pitchFamily="49" charset="-79"/>
                <a:cs typeface="Miriam Fixed" pitchFamily="49" charset="-79"/>
              </a:rPr>
              <a:t>未満、</a:t>
            </a:r>
            <a:r>
              <a:rPr kumimoji="1" lang="en-US" altLang="ja-JP" dirty="0" smtClean="0">
                <a:latin typeface="Miriam Fixed" pitchFamily="49" charset="-79"/>
                <a:cs typeface="Miriam Fixed" pitchFamily="49" charset="-79"/>
              </a:rPr>
              <a:t>8</a:t>
            </a:r>
            <a:r>
              <a:rPr kumimoji="1" lang="ja-JP" altLang="en-US" dirty="0" smtClean="0">
                <a:latin typeface="Miriam Fixed" pitchFamily="49" charset="-79"/>
                <a:cs typeface="Miriam Fixed" pitchFamily="49" charset="-79"/>
              </a:rPr>
              <a:t>以上</a:t>
            </a:r>
            <a:r>
              <a:rPr kumimoji="1" lang="en-US" altLang="ja-JP" dirty="0" smtClean="0">
                <a:latin typeface="Miriam Fixed" pitchFamily="49" charset="-79"/>
                <a:cs typeface="Miriam Fixed" pitchFamily="49" charset="-79"/>
              </a:rPr>
              <a:t>)</a:t>
            </a:r>
            <a:r>
              <a:rPr kumimoji="1" lang="ja-JP" altLang="en-US" dirty="0" smtClean="0">
                <a:latin typeface="Miriam Fixed" pitchFamily="49" charset="-79"/>
                <a:cs typeface="Miriam Fixed" pitchFamily="49" charset="-79"/>
              </a:rPr>
              <a:t>の場合は対象外</a:t>
            </a:r>
            <a:endParaRPr kumimoji="1" lang="en-US" altLang="ja-JP" dirty="0" smtClean="0">
              <a:latin typeface="Miriam Fixed" pitchFamily="49" charset="-79"/>
              <a:cs typeface="Miriam Fixed" pitchFamily="49" charset="-79"/>
            </a:endParaRPr>
          </a:p>
          <a:p>
            <a:r>
              <a:rPr lang="ja-JP" altLang="en-US" dirty="0">
                <a:latin typeface="Miriam Fixed" pitchFamily="49" charset="-79"/>
                <a:cs typeface="Miriam Fixed" pitchFamily="49" charset="-79"/>
              </a:rPr>
              <a:t>これ</a:t>
            </a:r>
            <a:r>
              <a:rPr lang="ja-JP" altLang="en-US" dirty="0" smtClean="0">
                <a:latin typeface="Miriam Fixed" pitchFamily="49" charset="-79"/>
                <a:cs typeface="Miriam Fixed" pitchFamily="49" charset="-79"/>
              </a:rPr>
              <a:t>をこのままコーディングすると</a:t>
            </a:r>
            <a:r>
              <a:rPr lang="en-US" altLang="ja-JP" dirty="0" smtClean="0">
                <a:latin typeface="Miriam Fixed" pitchFamily="49" charset="-79"/>
                <a:cs typeface="Miriam Fixed" pitchFamily="49" charset="-79"/>
              </a:rPr>
              <a:t/>
            </a:r>
            <a:br>
              <a:rPr lang="en-US" altLang="ja-JP" dirty="0" smtClean="0">
                <a:latin typeface="Miriam Fixed" pitchFamily="49" charset="-79"/>
                <a:cs typeface="Miriam Fixed" pitchFamily="49" charset="-79"/>
              </a:rPr>
            </a:br>
            <a:r>
              <a:rPr lang="ja-JP" altLang="en-US" dirty="0" smtClean="0">
                <a:latin typeface="Miriam Fixed" pitchFamily="49" charset="-79"/>
                <a:cs typeface="Miriam Fixed" pitchFamily="49" charset="-79"/>
              </a:rPr>
              <a:t>ださいので、座標のペアを配列に</a:t>
            </a:r>
            <a:r>
              <a:rPr lang="en-US" altLang="ja-JP" dirty="0" smtClean="0">
                <a:latin typeface="Miriam Fixed" pitchFamily="49" charset="-79"/>
                <a:cs typeface="Miriam Fixed" pitchFamily="49" charset="-79"/>
              </a:rPr>
              <a:t/>
            </a:r>
            <a:br>
              <a:rPr lang="en-US" altLang="ja-JP" dirty="0" smtClean="0">
                <a:latin typeface="Miriam Fixed" pitchFamily="49" charset="-79"/>
                <a:cs typeface="Miriam Fixed" pitchFamily="49" charset="-79"/>
              </a:rPr>
            </a:br>
            <a:r>
              <a:rPr lang="ja-JP" altLang="en-US" dirty="0" smtClean="0">
                <a:latin typeface="Miriam Fixed" pitchFamily="49" charset="-79"/>
                <a:cs typeface="Miriam Fixed" pitchFamily="49" charset="-79"/>
              </a:rPr>
              <a:t>しまってループで処理できるとクール</a:t>
            </a:r>
            <a:endParaRPr kumimoji="1" lang="ja-JP" altLang="en-US" dirty="0">
              <a:latin typeface="Miriam Fixed" pitchFamily="49" charset="-79"/>
              <a:cs typeface="Miriam Fixed" pitchFamily="49" charset="-79"/>
            </a:endParaRPr>
          </a:p>
        </p:txBody>
      </p:sp>
    </p:spTree>
    <p:extLst>
      <p:ext uri="{BB962C8B-B14F-4D97-AF65-F5344CB8AC3E}">
        <p14:creationId xmlns:p14="http://schemas.microsoft.com/office/powerpoint/2010/main" val="3372111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置ける場所の定義</a:t>
            </a:r>
            <a:r>
              <a:rPr kumimoji="1" lang="en-US" altLang="ja-JP" dirty="0" smtClean="0"/>
              <a:t>(2)</a:t>
            </a:r>
            <a:endParaRPr kumimoji="1" lang="ja-JP" altLang="en-US" dirty="0"/>
          </a:p>
        </p:txBody>
      </p:sp>
      <p:sp>
        <p:nvSpPr>
          <p:cNvPr id="3" name="コンテンツ プレースホルダー 2"/>
          <p:cNvSpPr>
            <a:spLocks noGrp="1"/>
          </p:cNvSpPr>
          <p:nvPr>
            <p:ph sz="half" idx="1"/>
          </p:nvPr>
        </p:nvSpPr>
        <p:spPr/>
        <p:txBody>
          <a:bodyPr>
            <a:normAutofit/>
          </a:bodyPr>
          <a:lstStyle/>
          <a:p>
            <a:r>
              <a:rPr lang="ja-JP" altLang="en-US" dirty="0" smtClean="0"/>
              <a:t>相手の石があった</a:t>
            </a:r>
            <a:r>
              <a:rPr lang="en-US" altLang="ja-JP" dirty="0" smtClean="0"/>
              <a:t/>
            </a:r>
            <a:br>
              <a:rPr lang="en-US" altLang="ja-JP" dirty="0" smtClean="0"/>
            </a:br>
            <a:r>
              <a:rPr lang="ja-JP" altLang="en-US" dirty="0" smtClean="0"/>
              <a:t>方向の先に、</a:t>
            </a:r>
            <a:r>
              <a:rPr lang="en-US" altLang="ja-JP" dirty="0" smtClean="0"/>
              <a:t/>
            </a:r>
            <a:br>
              <a:rPr lang="en-US" altLang="ja-JP" dirty="0" smtClean="0"/>
            </a:br>
            <a:r>
              <a:rPr lang="ja-JP" altLang="en-US" dirty="0" smtClean="0"/>
              <a:t>自分の石があること</a:t>
            </a:r>
            <a:endParaRPr lang="en-US" altLang="ja-JP" dirty="0" smtClean="0"/>
          </a:p>
          <a:p>
            <a:pPr lvl="1"/>
            <a:r>
              <a:rPr lang="ja-JP" altLang="en-US" dirty="0"/>
              <a:t>端</a:t>
            </a:r>
            <a:r>
              <a:rPr lang="ja-JP" altLang="en-US" dirty="0" smtClean="0"/>
              <a:t>に到達した場合は</a:t>
            </a:r>
            <a:r>
              <a:rPr lang="en-US" altLang="ja-JP" dirty="0" smtClean="0"/>
              <a:t/>
            </a:r>
            <a:br>
              <a:rPr lang="en-US" altLang="ja-JP" dirty="0" smtClean="0"/>
            </a:br>
            <a:r>
              <a:rPr lang="ja-JP" altLang="en-US" dirty="0" smtClean="0"/>
              <a:t>その時点で</a:t>
            </a:r>
            <a:r>
              <a:rPr lang="en-US" altLang="ja-JP" dirty="0" smtClean="0"/>
              <a:t>NG</a:t>
            </a:r>
          </a:p>
          <a:p>
            <a:pPr lvl="1"/>
            <a:r>
              <a:rPr lang="ja-JP" altLang="en-US" dirty="0" smtClean="0"/>
              <a:t>隣接する相手の石が</a:t>
            </a:r>
            <a:r>
              <a:rPr lang="en-US" altLang="ja-JP" dirty="0" smtClean="0"/>
              <a:t/>
            </a:r>
            <a:br>
              <a:rPr lang="en-US" altLang="ja-JP" dirty="0" smtClean="0"/>
            </a:br>
            <a:r>
              <a:rPr lang="ja-JP" altLang="en-US" dirty="0" smtClean="0"/>
              <a:t>複数存在した場合は、それぞれの方向で判定</a:t>
            </a:r>
            <a:endParaRPr lang="en-US" altLang="ja-JP" dirty="0" smtClean="0"/>
          </a:p>
          <a:p>
            <a:pPr lvl="1"/>
            <a:r>
              <a:rPr kumimoji="1" lang="ja-JP" altLang="en-US" dirty="0" smtClean="0"/>
              <a:t>初手の場合青い</a:t>
            </a:r>
            <a:r>
              <a:rPr kumimoji="1" lang="ja-JP" altLang="en-US" dirty="0"/>
              <a:t>セル</a:t>
            </a:r>
            <a:r>
              <a:rPr kumimoji="1" lang="ja-JP" altLang="en-US" dirty="0" smtClean="0"/>
              <a:t>が最終的に</a:t>
            </a:r>
            <a:r>
              <a:rPr kumimoji="1" lang="en-US" altLang="ja-JP" dirty="0" smtClean="0"/>
              <a:t>OK</a:t>
            </a:r>
            <a:r>
              <a:rPr kumimoji="1" lang="ja-JP" altLang="en-US" dirty="0" smtClean="0"/>
              <a:t>になる</a:t>
            </a:r>
            <a:endParaRPr kumimoji="1" lang="ja-JP" altLang="en-US" dirty="0"/>
          </a:p>
        </p:txBody>
      </p:sp>
      <p:graphicFrame>
        <p:nvGraphicFramePr>
          <p:cNvPr id="8" name="コンテンツ プレースホルダー 7"/>
          <p:cNvGraphicFramePr>
            <a:graphicFrameLocks noGrp="1"/>
          </p:cNvGraphicFramePr>
          <p:nvPr>
            <p:ph sz="half" idx="2"/>
            <p:extLst>
              <p:ext uri="{D42A27DB-BD31-4B8C-83A1-F6EECF244321}">
                <p14:modId xmlns:p14="http://schemas.microsoft.com/office/powerpoint/2010/main" val="1752536470"/>
              </p:ext>
            </p:extLst>
          </p:nvPr>
        </p:nvGraphicFramePr>
        <p:xfrm>
          <a:off x="4648200" y="1600200"/>
          <a:ext cx="4038600" cy="4082106"/>
        </p:xfrm>
        <a:graphic>
          <a:graphicData uri="http://schemas.openxmlformats.org/drawingml/2006/table">
            <a:tbl>
              <a:tblPr firstRow="1" bandRow="1">
                <a:tableStyleId>{5940675A-B579-460E-94D1-54222C63F5DA}</a:tableStyleId>
              </a:tblPr>
              <a:tblGrid>
                <a:gridCol w="504825"/>
                <a:gridCol w="504825"/>
                <a:gridCol w="504825"/>
                <a:gridCol w="504825"/>
                <a:gridCol w="504825"/>
                <a:gridCol w="504825"/>
                <a:gridCol w="504825"/>
                <a:gridCol w="504825"/>
              </a:tblGrid>
              <a:tr h="507631">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r>
              <a:tr h="507631">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r>
              <a:tr h="507631">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solidFill>
                      <a:schemeClr val="accent2"/>
                    </a:solidFill>
                  </a:tcPr>
                </a:tc>
                <a:tc>
                  <a:txBody>
                    <a:bodyPr/>
                    <a:lstStyle/>
                    <a:p>
                      <a:endParaRPr kumimoji="1" lang="ja-JP" altLang="en-US" dirty="0"/>
                    </a:p>
                  </a:txBody>
                  <a:tcPr>
                    <a:solidFill>
                      <a:schemeClr val="accent1"/>
                    </a:solidFill>
                  </a:tcPr>
                </a:tc>
                <a:tc>
                  <a:txBody>
                    <a:bodyPr/>
                    <a:lstStyle/>
                    <a:p>
                      <a:endParaRPr kumimoji="1" lang="ja-JP" altLang="en-US" dirty="0"/>
                    </a:p>
                  </a:txBody>
                  <a:tcPr>
                    <a:solidFill>
                      <a:schemeClr val="accent2"/>
                    </a:solidFill>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r>
              <a:tr h="507631">
                <a:tc>
                  <a:txBody>
                    <a:bodyPr/>
                    <a:lstStyle/>
                    <a:p>
                      <a:endParaRPr kumimoji="1" lang="ja-JP" altLang="en-US"/>
                    </a:p>
                  </a:txBody>
                  <a:tcPr/>
                </a:tc>
                <a:tc>
                  <a:txBody>
                    <a:bodyPr/>
                    <a:lstStyle/>
                    <a:p>
                      <a:endParaRPr kumimoji="1" lang="ja-JP" altLang="en-US"/>
                    </a:p>
                  </a:txBody>
                  <a:tcPr/>
                </a:tc>
                <a:tc>
                  <a:txBody>
                    <a:bodyPr/>
                    <a:lstStyle/>
                    <a:p>
                      <a:pPr algn="ctr"/>
                      <a:endParaRPr kumimoji="1" lang="ja-JP" altLang="en-US" dirty="0"/>
                    </a:p>
                  </a:txBody>
                  <a:tcPr anchor="ctr">
                    <a:solidFill>
                      <a:schemeClr val="accent1"/>
                    </a:solidFill>
                  </a:tcPr>
                </a:tc>
                <a:tc>
                  <a:txBody>
                    <a:bodyPr/>
                    <a:lstStyle/>
                    <a:p>
                      <a:pPr algn="ctr"/>
                      <a:r>
                        <a:rPr kumimoji="1" lang="ja-JP" altLang="en-US" sz="2800" dirty="0" smtClean="0"/>
                        <a:t>○</a:t>
                      </a:r>
                      <a:endParaRPr kumimoji="1" lang="ja-JP" altLang="en-US" dirty="0"/>
                    </a:p>
                  </a:txBody>
                  <a:tcPr anchor="ctr"/>
                </a:tc>
                <a:tc>
                  <a:txBody>
                    <a:bodyPr/>
                    <a:lstStyle/>
                    <a:p>
                      <a:r>
                        <a:rPr kumimoji="1" lang="ja-JP" altLang="en-US" sz="2800" b="0" i="0" u="none" strike="noStrike" kern="1200" cap="none" spc="0" normalizeH="0" baseline="0" noProof="0" dirty="0" smtClean="0">
                          <a:ln>
                            <a:noFill/>
                          </a:ln>
                          <a:solidFill>
                            <a:prstClr val="black"/>
                          </a:solidFill>
                          <a:effectLst/>
                          <a:uLnTx/>
                          <a:uFillTx/>
                          <a:latin typeface="+mn-lt"/>
                          <a:ea typeface="+mn-ea"/>
                          <a:cs typeface="+mn-cs"/>
                        </a:rPr>
                        <a:t>●</a:t>
                      </a:r>
                      <a:endParaRPr kumimoji="1" lang="ja-JP" altLang="en-US" dirty="0"/>
                    </a:p>
                  </a:txBody>
                  <a:tcPr/>
                </a:tc>
                <a:tc>
                  <a:txBody>
                    <a:bodyPr/>
                    <a:lstStyle/>
                    <a:p>
                      <a:endParaRPr kumimoji="1" lang="ja-JP" altLang="en-US" dirty="0"/>
                    </a:p>
                  </a:txBody>
                  <a:tcPr>
                    <a:solidFill>
                      <a:schemeClr val="accent2"/>
                    </a:solidFill>
                  </a:tcPr>
                </a:tc>
                <a:tc>
                  <a:txBody>
                    <a:bodyPr/>
                    <a:lstStyle/>
                    <a:p>
                      <a:endParaRPr kumimoji="1" lang="ja-JP" altLang="en-US"/>
                    </a:p>
                  </a:txBody>
                  <a:tcPr/>
                </a:tc>
                <a:tc>
                  <a:txBody>
                    <a:bodyPr/>
                    <a:lstStyle/>
                    <a:p>
                      <a:endParaRPr kumimoji="1" lang="ja-JP" altLang="en-US"/>
                    </a:p>
                  </a:txBody>
                  <a:tcPr/>
                </a:tc>
              </a:tr>
              <a:tr h="507631">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solidFill>
                      <a:schemeClr val="accent2"/>
                    </a:solidFill>
                  </a:tcPr>
                </a:tc>
                <a:tc>
                  <a:txBody>
                    <a:bodyPr/>
                    <a:lstStyle/>
                    <a:p>
                      <a:r>
                        <a:rPr kumimoji="1" lang="ja-JP" altLang="en-US" sz="2800" b="0" i="0" u="none" strike="noStrike" kern="1200" cap="none" spc="0" normalizeH="0" baseline="0" noProof="0" dirty="0" smtClean="0">
                          <a:ln>
                            <a:noFill/>
                          </a:ln>
                          <a:solidFill>
                            <a:prstClr val="black"/>
                          </a:solidFill>
                          <a:effectLst/>
                          <a:uLnTx/>
                          <a:uFillTx/>
                          <a:latin typeface="+mn-lt"/>
                          <a:ea typeface="+mn-ea"/>
                          <a:cs typeface="+mn-cs"/>
                        </a:rPr>
                        <a:t>●</a:t>
                      </a:r>
                      <a:endParaRPr kumimoji="1" lang="ja-JP"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smtClean="0">
                          <a:ln>
                            <a:noFill/>
                          </a:ln>
                          <a:solidFill>
                            <a:prstClr val="black"/>
                          </a:solidFill>
                          <a:effectLst/>
                          <a:uLnTx/>
                          <a:uFillTx/>
                          <a:latin typeface="+mn-lt"/>
                          <a:ea typeface="+mn-ea"/>
                          <a:cs typeface="+mn-cs"/>
                        </a:rPr>
                        <a:t>○</a:t>
                      </a:r>
                      <a:endParaRPr kumimoji="1" lang="ja-JP" altLang="en-US" sz="1800" b="0" i="0" u="none" strike="noStrike" kern="1200" cap="none" spc="0" normalizeH="0" baseline="0" noProof="0" dirty="0" smtClean="0">
                        <a:ln>
                          <a:noFill/>
                        </a:ln>
                        <a:solidFill>
                          <a:prstClr val="black"/>
                        </a:solidFill>
                        <a:effectLst/>
                        <a:uLnTx/>
                        <a:uFillTx/>
                        <a:latin typeface="+mn-lt"/>
                        <a:ea typeface="+mn-ea"/>
                        <a:cs typeface="+mn-cs"/>
                      </a:endParaRPr>
                    </a:p>
                  </a:txBody>
                  <a:tcPr/>
                </a:tc>
                <a:tc>
                  <a:txBody>
                    <a:bodyPr/>
                    <a:lstStyle/>
                    <a:p>
                      <a:endParaRPr kumimoji="1" lang="ja-JP" altLang="en-US" dirty="0"/>
                    </a:p>
                  </a:txBody>
                  <a:tcPr>
                    <a:solidFill>
                      <a:schemeClr val="accent1"/>
                    </a:solidFill>
                  </a:tcPr>
                </a:tc>
                <a:tc>
                  <a:txBody>
                    <a:bodyPr/>
                    <a:lstStyle/>
                    <a:p>
                      <a:endParaRPr kumimoji="1" lang="ja-JP" altLang="en-US"/>
                    </a:p>
                  </a:txBody>
                  <a:tcPr/>
                </a:tc>
                <a:tc>
                  <a:txBody>
                    <a:bodyPr/>
                    <a:lstStyle/>
                    <a:p>
                      <a:endParaRPr kumimoji="1" lang="ja-JP" altLang="en-US"/>
                    </a:p>
                  </a:txBody>
                  <a:tcPr/>
                </a:tc>
              </a:tr>
              <a:tr h="507631">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solidFill>
                      <a:schemeClr val="accent2"/>
                    </a:solidFill>
                  </a:tcPr>
                </a:tc>
                <a:tc>
                  <a:txBody>
                    <a:bodyPr/>
                    <a:lstStyle/>
                    <a:p>
                      <a:endParaRPr kumimoji="1" lang="ja-JP" altLang="en-US" dirty="0"/>
                    </a:p>
                  </a:txBody>
                  <a:tcPr>
                    <a:solidFill>
                      <a:schemeClr val="accent1"/>
                    </a:solidFill>
                  </a:tcPr>
                </a:tc>
                <a:tc>
                  <a:txBody>
                    <a:bodyPr/>
                    <a:lstStyle/>
                    <a:p>
                      <a:endParaRPr kumimoji="1" lang="ja-JP" altLang="en-US" dirty="0"/>
                    </a:p>
                  </a:txBody>
                  <a:tcPr>
                    <a:solidFill>
                      <a:schemeClr val="accent2"/>
                    </a:solidFill>
                  </a:tcPr>
                </a:tc>
                <a:tc>
                  <a:txBody>
                    <a:bodyPr/>
                    <a:lstStyle/>
                    <a:p>
                      <a:endParaRPr kumimoji="1" lang="ja-JP" altLang="en-US"/>
                    </a:p>
                  </a:txBody>
                  <a:tcPr/>
                </a:tc>
                <a:tc>
                  <a:txBody>
                    <a:bodyPr/>
                    <a:lstStyle/>
                    <a:p>
                      <a:endParaRPr kumimoji="1" lang="ja-JP" altLang="en-US"/>
                    </a:p>
                  </a:txBody>
                  <a:tcPr/>
                </a:tc>
              </a:tr>
              <a:tr h="507631">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r>
              <a:tr h="507631">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r>
            </a:tbl>
          </a:graphicData>
        </a:graphic>
      </p:graphicFrame>
      <p:sp>
        <p:nvSpPr>
          <p:cNvPr id="4" name="右矢印 3"/>
          <p:cNvSpPr/>
          <p:nvPr/>
        </p:nvSpPr>
        <p:spPr>
          <a:xfrm>
            <a:off x="5940152" y="3212976"/>
            <a:ext cx="100811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右矢印 6"/>
          <p:cNvSpPr/>
          <p:nvPr/>
        </p:nvSpPr>
        <p:spPr>
          <a:xfrm rot="5400000">
            <a:off x="5898684" y="3212976"/>
            <a:ext cx="100811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右矢印 8"/>
          <p:cNvSpPr/>
          <p:nvPr/>
        </p:nvSpPr>
        <p:spPr>
          <a:xfrm rot="16200000">
            <a:off x="6403710" y="3717032"/>
            <a:ext cx="100811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右矢印 9"/>
          <p:cNvSpPr/>
          <p:nvPr/>
        </p:nvSpPr>
        <p:spPr>
          <a:xfrm rot="10800000">
            <a:off x="6444208" y="3717032"/>
            <a:ext cx="100811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699053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実装方針</a:t>
            </a:r>
            <a:endParaRPr kumimoji="1" lang="ja-JP" altLang="en-US" dirty="0"/>
          </a:p>
        </p:txBody>
      </p:sp>
      <p:sp>
        <p:nvSpPr>
          <p:cNvPr id="6" name="コンテンツ プレースホルダー 5"/>
          <p:cNvSpPr>
            <a:spLocks noGrp="1"/>
          </p:cNvSpPr>
          <p:nvPr>
            <p:ph idx="1"/>
          </p:nvPr>
        </p:nvSpPr>
        <p:spPr/>
        <p:txBody>
          <a:bodyPr/>
          <a:lstStyle/>
          <a:p>
            <a:r>
              <a:rPr kumimoji="1" lang="ja-JP" altLang="en-US" dirty="0" smtClean="0"/>
              <a:t>位置と方向を与えて、その方向を調べる関数を作る</a:t>
            </a:r>
            <a:endParaRPr kumimoji="1" lang="en-US" altLang="ja-JP" dirty="0" smtClean="0"/>
          </a:p>
          <a:p>
            <a:r>
              <a:rPr lang="ja-JP" altLang="en-US" dirty="0" smtClean="0"/>
              <a:t>先ほどリストアップした隣接した相手の石リストを関数に流し込んでいく</a:t>
            </a:r>
            <a:endParaRPr lang="en-US" altLang="ja-JP" dirty="0" smtClean="0"/>
          </a:p>
          <a:p>
            <a:endParaRPr kumimoji="1" lang="en-US" altLang="ja-JP" dirty="0"/>
          </a:p>
          <a:p>
            <a:r>
              <a:rPr lang="ja-JP" altLang="en-US" dirty="0" smtClean="0"/>
              <a:t>あとは実演！</a:t>
            </a:r>
            <a:endParaRPr kumimoji="1" lang="ja-JP" altLang="en-US" dirty="0"/>
          </a:p>
        </p:txBody>
      </p:sp>
    </p:spTree>
    <p:extLst>
      <p:ext uri="{BB962C8B-B14F-4D97-AF65-F5344CB8AC3E}">
        <p14:creationId xmlns:p14="http://schemas.microsoft.com/office/powerpoint/2010/main" val="38491975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To be continued…</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62334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ファイル入出力</a:t>
            </a:r>
            <a:endParaRPr kumimoji="1" lang="ja-JP" altLang="en-US" dirty="0"/>
          </a:p>
        </p:txBody>
      </p:sp>
      <p:sp>
        <p:nvSpPr>
          <p:cNvPr id="4" name="テキスト プレースホルダー 3"/>
          <p:cNvSpPr>
            <a:spLocks noGrp="1"/>
          </p:cNvSpPr>
          <p:nvPr>
            <p:ph type="body" idx="1"/>
          </p:nvPr>
        </p:nvSpPr>
        <p:spPr/>
        <p:txBody>
          <a:bodyPr/>
          <a:lstStyle/>
          <a:p>
            <a:r>
              <a:rPr kumimoji="1" lang="ja-JP" altLang="en-US" dirty="0" smtClean="0"/>
              <a:t>こ、今度こそ！</a:t>
            </a:r>
            <a:endParaRPr kumimoji="1" lang="ja-JP" altLang="en-US" dirty="0"/>
          </a:p>
        </p:txBody>
      </p:sp>
    </p:spTree>
    <p:extLst>
      <p:ext uri="{BB962C8B-B14F-4D97-AF65-F5344CB8AC3E}">
        <p14:creationId xmlns:p14="http://schemas.microsoft.com/office/powerpoint/2010/main" val="2956632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ファイル</a:t>
            </a:r>
            <a:r>
              <a:rPr lang="ja-JP" altLang="en-US" dirty="0" smtClean="0"/>
              <a:t>入出力の重要性</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セーブ／ロードをしたいなら必須処理</a:t>
            </a:r>
            <a:endParaRPr lang="en-US" altLang="ja-JP" dirty="0" smtClean="0"/>
          </a:p>
          <a:p>
            <a:endParaRPr lang="en-US" altLang="ja-JP" dirty="0" smtClean="0"/>
          </a:p>
          <a:p>
            <a:r>
              <a:rPr lang="ja-JP" altLang="en-US" dirty="0" smtClean="0"/>
              <a:t>ソース</a:t>
            </a:r>
            <a:r>
              <a:rPr lang="ja-JP" altLang="en-US" dirty="0"/>
              <a:t>中</a:t>
            </a:r>
            <a:r>
              <a:rPr lang="ja-JP" altLang="en-US" dirty="0" smtClean="0"/>
              <a:t>にパラメータを直書きするのは</a:t>
            </a:r>
            <a:r>
              <a:rPr lang="ja-JP" altLang="en-US" dirty="0"/>
              <a:t/>
            </a:r>
            <a:br>
              <a:rPr lang="ja-JP" altLang="en-US" dirty="0"/>
            </a:br>
            <a:r>
              <a:rPr lang="ja-JP" altLang="en-US" dirty="0" smtClean="0"/>
              <a:t>「</a:t>
            </a:r>
            <a:r>
              <a:rPr lang="ja-JP" altLang="en-US" dirty="0"/>
              <a:t>ハードコーディング」と言われて、</a:t>
            </a:r>
            <a:br>
              <a:rPr lang="ja-JP" altLang="en-US" dirty="0"/>
            </a:br>
            <a:r>
              <a:rPr lang="ja-JP" altLang="en-US" dirty="0"/>
              <a:t>現場では忌み嫌われる</a:t>
            </a:r>
            <a:r>
              <a:rPr lang="ja-JP" altLang="en-US" dirty="0" smtClean="0"/>
              <a:t>行為</a:t>
            </a:r>
            <a:endParaRPr lang="en-US" altLang="ja-JP" dirty="0" smtClean="0"/>
          </a:p>
          <a:p>
            <a:pPr lvl="1"/>
            <a:r>
              <a:rPr lang="ja-JP" altLang="en-US" dirty="0" smtClean="0"/>
              <a:t>ちょっとマップを手直しするのにも</a:t>
            </a:r>
            <a:r>
              <a:rPr lang="ja-JP" altLang="en-US" dirty="0"/>
              <a:t>ビルド</a:t>
            </a:r>
            <a:r>
              <a:rPr lang="ja-JP" altLang="en-US" dirty="0" smtClean="0"/>
              <a:t>が必要＝</a:t>
            </a:r>
            <a:r>
              <a:rPr lang="en-US" altLang="ja-JP" dirty="0" smtClean="0"/>
              <a:t>Visual Studio</a:t>
            </a:r>
            <a:r>
              <a:rPr lang="ja-JP" altLang="en-US" dirty="0" smtClean="0"/>
              <a:t>が必要＝マップも自分で作らなくてはいけなくなる＝</a:t>
            </a:r>
            <a:r>
              <a:rPr lang="ja-JP" altLang="en-US" dirty="0" err="1" smtClean="0"/>
              <a:t>あばばばばば</a:t>
            </a:r>
            <a:r>
              <a:rPr lang="ja-JP" altLang="en-US" dirty="0" smtClean="0"/>
              <a:t>ｂ</a:t>
            </a:r>
            <a:endParaRPr lang="ja-JP" altLang="en-US" dirty="0"/>
          </a:p>
          <a:p>
            <a:endParaRPr kumimoji="1" lang="ja-JP" altLang="en-US" dirty="0"/>
          </a:p>
        </p:txBody>
      </p:sp>
    </p:spTree>
    <p:extLst>
      <p:ext uri="{BB962C8B-B14F-4D97-AF65-F5344CB8AC3E}">
        <p14:creationId xmlns:p14="http://schemas.microsoft.com/office/powerpoint/2010/main" val="4197892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読み書きのターゲットは</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とりあえずテキストファイル</a:t>
            </a:r>
            <a:endParaRPr kumimoji="1" lang="en-US" altLang="ja-JP" dirty="0" smtClean="0"/>
          </a:p>
          <a:p>
            <a:pPr lvl="1"/>
            <a:r>
              <a:rPr lang="ja-JP" altLang="en-US" dirty="0" smtClean="0"/>
              <a:t>特に</a:t>
            </a:r>
            <a:r>
              <a:rPr lang="en-US" altLang="ja-JP" dirty="0" smtClean="0"/>
              <a:t>CSV</a:t>
            </a:r>
            <a:r>
              <a:rPr lang="ja-JP" altLang="en-US" dirty="0" smtClean="0"/>
              <a:t>やタブ区切りテキストは扱えると</a:t>
            </a:r>
            <a:r>
              <a:rPr lang="en-US" altLang="ja-JP" dirty="0" smtClean="0"/>
              <a:t/>
            </a:r>
            <a:br>
              <a:rPr lang="en-US" altLang="ja-JP" dirty="0" smtClean="0"/>
            </a:br>
            <a:r>
              <a:rPr lang="ja-JP" altLang="en-US" dirty="0" smtClean="0"/>
              <a:t>超便利</a:t>
            </a:r>
            <a:endParaRPr lang="en-US" altLang="ja-JP" dirty="0" smtClean="0"/>
          </a:p>
          <a:p>
            <a:r>
              <a:rPr kumimoji="1" lang="ja-JP" altLang="en-US" dirty="0" smtClean="0"/>
              <a:t>マップデータ、キャラクタパラメータ、</a:t>
            </a:r>
            <a:r>
              <a:rPr kumimoji="1" lang="en-US" altLang="ja-JP" dirty="0" smtClean="0"/>
              <a:t/>
            </a:r>
            <a:br>
              <a:rPr kumimoji="1" lang="en-US" altLang="ja-JP" dirty="0" smtClean="0"/>
            </a:br>
            <a:r>
              <a:rPr kumimoji="1" lang="ja-JP" altLang="en-US" dirty="0" smtClean="0"/>
              <a:t>シナリオデータ、セーブデータなどなど</a:t>
            </a:r>
            <a:endParaRPr kumimoji="1" lang="en-US" altLang="ja-JP" dirty="0" smtClean="0"/>
          </a:p>
          <a:p>
            <a:endParaRPr lang="en-US" altLang="ja-JP" dirty="0" smtClean="0"/>
          </a:p>
          <a:p>
            <a:r>
              <a:rPr lang="ja-JP" altLang="en-US" dirty="0" smtClean="0"/>
              <a:t>「テキストファイルとか見られたら</a:t>
            </a:r>
            <a:r>
              <a:rPr lang="en-US" altLang="ja-JP" dirty="0" smtClean="0"/>
              <a:t/>
            </a:r>
            <a:br>
              <a:rPr lang="en-US" altLang="ja-JP" dirty="0" smtClean="0"/>
            </a:br>
            <a:r>
              <a:rPr lang="ja-JP" altLang="en-US" dirty="0" smtClean="0"/>
              <a:t>　恥ずかしいし</a:t>
            </a:r>
            <a:r>
              <a:rPr lang="en-US" altLang="ja-JP" dirty="0" smtClean="0"/>
              <a:t>…</a:t>
            </a:r>
            <a:r>
              <a:rPr lang="ja-JP" altLang="en-US" dirty="0" smtClean="0"/>
              <a:t>」とか言うのは後だ！</a:t>
            </a:r>
            <a:endParaRPr kumimoji="1" lang="ja-JP" altLang="en-US" dirty="0"/>
          </a:p>
        </p:txBody>
      </p:sp>
    </p:spTree>
    <p:extLst>
      <p:ext uri="{BB962C8B-B14F-4D97-AF65-F5344CB8AC3E}">
        <p14:creationId xmlns:p14="http://schemas.microsoft.com/office/powerpoint/2010/main" val="3682667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とりあえず使うもの</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C++</a:t>
            </a:r>
            <a:r>
              <a:rPr kumimoji="1" lang="ja-JP" altLang="en-US" dirty="0" smtClean="0"/>
              <a:t>の標準機能だけでやってみよう</a:t>
            </a:r>
            <a:endParaRPr kumimoji="1" lang="en-US" altLang="ja-JP" dirty="0" smtClean="0"/>
          </a:p>
          <a:p>
            <a:pPr lvl="1"/>
            <a:r>
              <a:rPr lang="ja-JP" altLang="en-US" dirty="0" smtClean="0"/>
              <a:t>読み込みは「</a:t>
            </a:r>
            <a:r>
              <a:rPr lang="en-US" altLang="ja-JP" dirty="0" err="1" smtClean="0">
                <a:latin typeface="Miriam Fixed" pitchFamily="49" charset="-79"/>
                <a:cs typeface="Miriam Fixed" pitchFamily="49" charset="-79"/>
              </a:rPr>
              <a:t>ifstream</a:t>
            </a:r>
            <a:r>
              <a:rPr lang="ja-JP" altLang="en-US" dirty="0" smtClean="0"/>
              <a:t>」クラス</a:t>
            </a:r>
            <a:endParaRPr lang="en-US" altLang="ja-JP" dirty="0" smtClean="0"/>
          </a:p>
          <a:p>
            <a:pPr lvl="1"/>
            <a:r>
              <a:rPr kumimoji="1" lang="ja-JP" altLang="en-US" dirty="0" smtClean="0"/>
              <a:t>書き込みは「</a:t>
            </a:r>
            <a:r>
              <a:rPr kumimoji="1" lang="en-US" altLang="ja-JP" dirty="0" err="1" smtClean="0">
                <a:latin typeface="Miriam Fixed" pitchFamily="49" charset="-79"/>
                <a:cs typeface="Miriam Fixed" pitchFamily="49" charset="-79"/>
              </a:rPr>
              <a:t>ofstream</a:t>
            </a:r>
            <a:r>
              <a:rPr kumimoji="1" lang="ja-JP" altLang="en-US" dirty="0" smtClean="0"/>
              <a:t>」クラス</a:t>
            </a:r>
            <a:endParaRPr kumimoji="1" lang="en-US" altLang="ja-JP" dirty="0" smtClean="0"/>
          </a:p>
          <a:p>
            <a:r>
              <a:rPr lang="ja-JP" altLang="en-US" dirty="0" smtClean="0"/>
              <a:t>インクルードは以下の通り</a:t>
            </a:r>
            <a:endParaRPr lang="en-US" altLang="ja-JP" dirty="0" smtClean="0"/>
          </a:p>
          <a:p>
            <a:pPr lvl="1"/>
            <a:r>
              <a:rPr kumimoji="1" lang="en-US" altLang="ja-JP" dirty="0" smtClean="0">
                <a:latin typeface="Miriam Fixed" pitchFamily="49" charset="-79"/>
                <a:cs typeface="Miriam Fixed" pitchFamily="49" charset="-79"/>
              </a:rPr>
              <a:t>#include &lt;</a:t>
            </a:r>
            <a:r>
              <a:rPr kumimoji="1" lang="en-US" altLang="ja-JP" dirty="0" err="1" smtClean="0">
                <a:latin typeface="Miriam Fixed" pitchFamily="49" charset="-79"/>
                <a:cs typeface="Miriam Fixed" pitchFamily="49" charset="-79"/>
              </a:rPr>
              <a:t>iostream</a:t>
            </a:r>
            <a:r>
              <a:rPr kumimoji="1" lang="en-US" altLang="ja-JP" dirty="0" smtClean="0">
                <a:latin typeface="Miriam Fixed" pitchFamily="49" charset="-79"/>
                <a:cs typeface="Miriam Fixed" pitchFamily="49" charset="-79"/>
              </a:rPr>
              <a:t>&gt;</a:t>
            </a:r>
          </a:p>
          <a:p>
            <a:pPr lvl="1"/>
            <a:r>
              <a:rPr lang="en-US" altLang="ja-JP" dirty="0" smtClean="0">
                <a:latin typeface="Miriam Fixed" pitchFamily="49" charset="-79"/>
                <a:cs typeface="Miriam Fixed" pitchFamily="49" charset="-79"/>
              </a:rPr>
              <a:t>#include &lt;</a:t>
            </a:r>
            <a:r>
              <a:rPr lang="en-US" altLang="ja-JP" dirty="0" err="1" smtClean="0">
                <a:latin typeface="Miriam Fixed" pitchFamily="49" charset="-79"/>
                <a:cs typeface="Miriam Fixed" pitchFamily="49" charset="-79"/>
              </a:rPr>
              <a:t>fstream</a:t>
            </a:r>
            <a:r>
              <a:rPr lang="en-US" altLang="ja-JP" dirty="0" smtClean="0">
                <a:latin typeface="Miriam Fixed" pitchFamily="49" charset="-79"/>
                <a:cs typeface="Miriam Fixed" pitchFamily="49" charset="-79"/>
              </a:rPr>
              <a:t>&gt;</a:t>
            </a:r>
          </a:p>
          <a:p>
            <a:pPr lvl="1"/>
            <a:r>
              <a:rPr kumimoji="1" lang="ja-JP" altLang="en-US" dirty="0" smtClean="0"/>
              <a:t>両方必要なので気をつける</a:t>
            </a:r>
            <a:endParaRPr kumimoji="1" lang="en-US" altLang="ja-JP" dirty="0" smtClean="0"/>
          </a:p>
          <a:p>
            <a:pPr lvl="2"/>
            <a:r>
              <a:rPr lang="ja-JP" altLang="en-US" dirty="0" smtClean="0"/>
              <a:t>必要に応じて</a:t>
            </a:r>
            <a:r>
              <a:rPr lang="en-US" altLang="ja-JP" dirty="0" smtClean="0">
                <a:latin typeface="Miriam Fixed" pitchFamily="49" charset="-79"/>
                <a:cs typeface="Miriam Fixed" pitchFamily="49" charset="-79"/>
              </a:rPr>
              <a:t>using namespace std;</a:t>
            </a:r>
            <a:r>
              <a:rPr lang="ja-JP" altLang="en-US" dirty="0" smtClean="0"/>
              <a:t>も</a:t>
            </a:r>
            <a:endParaRPr kumimoji="1" lang="ja-JP" altLang="en-US" dirty="0"/>
          </a:p>
        </p:txBody>
      </p:sp>
    </p:spTree>
    <p:extLst>
      <p:ext uri="{BB962C8B-B14F-4D97-AF65-F5344CB8AC3E}">
        <p14:creationId xmlns:p14="http://schemas.microsoft.com/office/powerpoint/2010/main" val="15781071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書き込みは絶望的に簡単だ！</a:t>
            </a:r>
            <a:endParaRPr kumimoji="1" lang="ja-JP" altLang="en-US" dirty="0"/>
          </a:p>
        </p:txBody>
      </p:sp>
      <p:sp>
        <p:nvSpPr>
          <p:cNvPr id="4" name="コンテンツ プレースホルダ 3"/>
          <p:cNvSpPr>
            <a:spLocks noGrp="1"/>
          </p:cNvSpPr>
          <p:nvPr>
            <p:ph sz="half" idx="1"/>
          </p:nvPr>
        </p:nvSpPr>
        <p:spPr/>
        <p:txBody>
          <a:bodyPr/>
          <a:lstStyle/>
          <a:p>
            <a:r>
              <a:rPr kumimoji="1" lang="ja-JP" altLang="en-US" dirty="0" smtClean="0"/>
              <a:t>インスタンス生成時にファイル名</a:t>
            </a:r>
            <a:r>
              <a:rPr lang="ja-JP" altLang="en-US" dirty="0" smtClean="0"/>
              <a:t>指定</a:t>
            </a:r>
            <a:endParaRPr lang="en-US" altLang="ja-JP" dirty="0" smtClean="0"/>
          </a:p>
          <a:p>
            <a:r>
              <a:rPr kumimoji="1" lang="en-US" altLang="ja-JP" dirty="0" err="1" smtClean="0">
                <a:latin typeface="Miriam Fixed" pitchFamily="49" charset="-79"/>
                <a:cs typeface="Miriam Fixed" pitchFamily="49" charset="-79"/>
              </a:rPr>
              <a:t>is_open</a:t>
            </a:r>
            <a:r>
              <a:rPr kumimoji="1" lang="en-US" altLang="ja-JP" dirty="0" smtClean="0">
                <a:latin typeface="Miriam Fixed" pitchFamily="49" charset="-79"/>
                <a:cs typeface="Miriam Fixed" pitchFamily="49" charset="-79"/>
              </a:rPr>
              <a:t>()</a:t>
            </a:r>
            <a:r>
              <a:rPr kumimoji="1" lang="ja-JP" altLang="en-US" dirty="0" smtClean="0"/>
              <a:t>で開けているかチェック</a:t>
            </a:r>
            <a:endParaRPr kumimoji="1" lang="en-US" altLang="ja-JP" dirty="0" smtClean="0"/>
          </a:p>
          <a:p>
            <a:r>
              <a:rPr lang="en-US" altLang="ja-JP" dirty="0" smtClean="0"/>
              <a:t>&lt;&lt;</a:t>
            </a:r>
            <a:r>
              <a:rPr lang="ja-JP" altLang="en-US" dirty="0" smtClean="0"/>
              <a:t>で書き込むデータを繋げて流し込む</a:t>
            </a:r>
            <a:endParaRPr lang="en-US" altLang="ja-JP" dirty="0" smtClean="0"/>
          </a:p>
          <a:p>
            <a:r>
              <a:rPr kumimoji="1" lang="ja-JP" altLang="en-US" dirty="0" smtClean="0"/>
              <a:t>最後は</a:t>
            </a:r>
            <a:r>
              <a:rPr kumimoji="1" lang="en-US" altLang="ja-JP" dirty="0" smtClean="0">
                <a:latin typeface="Miriam Fixed" pitchFamily="49" charset="-79"/>
                <a:cs typeface="Miriam Fixed" pitchFamily="49" charset="-79"/>
              </a:rPr>
              <a:t>close()</a:t>
            </a:r>
            <a:endParaRPr kumimoji="1" lang="ja-JP" altLang="en-US" dirty="0">
              <a:latin typeface="Miriam Fixed" pitchFamily="49" charset="-79"/>
              <a:cs typeface="Miriam Fixed" pitchFamily="49" charset="-79"/>
            </a:endParaRPr>
          </a:p>
        </p:txBody>
      </p:sp>
      <p:sp>
        <p:nvSpPr>
          <p:cNvPr id="5" name="コンテンツ プレースホルダ 4"/>
          <p:cNvSpPr>
            <a:spLocks noGrp="1"/>
          </p:cNvSpPr>
          <p:nvPr>
            <p:ph sz="half" idx="2"/>
          </p:nvPr>
        </p:nvSpPr>
        <p:spPr>
          <a:ln>
            <a:solidFill>
              <a:schemeClr val="tx1"/>
            </a:solidFill>
          </a:ln>
        </p:spPr>
        <p:txBody>
          <a:bodyPr>
            <a:normAutofit/>
          </a:bodyPr>
          <a:lstStyle/>
          <a:p>
            <a:pPr>
              <a:buNone/>
            </a:pPr>
            <a:r>
              <a:rPr lang="en-US" altLang="ja-JP" sz="1400" dirty="0" err="1" smtClean="0">
                <a:latin typeface="Miriam Fixed" pitchFamily="49" charset="-79"/>
                <a:cs typeface="Miriam Fixed" pitchFamily="49" charset="-79"/>
              </a:rPr>
              <a:t>ofstream</a:t>
            </a:r>
            <a:r>
              <a:rPr lang="en-US" altLang="ja-JP" sz="1400" dirty="0" smtClean="0">
                <a:latin typeface="Miriam Fixed" pitchFamily="49" charset="-79"/>
                <a:cs typeface="Miriam Fixed" pitchFamily="49" charset="-79"/>
              </a:rPr>
              <a:t>	</a:t>
            </a:r>
            <a:r>
              <a:rPr lang="en-US" altLang="ja-JP" sz="1400" dirty="0" err="1" smtClean="0">
                <a:latin typeface="Miriam Fixed" pitchFamily="49" charset="-79"/>
                <a:cs typeface="Miriam Fixed" pitchFamily="49" charset="-79"/>
              </a:rPr>
              <a:t>out_file</a:t>
            </a:r>
            <a:r>
              <a:rPr lang="en-US" altLang="ja-JP" sz="1400" dirty="0" smtClean="0">
                <a:latin typeface="Miriam Fixed" pitchFamily="49" charset="-79"/>
                <a:cs typeface="Miriam Fixed" pitchFamily="49" charset="-79"/>
              </a:rPr>
              <a:t>(“</a:t>
            </a:r>
            <a:r>
              <a:rPr lang="ja-JP" altLang="en-US" sz="1400" dirty="0" smtClean="0">
                <a:latin typeface="Miriam Fixed" pitchFamily="49" charset="-79"/>
                <a:cs typeface="Miriam Fixed" pitchFamily="49" charset="-79"/>
              </a:rPr>
              <a:t>ファイル名</a:t>
            </a:r>
            <a:r>
              <a:rPr lang="en-US" altLang="ja-JP" sz="1400" dirty="0" smtClean="0">
                <a:latin typeface="Miriam Fixed" pitchFamily="49" charset="-79"/>
                <a:cs typeface="Miriam Fixed" pitchFamily="49" charset="-79"/>
              </a:rPr>
              <a:t>”);</a:t>
            </a:r>
          </a:p>
          <a:p>
            <a:pPr>
              <a:buNone/>
            </a:pPr>
            <a:endParaRPr kumimoji="1" lang="en-US" altLang="ja-JP" sz="1400" dirty="0" smtClean="0">
              <a:latin typeface="Miriam Fixed" pitchFamily="49" charset="-79"/>
              <a:cs typeface="Miriam Fixed" pitchFamily="49" charset="-79"/>
            </a:endParaRPr>
          </a:p>
          <a:p>
            <a:pPr>
              <a:buNone/>
            </a:pPr>
            <a:r>
              <a:rPr kumimoji="1" lang="en-US" altLang="ja-JP" sz="1400" dirty="0" smtClean="0">
                <a:latin typeface="Miriam Fixed" pitchFamily="49" charset="-79"/>
                <a:cs typeface="Miriam Fixed" pitchFamily="49" charset="-79"/>
              </a:rPr>
              <a:t>if(</a:t>
            </a:r>
            <a:r>
              <a:rPr kumimoji="1" lang="en-US" altLang="ja-JP" sz="1400" dirty="0" err="1" smtClean="0">
                <a:latin typeface="Miriam Fixed" pitchFamily="49" charset="-79"/>
                <a:cs typeface="Miriam Fixed" pitchFamily="49" charset="-79"/>
              </a:rPr>
              <a:t>out_file.is_open</a:t>
            </a:r>
            <a:r>
              <a:rPr kumimoji="1" lang="en-US" altLang="ja-JP" sz="1400" dirty="0" smtClean="0">
                <a:latin typeface="Miriam Fixed" pitchFamily="49" charset="-79"/>
                <a:cs typeface="Miriam Fixed" pitchFamily="49" charset="-79"/>
              </a:rPr>
              <a:t>() == false) </a:t>
            </a:r>
            <a:r>
              <a:rPr kumimoji="1" lang="ja-JP" altLang="en-US" sz="1400" dirty="0" smtClean="0">
                <a:latin typeface="Miriam Fixed" pitchFamily="49" charset="-79"/>
                <a:cs typeface="Miriam Fixed" pitchFamily="49" charset="-79"/>
              </a:rPr>
              <a:t>エラー処理</a:t>
            </a:r>
            <a:r>
              <a:rPr kumimoji="1" lang="en-US" altLang="ja-JP" sz="1400" dirty="0" smtClean="0">
                <a:latin typeface="Miriam Fixed" pitchFamily="49" charset="-79"/>
                <a:cs typeface="Miriam Fixed" pitchFamily="49" charset="-79"/>
              </a:rPr>
              <a:t>;</a:t>
            </a:r>
          </a:p>
          <a:p>
            <a:pPr>
              <a:buNone/>
            </a:pPr>
            <a:endParaRPr kumimoji="1" lang="en-US" altLang="ja-JP" sz="1400" dirty="0" smtClean="0">
              <a:latin typeface="Miriam Fixed" pitchFamily="49" charset="-79"/>
              <a:cs typeface="Miriam Fixed" pitchFamily="49" charset="-79"/>
            </a:endParaRPr>
          </a:p>
          <a:p>
            <a:pPr>
              <a:buNone/>
            </a:pPr>
            <a:r>
              <a:rPr kumimoji="1" lang="en-US" altLang="ja-JP" sz="1400" dirty="0" err="1" smtClean="0">
                <a:latin typeface="Miriam Fixed" pitchFamily="49" charset="-79"/>
                <a:cs typeface="Miriam Fixed" pitchFamily="49" charset="-79"/>
              </a:rPr>
              <a:t>out_file</a:t>
            </a:r>
            <a:r>
              <a:rPr kumimoji="1" lang="en-US" altLang="ja-JP" sz="1400" dirty="0" smtClean="0">
                <a:latin typeface="Miriam Fixed" pitchFamily="49" charset="-79"/>
                <a:cs typeface="Miriam Fixed" pitchFamily="49" charset="-79"/>
              </a:rPr>
              <a:t> &lt;&lt; “</a:t>
            </a:r>
            <a:r>
              <a:rPr kumimoji="1" lang="ja-JP" altLang="en-US" sz="1400" dirty="0" smtClean="0">
                <a:latin typeface="Miriam Fixed" pitchFamily="49" charset="-79"/>
                <a:cs typeface="Miriam Fixed" pitchFamily="49" charset="-79"/>
              </a:rPr>
              <a:t>書き込みたい文字</a:t>
            </a:r>
            <a:r>
              <a:rPr kumimoji="1" lang="en-US" altLang="ja-JP" sz="1400" dirty="0" smtClean="0">
                <a:latin typeface="Miriam Fixed" pitchFamily="49" charset="-79"/>
                <a:cs typeface="Miriam Fixed" pitchFamily="49" charset="-79"/>
              </a:rPr>
              <a:t>” &lt;&lt; </a:t>
            </a:r>
            <a:r>
              <a:rPr kumimoji="1" lang="en-US" altLang="ja-JP" sz="1400" dirty="0" err="1" smtClean="0">
                <a:latin typeface="Miriam Fixed" pitchFamily="49" charset="-79"/>
                <a:cs typeface="Miriam Fixed" pitchFamily="49" charset="-79"/>
              </a:rPr>
              <a:t>endl</a:t>
            </a:r>
            <a:r>
              <a:rPr kumimoji="1" lang="en-US" altLang="ja-JP" sz="1400" dirty="0" smtClean="0">
                <a:latin typeface="Miriam Fixed" pitchFamily="49" charset="-79"/>
                <a:cs typeface="Miriam Fixed" pitchFamily="49" charset="-79"/>
              </a:rPr>
              <a:t>;</a:t>
            </a:r>
          </a:p>
          <a:p>
            <a:pPr>
              <a:buNone/>
            </a:pPr>
            <a:r>
              <a:rPr kumimoji="1" lang="en-US" altLang="ja-JP" sz="1400" dirty="0" smtClean="0">
                <a:latin typeface="Miriam Fixed" pitchFamily="49" charset="-79"/>
                <a:cs typeface="Miriam Fixed" pitchFamily="49" charset="-79"/>
              </a:rPr>
              <a:t>// </a:t>
            </a:r>
            <a:r>
              <a:rPr kumimoji="1" lang="en-US" altLang="ja-JP" sz="1400" dirty="0" err="1" smtClean="0">
                <a:latin typeface="Miriam Fixed" pitchFamily="49" charset="-79"/>
                <a:cs typeface="Miriam Fixed" pitchFamily="49" charset="-79"/>
              </a:rPr>
              <a:t>int</a:t>
            </a:r>
            <a:r>
              <a:rPr kumimoji="1" lang="ja-JP" altLang="en-US" sz="1400" dirty="0" smtClean="0">
                <a:latin typeface="Miriam Fixed" pitchFamily="49" charset="-79"/>
                <a:cs typeface="Miriam Fixed" pitchFamily="49" charset="-79"/>
              </a:rPr>
              <a:t>値や</a:t>
            </a:r>
            <a:r>
              <a:rPr kumimoji="1" lang="en-US" altLang="ja-JP" sz="1400" dirty="0" smtClean="0">
                <a:latin typeface="Miriam Fixed" pitchFamily="49" charset="-79"/>
                <a:cs typeface="Miriam Fixed" pitchFamily="49" charset="-79"/>
              </a:rPr>
              <a:t>double</a:t>
            </a:r>
            <a:r>
              <a:rPr kumimoji="1" lang="ja-JP" altLang="en-US" sz="1400" dirty="0" smtClean="0">
                <a:latin typeface="Miriam Fixed" pitchFamily="49" charset="-79"/>
                <a:cs typeface="Miriam Fixed" pitchFamily="49" charset="-79"/>
              </a:rPr>
              <a:t>値も</a:t>
            </a:r>
            <a:r>
              <a:rPr kumimoji="1" lang="en-US" altLang="ja-JP" sz="1400" dirty="0" smtClean="0">
                <a:latin typeface="Miriam Fixed" pitchFamily="49" charset="-79"/>
                <a:cs typeface="Miriam Fixed" pitchFamily="49" charset="-79"/>
              </a:rPr>
              <a:t>&lt;&lt;</a:t>
            </a:r>
            <a:r>
              <a:rPr kumimoji="1" lang="ja-JP" altLang="en-US" sz="1400" dirty="0" smtClean="0">
                <a:latin typeface="Miriam Fixed" pitchFamily="49" charset="-79"/>
                <a:cs typeface="Miriam Fixed" pitchFamily="49" charset="-79"/>
              </a:rPr>
              <a:t>で繋いで書ける</a:t>
            </a:r>
            <a:endParaRPr kumimoji="1" lang="en-US" altLang="ja-JP" sz="1400" dirty="0" smtClean="0">
              <a:latin typeface="Miriam Fixed" pitchFamily="49" charset="-79"/>
              <a:cs typeface="Miriam Fixed" pitchFamily="49" charset="-79"/>
            </a:endParaRPr>
          </a:p>
          <a:p>
            <a:pPr>
              <a:buNone/>
            </a:pPr>
            <a:r>
              <a:rPr kumimoji="1" lang="en-US" altLang="ja-JP" sz="1400" dirty="0" smtClean="0">
                <a:latin typeface="Miriam Fixed" pitchFamily="49" charset="-79"/>
                <a:cs typeface="Miriam Fixed" pitchFamily="49" charset="-79"/>
              </a:rPr>
              <a:t>// </a:t>
            </a:r>
            <a:r>
              <a:rPr kumimoji="1" lang="ja-JP" altLang="en-US" sz="1400" dirty="0" smtClean="0">
                <a:latin typeface="Miriam Fixed" pitchFamily="49" charset="-79"/>
                <a:cs typeface="Miriam Fixed" pitchFamily="49" charset="-79"/>
              </a:rPr>
              <a:t>もちろん</a:t>
            </a:r>
            <a:r>
              <a:rPr kumimoji="1" lang="en-US" altLang="ja-JP" sz="1400" dirty="0" smtClean="0">
                <a:latin typeface="Miriam Fixed" pitchFamily="49" charset="-79"/>
                <a:cs typeface="Miriam Fixed" pitchFamily="49" charset="-79"/>
              </a:rPr>
              <a:t>string</a:t>
            </a:r>
            <a:r>
              <a:rPr kumimoji="1" lang="ja-JP" altLang="en-US" sz="1400" dirty="0" smtClean="0">
                <a:latin typeface="Miriam Fixed" pitchFamily="49" charset="-79"/>
                <a:cs typeface="Miriam Fixed" pitchFamily="49" charset="-79"/>
              </a:rPr>
              <a:t>型や</a:t>
            </a:r>
            <a:r>
              <a:rPr kumimoji="1" lang="en-US" altLang="ja-JP" sz="1400" dirty="0" smtClean="0">
                <a:latin typeface="Miriam Fixed" pitchFamily="49" charset="-79"/>
                <a:cs typeface="Miriam Fixed" pitchFamily="49" charset="-79"/>
              </a:rPr>
              <a:t>char</a:t>
            </a:r>
            <a:r>
              <a:rPr kumimoji="1" lang="ja-JP" altLang="en-US" sz="1400" dirty="0" smtClean="0">
                <a:latin typeface="Miriam Fixed" pitchFamily="49" charset="-79"/>
                <a:cs typeface="Miriam Fixed" pitchFamily="49" charset="-79"/>
              </a:rPr>
              <a:t>型も</a:t>
            </a:r>
            <a:r>
              <a:rPr kumimoji="1" lang="en-US" altLang="ja-JP" sz="1400" dirty="0" smtClean="0">
                <a:latin typeface="Miriam Fixed" pitchFamily="49" charset="-79"/>
                <a:cs typeface="Miriam Fixed" pitchFamily="49" charset="-79"/>
              </a:rPr>
              <a:t>OK</a:t>
            </a:r>
          </a:p>
          <a:p>
            <a:pPr>
              <a:buNone/>
            </a:pPr>
            <a:r>
              <a:rPr kumimoji="1" lang="en-US" altLang="ja-JP" sz="1400" dirty="0" err="1" smtClean="0">
                <a:latin typeface="Miriam Fixed" pitchFamily="49" charset="-79"/>
                <a:cs typeface="Miriam Fixed" pitchFamily="49" charset="-79"/>
              </a:rPr>
              <a:t>out_file</a:t>
            </a:r>
            <a:r>
              <a:rPr kumimoji="1" lang="en-US" altLang="ja-JP" sz="1400" dirty="0" smtClean="0">
                <a:latin typeface="Miriam Fixed" pitchFamily="49" charset="-79"/>
                <a:cs typeface="Miriam Fixed" pitchFamily="49" charset="-79"/>
              </a:rPr>
              <a:t> &lt;&lt; x &lt;&lt; “,” &lt;&lt; y &lt;&lt; </a:t>
            </a:r>
            <a:r>
              <a:rPr kumimoji="1" lang="en-US" altLang="ja-JP" sz="1400" dirty="0" err="1" smtClean="0">
                <a:latin typeface="Miriam Fixed" pitchFamily="49" charset="-79"/>
                <a:cs typeface="Miriam Fixed" pitchFamily="49" charset="-79"/>
              </a:rPr>
              <a:t>endl</a:t>
            </a:r>
            <a:r>
              <a:rPr kumimoji="1" lang="en-US" altLang="ja-JP" sz="1400" dirty="0" smtClean="0">
                <a:latin typeface="Miriam Fixed" pitchFamily="49" charset="-79"/>
                <a:cs typeface="Miriam Fixed" pitchFamily="49" charset="-79"/>
              </a:rPr>
              <a:t>;</a:t>
            </a:r>
          </a:p>
          <a:p>
            <a:pPr>
              <a:buNone/>
            </a:pPr>
            <a:endParaRPr lang="en-US" altLang="ja-JP" sz="1400" dirty="0" smtClean="0">
              <a:latin typeface="Miriam Fixed" pitchFamily="49" charset="-79"/>
              <a:cs typeface="Miriam Fixed" pitchFamily="49" charset="-79"/>
            </a:endParaRPr>
          </a:p>
          <a:p>
            <a:pPr>
              <a:buNone/>
            </a:pPr>
            <a:r>
              <a:rPr kumimoji="1" lang="en-US" altLang="ja-JP" sz="1400" dirty="0" smtClean="0">
                <a:latin typeface="Miriam Fixed" pitchFamily="49" charset="-79"/>
                <a:cs typeface="Miriam Fixed" pitchFamily="49" charset="-79"/>
              </a:rPr>
              <a:t>//</a:t>
            </a:r>
            <a:r>
              <a:rPr kumimoji="1" lang="ja-JP" altLang="en-US" sz="1400" dirty="0" smtClean="0">
                <a:latin typeface="Miriam Fixed" pitchFamily="49" charset="-79"/>
                <a:cs typeface="Miriam Fixed" pitchFamily="49" charset="-79"/>
              </a:rPr>
              <a:t>書き込み終わったら</a:t>
            </a:r>
            <a:r>
              <a:rPr kumimoji="1" lang="en-US" altLang="ja-JP" sz="1400" dirty="0" smtClean="0">
                <a:latin typeface="Miriam Fixed" pitchFamily="49" charset="-79"/>
                <a:cs typeface="Miriam Fixed" pitchFamily="49" charset="-79"/>
              </a:rPr>
              <a:t>close</a:t>
            </a:r>
            <a:r>
              <a:rPr kumimoji="1" lang="ja-JP" altLang="en-US" sz="1400" dirty="0" smtClean="0">
                <a:latin typeface="Miriam Fixed" pitchFamily="49" charset="-79"/>
                <a:cs typeface="Miriam Fixed" pitchFamily="49" charset="-79"/>
              </a:rPr>
              <a:t>して終了</a:t>
            </a:r>
            <a:endParaRPr kumimoji="1" lang="en-US" altLang="ja-JP" sz="1400" dirty="0" smtClean="0">
              <a:latin typeface="Miriam Fixed" pitchFamily="49" charset="-79"/>
              <a:cs typeface="Miriam Fixed" pitchFamily="49" charset="-79"/>
            </a:endParaRPr>
          </a:p>
          <a:p>
            <a:pPr>
              <a:buNone/>
            </a:pPr>
            <a:endParaRPr lang="en-US" altLang="ja-JP" sz="1400" dirty="0" smtClean="0">
              <a:latin typeface="Miriam Fixed" pitchFamily="49" charset="-79"/>
              <a:cs typeface="Miriam Fixed" pitchFamily="49" charset="-79"/>
            </a:endParaRPr>
          </a:p>
          <a:p>
            <a:pPr>
              <a:buNone/>
            </a:pPr>
            <a:r>
              <a:rPr kumimoji="1" lang="en-US" altLang="ja-JP" sz="1400" dirty="0" err="1" smtClean="0">
                <a:latin typeface="Miriam Fixed" pitchFamily="49" charset="-79"/>
                <a:cs typeface="Miriam Fixed" pitchFamily="49" charset="-79"/>
              </a:rPr>
              <a:t>out_file.close</a:t>
            </a:r>
            <a:r>
              <a:rPr kumimoji="1" lang="en-US" altLang="ja-JP" sz="1400" dirty="0" smtClean="0">
                <a:latin typeface="Miriam Fixed" pitchFamily="49" charset="-79"/>
                <a:cs typeface="Miriam Fixed" pitchFamily="49" charset="-79"/>
              </a:rPr>
              <a:t>();</a:t>
            </a:r>
            <a:endParaRPr kumimoji="1" lang="ja-JP" altLang="en-US" sz="1400" dirty="0">
              <a:latin typeface="Miriam Fixed" pitchFamily="49" charset="-79"/>
              <a:cs typeface="Miriam Fixed" pitchFamily="49" charset="-79"/>
            </a:endParaRPr>
          </a:p>
        </p:txBody>
      </p:sp>
    </p:spTree>
    <p:extLst>
      <p:ext uri="{BB962C8B-B14F-4D97-AF65-F5344CB8AC3E}">
        <p14:creationId xmlns:p14="http://schemas.microsoft.com/office/powerpoint/2010/main" val="8477898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読み込みも</a:t>
            </a:r>
            <a:r>
              <a:rPr kumimoji="1" lang="en-US" altLang="ja-JP" dirty="0" smtClean="0"/>
              <a:t/>
            </a:r>
            <a:br>
              <a:rPr kumimoji="1" lang="en-US" altLang="ja-JP" dirty="0" smtClean="0"/>
            </a:br>
            <a:r>
              <a:rPr kumimoji="1" lang="ja-JP" altLang="en-US" dirty="0" smtClean="0"/>
              <a:t>ただ読み込むだけなら簡単だ！</a:t>
            </a:r>
            <a:endParaRPr kumimoji="1" lang="ja-JP" altLang="en-US" dirty="0"/>
          </a:p>
        </p:txBody>
      </p:sp>
      <p:sp>
        <p:nvSpPr>
          <p:cNvPr id="3" name="コンテンツ プレースホルダ 2"/>
          <p:cNvSpPr>
            <a:spLocks noGrp="1"/>
          </p:cNvSpPr>
          <p:nvPr>
            <p:ph sz="half" idx="1"/>
          </p:nvPr>
        </p:nvSpPr>
        <p:spPr/>
        <p:txBody>
          <a:bodyPr>
            <a:normAutofit/>
          </a:bodyPr>
          <a:lstStyle/>
          <a:p>
            <a:r>
              <a:rPr lang="ja-JP" altLang="en-US" dirty="0" smtClean="0"/>
              <a:t>インスタンス生成時にファイル名指定</a:t>
            </a:r>
            <a:endParaRPr lang="en-US" altLang="ja-JP" dirty="0" smtClean="0"/>
          </a:p>
          <a:p>
            <a:r>
              <a:rPr lang="en-US" altLang="ja-JP" dirty="0" err="1" smtClean="0">
                <a:latin typeface="Miriam Fixed" pitchFamily="49" charset="-79"/>
                <a:cs typeface="Miriam Fixed" pitchFamily="49" charset="-79"/>
              </a:rPr>
              <a:t>is_open</a:t>
            </a:r>
            <a:r>
              <a:rPr lang="en-US" altLang="ja-JP" dirty="0" smtClean="0">
                <a:latin typeface="Miriam Fixed" pitchFamily="49" charset="-79"/>
                <a:cs typeface="Miriam Fixed" pitchFamily="49" charset="-79"/>
              </a:rPr>
              <a:t>()</a:t>
            </a:r>
            <a:r>
              <a:rPr lang="ja-JP" altLang="en-US" dirty="0" smtClean="0"/>
              <a:t>で開けて</a:t>
            </a:r>
            <a:r>
              <a:rPr lang="en-US" altLang="ja-JP" dirty="0" smtClean="0"/>
              <a:t/>
            </a:r>
            <a:br>
              <a:rPr lang="en-US" altLang="ja-JP" dirty="0" smtClean="0"/>
            </a:br>
            <a:r>
              <a:rPr lang="ja-JP" altLang="en-US" dirty="0" smtClean="0"/>
              <a:t>いるかチェック</a:t>
            </a:r>
            <a:endParaRPr lang="en-US" altLang="ja-JP" dirty="0" smtClean="0"/>
          </a:p>
          <a:p>
            <a:r>
              <a:rPr lang="en-US" altLang="ja-JP" dirty="0" err="1" smtClean="0">
                <a:latin typeface="Miriam Fixed" pitchFamily="49" charset="-79"/>
                <a:cs typeface="Miriam Fixed" pitchFamily="49" charset="-79"/>
              </a:rPr>
              <a:t>getline</a:t>
            </a:r>
            <a:r>
              <a:rPr lang="en-US" altLang="ja-JP" dirty="0" smtClean="0">
                <a:latin typeface="Miriam Fixed" pitchFamily="49" charset="-79"/>
                <a:cs typeface="Miriam Fixed" pitchFamily="49" charset="-79"/>
              </a:rPr>
              <a:t>()</a:t>
            </a:r>
            <a:r>
              <a:rPr lang="ja-JP" altLang="en-US" dirty="0" smtClean="0"/>
              <a:t>で</a:t>
            </a:r>
            <a:r>
              <a:rPr lang="en-US" altLang="ja-JP" dirty="0" smtClean="0"/>
              <a:t/>
            </a:r>
            <a:br>
              <a:rPr lang="en-US" altLang="ja-JP" dirty="0" smtClean="0"/>
            </a:br>
            <a:r>
              <a:rPr lang="en-US" altLang="ja-JP" dirty="0" smtClean="0"/>
              <a:t>1</a:t>
            </a:r>
            <a:r>
              <a:rPr lang="ja-JP" altLang="en-US" dirty="0" smtClean="0"/>
              <a:t>行ずつ取り出し、</a:t>
            </a:r>
            <a:r>
              <a:rPr lang="en-US" altLang="ja-JP" dirty="0" smtClean="0"/>
              <a:t/>
            </a:r>
            <a:br>
              <a:rPr lang="en-US" altLang="ja-JP" dirty="0" smtClean="0"/>
            </a:br>
            <a:r>
              <a:rPr lang="ja-JP" altLang="en-US" dirty="0" smtClean="0"/>
              <a:t>処理する</a:t>
            </a:r>
            <a:endParaRPr lang="en-US" altLang="ja-JP" dirty="0" smtClean="0"/>
          </a:p>
          <a:p>
            <a:r>
              <a:rPr lang="ja-JP" altLang="en-US" dirty="0" smtClean="0"/>
              <a:t>最後は</a:t>
            </a:r>
            <a:r>
              <a:rPr lang="en-US" altLang="ja-JP" dirty="0" smtClean="0">
                <a:latin typeface="Miriam Fixed" pitchFamily="49" charset="-79"/>
                <a:cs typeface="Miriam Fixed" pitchFamily="49" charset="-79"/>
              </a:rPr>
              <a:t>close()</a:t>
            </a:r>
            <a:endParaRPr lang="ja-JP" altLang="en-US" dirty="0" smtClean="0">
              <a:latin typeface="Miriam Fixed" pitchFamily="49" charset="-79"/>
              <a:cs typeface="Miriam Fixed" pitchFamily="49" charset="-79"/>
            </a:endParaRPr>
          </a:p>
          <a:p>
            <a:endParaRPr kumimoji="1" lang="ja-JP" altLang="en-US" dirty="0"/>
          </a:p>
        </p:txBody>
      </p:sp>
      <p:sp>
        <p:nvSpPr>
          <p:cNvPr id="4" name="コンテンツ プレースホルダ 3"/>
          <p:cNvSpPr>
            <a:spLocks noGrp="1"/>
          </p:cNvSpPr>
          <p:nvPr>
            <p:ph sz="half" idx="2"/>
          </p:nvPr>
        </p:nvSpPr>
        <p:spPr>
          <a:ln>
            <a:solidFill>
              <a:schemeClr val="tx1"/>
            </a:solidFill>
          </a:ln>
        </p:spPr>
        <p:txBody>
          <a:bodyPr>
            <a:normAutofit/>
          </a:bodyPr>
          <a:lstStyle/>
          <a:p>
            <a:pPr lvl="0">
              <a:buNone/>
            </a:pPr>
            <a:r>
              <a:rPr lang="en-US" altLang="ja-JP" sz="1400" dirty="0" err="1" smtClean="0">
                <a:solidFill>
                  <a:prstClr val="black"/>
                </a:solidFill>
                <a:latin typeface="Miriam Fixed" pitchFamily="49" charset="-79"/>
                <a:cs typeface="Miriam Fixed" pitchFamily="49" charset="-79"/>
              </a:rPr>
              <a:t>ifstream</a:t>
            </a:r>
            <a:r>
              <a:rPr lang="en-US" altLang="ja-JP" sz="1400" dirty="0" smtClean="0">
                <a:solidFill>
                  <a:prstClr val="black"/>
                </a:solidFill>
                <a:latin typeface="Miriam Fixed" pitchFamily="49" charset="-79"/>
                <a:cs typeface="Miriam Fixed" pitchFamily="49" charset="-79"/>
              </a:rPr>
              <a:t>	       </a:t>
            </a:r>
            <a:r>
              <a:rPr lang="en-US" altLang="ja-JP" sz="1400" dirty="0" err="1" smtClean="0">
                <a:solidFill>
                  <a:prstClr val="black"/>
                </a:solidFill>
                <a:latin typeface="Miriam Fixed" pitchFamily="49" charset="-79"/>
                <a:cs typeface="Miriam Fixed" pitchFamily="49" charset="-79"/>
              </a:rPr>
              <a:t>in_file</a:t>
            </a:r>
            <a:r>
              <a:rPr lang="en-US" altLang="ja-JP" sz="1400" dirty="0" smtClean="0">
                <a:solidFill>
                  <a:prstClr val="black"/>
                </a:solidFill>
                <a:latin typeface="Miriam Fixed" pitchFamily="49" charset="-79"/>
                <a:cs typeface="Miriam Fixed" pitchFamily="49" charset="-79"/>
              </a:rPr>
              <a:t>(“</a:t>
            </a:r>
            <a:r>
              <a:rPr lang="ja-JP" altLang="en-US" sz="1400" dirty="0" smtClean="0">
                <a:solidFill>
                  <a:prstClr val="black"/>
                </a:solidFill>
                <a:latin typeface="Miriam Fixed" pitchFamily="49" charset="-79"/>
                <a:cs typeface="Miriam Fixed" pitchFamily="49" charset="-79"/>
              </a:rPr>
              <a:t>ファイル名</a:t>
            </a:r>
            <a:r>
              <a:rPr lang="en-US" altLang="ja-JP" sz="1400" dirty="0" smtClean="0">
                <a:solidFill>
                  <a:prstClr val="black"/>
                </a:solidFill>
                <a:latin typeface="Miriam Fixed" pitchFamily="49" charset="-79"/>
                <a:cs typeface="Miriam Fixed" pitchFamily="49" charset="-79"/>
              </a:rPr>
              <a:t>”);</a:t>
            </a:r>
          </a:p>
          <a:p>
            <a:pPr lvl="0">
              <a:buNone/>
            </a:pPr>
            <a:r>
              <a:rPr lang="en-US" altLang="ja-JP" sz="1400" dirty="0" smtClean="0">
                <a:solidFill>
                  <a:prstClr val="black"/>
                </a:solidFill>
                <a:latin typeface="Miriam Fixed" pitchFamily="49" charset="-79"/>
                <a:cs typeface="Miriam Fixed" pitchFamily="49" charset="-79"/>
              </a:rPr>
              <a:t>string          </a:t>
            </a:r>
            <a:r>
              <a:rPr lang="en-US" altLang="ja-JP" sz="1400" dirty="0" err="1" smtClean="0">
                <a:solidFill>
                  <a:prstClr val="black"/>
                </a:solidFill>
                <a:latin typeface="Miriam Fixed" pitchFamily="49" charset="-79"/>
                <a:cs typeface="Miriam Fixed" pitchFamily="49" charset="-79"/>
              </a:rPr>
              <a:t>lineStr</a:t>
            </a:r>
            <a:r>
              <a:rPr lang="en-US" altLang="ja-JP" sz="1400" dirty="0" smtClean="0">
                <a:solidFill>
                  <a:prstClr val="black"/>
                </a:solidFill>
                <a:latin typeface="Miriam Fixed" pitchFamily="49" charset="-79"/>
                <a:cs typeface="Miriam Fixed" pitchFamily="49" charset="-79"/>
              </a:rPr>
              <a:t>;</a:t>
            </a:r>
          </a:p>
          <a:p>
            <a:pPr lvl="0">
              <a:buNone/>
            </a:pPr>
            <a:r>
              <a:rPr lang="en-US" altLang="ja-JP" sz="1400" dirty="0" smtClean="0">
                <a:solidFill>
                  <a:prstClr val="black"/>
                </a:solidFill>
                <a:latin typeface="Miriam Fixed" pitchFamily="49" charset="-79"/>
                <a:cs typeface="Miriam Fixed" pitchFamily="49" charset="-79"/>
              </a:rPr>
              <a:t>vector&lt;string&gt;  </a:t>
            </a:r>
            <a:r>
              <a:rPr lang="en-US" altLang="ja-JP" sz="1400" dirty="0" err="1" smtClean="0">
                <a:solidFill>
                  <a:prstClr val="black"/>
                </a:solidFill>
                <a:latin typeface="Miriam Fixed" pitchFamily="49" charset="-79"/>
                <a:cs typeface="Miriam Fixed" pitchFamily="49" charset="-79"/>
              </a:rPr>
              <a:t>readBuffer</a:t>
            </a:r>
            <a:r>
              <a:rPr lang="en-US" altLang="ja-JP" sz="1400" dirty="0" smtClean="0">
                <a:solidFill>
                  <a:prstClr val="black"/>
                </a:solidFill>
                <a:latin typeface="Miriam Fixed" pitchFamily="49" charset="-79"/>
                <a:cs typeface="Miriam Fixed" pitchFamily="49" charset="-79"/>
              </a:rPr>
              <a:t>;</a:t>
            </a:r>
          </a:p>
          <a:p>
            <a:pPr lvl="0">
              <a:buNone/>
            </a:pPr>
            <a:endParaRPr lang="en-US" altLang="ja-JP" sz="1400" dirty="0" smtClean="0">
              <a:solidFill>
                <a:prstClr val="black"/>
              </a:solidFill>
              <a:latin typeface="Miriam Fixed" pitchFamily="49" charset="-79"/>
              <a:cs typeface="Miriam Fixed" pitchFamily="49" charset="-79"/>
            </a:endParaRPr>
          </a:p>
          <a:p>
            <a:pPr lvl="0">
              <a:buNone/>
            </a:pPr>
            <a:r>
              <a:rPr lang="en-US" altLang="ja-JP" sz="1400" dirty="0" smtClean="0">
                <a:solidFill>
                  <a:prstClr val="black"/>
                </a:solidFill>
                <a:latin typeface="Miriam Fixed" pitchFamily="49" charset="-79"/>
                <a:cs typeface="Miriam Fixed" pitchFamily="49" charset="-79"/>
              </a:rPr>
              <a:t>if(</a:t>
            </a:r>
            <a:r>
              <a:rPr lang="en-US" altLang="ja-JP" sz="1400" dirty="0" err="1" smtClean="0">
                <a:solidFill>
                  <a:prstClr val="black"/>
                </a:solidFill>
                <a:latin typeface="Miriam Fixed" pitchFamily="49" charset="-79"/>
                <a:cs typeface="Miriam Fixed" pitchFamily="49" charset="-79"/>
              </a:rPr>
              <a:t>in_file.is_open</a:t>
            </a:r>
            <a:r>
              <a:rPr lang="en-US" altLang="ja-JP" sz="1400" dirty="0" smtClean="0">
                <a:solidFill>
                  <a:prstClr val="black"/>
                </a:solidFill>
                <a:latin typeface="Miriam Fixed" pitchFamily="49" charset="-79"/>
                <a:cs typeface="Miriam Fixed" pitchFamily="49" charset="-79"/>
              </a:rPr>
              <a:t>() == false) {</a:t>
            </a:r>
          </a:p>
          <a:p>
            <a:pPr lvl="0">
              <a:buNone/>
            </a:pPr>
            <a:r>
              <a:rPr lang="en-US" altLang="ja-JP" sz="1400" dirty="0">
                <a:solidFill>
                  <a:prstClr val="black"/>
                </a:solidFill>
                <a:latin typeface="Miriam Fixed" pitchFamily="49" charset="-79"/>
                <a:cs typeface="Miriam Fixed" pitchFamily="49" charset="-79"/>
              </a:rPr>
              <a:t> </a:t>
            </a:r>
            <a:r>
              <a:rPr lang="en-US" altLang="ja-JP" sz="1400" dirty="0" smtClean="0">
                <a:solidFill>
                  <a:prstClr val="black"/>
                </a:solidFill>
                <a:latin typeface="Miriam Fixed" pitchFamily="49" charset="-79"/>
                <a:cs typeface="Miriam Fixed" pitchFamily="49" charset="-79"/>
              </a:rPr>
              <a:t>   </a:t>
            </a:r>
            <a:r>
              <a:rPr lang="ja-JP" altLang="en-US" sz="1400" dirty="0" smtClean="0">
                <a:solidFill>
                  <a:prstClr val="black"/>
                </a:solidFill>
                <a:latin typeface="Miriam Fixed" pitchFamily="49" charset="-79"/>
                <a:cs typeface="Miriam Fixed" pitchFamily="49" charset="-79"/>
              </a:rPr>
              <a:t>エラー処理</a:t>
            </a:r>
            <a:r>
              <a:rPr lang="en-US" altLang="ja-JP" sz="1400" dirty="0" smtClean="0">
                <a:solidFill>
                  <a:prstClr val="black"/>
                </a:solidFill>
                <a:latin typeface="Miriam Fixed" pitchFamily="49" charset="-79"/>
                <a:cs typeface="Miriam Fixed" pitchFamily="49" charset="-79"/>
              </a:rPr>
              <a:t>;</a:t>
            </a:r>
          </a:p>
          <a:p>
            <a:pPr lvl="0">
              <a:buNone/>
            </a:pPr>
            <a:r>
              <a:rPr lang="en-US" altLang="ja-JP" sz="1400" dirty="0">
                <a:solidFill>
                  <a:prstClr val="black"/>
                </a:solidFill>
                <a:latin typeface="Miriam Fixed" pitchFamily="49" charset="-79"/>
                <a:cs typeface="Miriam Fixed" pitchFamily="49" charset="-79"/>
              </a:rPr>
              <a:t>}</a:t>
            </a:r>
            <a:endParaRPr lang="en-US" altLang="ja-JP" sz="1400" dirty="0" smtClean="0">
              <a:solidFill>
                <a:prstClr val="black"/>
              </a:solidFill>
              <a:latin typeface="Miriam Fixed" pitchFamily="49" charset="-79"/>
              <a:cs typeface="Miriam Fixed" pitchFamily="49" charset="-79"/>
            </a:endParaRPr>
          </a:p>
          <a:p>
            <a:pPr lvl="0">
              <a:buNone/>
            </a:pPr>
            <a:endParaRPr lang="en-US" altLang="ja-JP" sz="1400" dirty="0" smtClean="0">
              <a:solidFill>
                <a:prstClr val="black"/>
              </a:solidFill>
              <a:latin typeface="Miriam Fixed" pitchFamily="49" charset="-79"/>
              <a:cs typeface="Miriam Fixed" pitchFamily="49" charset="-79"/>
            </a:endParaRPr>
          </a:p>
          <a:p>
            <a:pPr lvl="0">
              <a:buNone/>
            </a:pPr>
            <a:r>
              <a:rPr lang="en-US" altLang="ja-JP" sz="1400" dirty="0" smtClean="0">
                <a:solidFill>
                  <a:prstClr val="black"/>
                </a:solidFill>
                <a:latin typeface="Miriam Fixed" pitchFamily="49" charset="-79"/>
                <a:cs typeface="Miriam Fixed" pitchFamily="49" charset="-79"/>
              </a:rPr>
              <a:t>// 1</a:t>
            </a:r>
            <a:r>
              <a:rPr lang="ja-JP" altLang="en-US" sz="1400" dirty="0" smtClean="0">
                <a:solidFill>
                  <a:prstClr val="black"/>
                </a:solidFill>
                <a:latin typeface="Miriam Fixed" pitchFamily="49" charset="-79"/>
                <a:cs typeface="Miriam Fixed" pitchFamily="49" charset="-79"/>
              </a:rPr>
              <a:t>行ずつ</a:t>
            </a:r>
            <a:r>
              <a:rPr lang="en-US" altLang="ja-JP" sz="1400" dirty="0" smtClean="0">
                <a:solidFill>
                  <a:prstClr val="black"/>
                </a:solidFill>
                <a:latin typeface="Miriam Fixed" pitchFamily="49" charset="-79"/>
                <a:cs typeface="Miriam Fixed" pitchFamily="49" charset="-79"/>
              </a:rPr>
              <a:t>while</a:t>
            </a:r>
            <a:r>
              <a:rPr lang="ja-JP" altLang="en-US" sz="1400" dirty="0" smtClean="0">
                <a:solidFill>
                  <a:prstClr val="black"/>
                </a:solidFill>
                <a:latin typeface="Miriam Fixed" pitchFamily="49" charset="-79"/>
                <a:cs typeface="Miriam Fixed" pitchFamily="49" charset="-79"/>
              </a:rPr>
              <a:t>ループで読み出す</a:t>
            </a:r>
            <a:endParaRPr lang="en-US" altLang="ja-JP" sz="1400" dirty="0" smtClean="0">
              <a:solidFill>
                <a:prstClr val="black"/>
              </a:solidFill>
              <a:latin typeface="Miriam Fixed" pitchFamily="49" charset="-79"/>
              <a:cs typeface="Miriam Fixed" pitchFamily="49" charset="-79"/>
            </a:endParaRPr>
          </a:p>
          <a:p>
            <a:pPr lvl="0">
              <a:buNone/>
            </a:pPr>
            <a:r>
              <a:rPr lang="en-US" altLang="ja-JP" sz="1400" dirty="0" smtClean="0">
                <a:solidFill>
                  <a:prstClr val="black"/>
                </a:solidFill>
                <a:latin typeface="Miriam Fixed" pitchFamily="49" charset="-79"/>
                <a:cs typeface="Miriam Fixed" pitchFamily="49" charset="-79"/>
              </a:rPr>
              <a:t>while(</a:t>
            </a:r>
            <a:r>
              <a:rPr lang="en-US" altLang="ja-JP" sz="1400" dirty="0" err="1" smtClean="0">
                <a:solidFill>
                  <a:prstClr val="black"/>
                </a:solidFill>
                <a:latin typeface="Miriam Fixed" pitchFamily="49" charset="-79"/>
                <a:cs typeface="Miriam Fixed" pitchFamily="49" charset="-79"/>
              </a:rPr>
              <a:t>getline</a:t>
            </a:r>
            <a:r>
              <a:rPr lang="en-US" altLang="ja-JP" sz="1400" dirty="0" smtClean="0">
                <a:solidFill>
                  <a:prstClr val="black"/>
                </a:solidFill>
                <a:latin typeface="Miriam Fixed" pitchFamily="49" charset="-79"/>
                <a:cs typeface="Miriam Fixed" pitchFamily="49" charset="-79"/>
              </a:rPr>
              <a:t>(</a:t>
            </a:r>
            <a:r>
              <a:rPr lang="en-US" altLang="ja-JP" sz="1400" dirty="0" err="1" smtClean="0">
                <a:solidFill>
                  <a:prstClr val="black"/>
                </a:solidFill>
                <a:latin typeface="Miriam Fixed" pitchFamily="49" charset="-79"/>
                <a:cs typeface="Miriam Fixed" pitchFamily="49" charset="-79"/>
              </a:rPr>
              <a:t>in_file</a:t>
            </a:r>
            <a:r>
              <a:rPr lang="en-US" altLang="ja-JP" sz="1400" dirty="0" smtClean="0">
                <a:solidFill>
                  <a:prstClr val="black"/>
                </a:solidFill>
                <a:latin typeface="Miriam Fixed" pitchFamily="49" charset="-79"/>
                <a:cs typeface="Miriam Fixed" pitchFamily="49" charset="-79"/>
              </a:rPr>
              <a:t>, </a:t>
            </a:r>
            <a:r>
              <a:rPr lang="en-US" altLang="ja-JP" sz="1400" dirty="0" err="1" smtClean="0">
                <a:solidFill>
                  <a:prstClr val="black"/>
                </a:solidFill>
                <a:latin typeface="Miriam Fixed" pitchFamily="49" charset="-79"/>
                <a:cs typeface="Miriam Fixed" pitchFamily="49" charset="-79"/>
              </a:rPr>
              <a:t>lineStr</a:t>
            </a:r>
            <a:r>
              <a:rPr lang="en-US" altLang="ja-JP" sz="1400" dirty="0" smtClean="0">
                <a:solidFill>
                  <a:prstClr val="black"/>
                </a:solidFill>
                <a:latin typeface="Miriam Fixed" pitchFamily="49" charset="-79"/>
                <a:cs typeface="Miriam Fixed" pitchFamily="49" charset="-79"/>
              </a:rPr>
              <a:t>) == true) {</a:t>
            </a:r>
          </a:p>
          <a:p>
            <a:pPr lvl="0">
              <a:buNone/>
            </a:pPr>
            <a:r>
              <a:rPr lang="en-US" altLang="ja-JP" sz="1400" dirty="0" smtClean="0">
                <a:solidFill>
                  <a:prstClr val="black"/>
                </a:solidFill>
                <a:latin typeface="Miriam Fixed" pitchFamily="49" charset="-79"/>
                <a:cs typeface="Miriam Fixed" pitchFamily="49" charset="-79"/>
              </a:rPr>
              <a:t>	// </a:t>
            </a:r>
            <a:r>
              <a:rPr lang="en-US" altLang="ja-JP" sz="1400" dirty="0" err="1" smtClean="0">
                <a:solidFill>
                  <a:prstClr val="black"/>
                </a:solidFill>
                <a:latin typeface="Miriam Fixed" pitchFamily="49" charset="-79"/>
                <a:cs typeface="Miriam Fixed" pitchFamily="49" charset="-79"/>
              </a:rPr>
              <a:t>lineStr</a:t>
            </a:r>
            <a:r>
              <a:rPr lang="ja-JP" altLang="en-US" sz="1400" dirty="0" smtClean="0">
                <a:solidFill>
                  <a:prstClr val="black"/>
                </a:solidFill>
                <a:latin typeface="Miriam Fixed" pitchFamily="49" charset="-79"/>
                <a:cs typeface="Miriam Fixed" pitchFamily="49" charset="-79"/>
              </a:rPr>
              <a:t>に</a:t>
            </a:r>
            <a:r>
              <a:rPr lang="en-US" altLang="ja-JP" sz="1400" dirty="0" smtClean="0">
                <a:solidFill>
                  <a:prstClr val="black"/>
                </a:solidFill>
                <a:latin typeface="Miriam Fixed" pitchFamily="49" charset="-79"/>
                <a:cs typeface="Miriam Fixed" pitchFamily="49" charset="-79"/>
              </a:rPr>
              <a:t>1</a:t>
            </a:r>
            <a:r>
              <a:rPr lang="ja-JP" altLang="en-US" sz="1400" dirty="0" smtClean="0">
                <a:solidFill>
                  <a:prstClr val="black"/>
                </a:solidFill>
                <a:latin typeface="Miriam Fixed" pitchFamily="49" charset="-79"/>
                <a:cs typeface="Miriam Fixed" pitchFamily="49" charset="-79"/>
              </a:rPr>
              <a:t>行分入る</a:t>
            </a:r>
            <a:endParaRPr lang="en-US" altLang="ja-JP" sz="1400" dirty="0" smtClean="0">
              <a:solidFill>
                <a:prstClr val="black"/>
              </a:solidFill>
              <a:latin typeface="Miriam Fixed" pitchFamily="49" charset="-79"/>
              <a:cs typeface="Miriam Fixed" pitchFamily="49" charset="-79"/>
            </a:endParaRPr>
          </a:p>
          <a:p>
            <a:pPr lvl="0">
              <a:buNone/>
            </a:pPr>
            <a:r>
              <a:rPr lang="en-US" altLang="ja-JP" sz="1400" dirty="0" smtClean="0">
                <a:solidFill>
                  <a:prstClr val="black"/>
                </a:solidFill>
                <a:latin typeface="Miriam Fixed" pitchFamily="49" charset="-79"/>
                <a:cs typeface="Miriam Fixed" pitchFamily="49" charset="-79"/>
              </a:rPr>
              <a:t>	// </a:t>
            </a:r>
            <a:r>
              <a:rPr lang="ja-JP" altLang="en-US" sz="1400" dirty="0" smtClean="0">
                <a:solidFill>
                  <a:prstClr val="black"/>
                </a:solidFill>
                <a:latin typeface="Miriam Fixed" pitchFamily="49" charset="-79"/>
                <a:cs typeface="Miriam Fixed" pitchFamily="49" charset="-79"/>
              </a:rPr>
              <a:t>とりあえず配列にしまうならこう</a:t>
            </a:r>
            <a:endParaRPr lang="en-US" altLang="ja-JP" sz="1400" dirty="0" smtClean="0">
              <a:solidFill>
                <a:prstClr val="black"/>
              </a:solidFill>
              <a:latin typeface="Miriam Fixed" pitchFamily="49" charset="-79"/>
              <a:cs typeface="Miriam Fixed" pitchFamily="49" charset="-79"/>
            </a:endParaRPr>
          </a:p>
          <a:p>
            <a:pPr lvl="0">
              <a:buNone/>
            </a:pPr>
            <a:r>
              <a:rPr lang="en-US" altLang="ja-JP" sz="1400" dirty="0" smtClean="0">
                <a:solidFill>
                  <a:prstClr val="black"/>
                </a:solidFill>
                <a:latin typeface="Miriam Fixed" pitchFamily="49" charset="-79"/>
                <a:cs typeface="Miriam Fixed" pitchFamily="49" charset="-79"/>
              </a:rPr>
              <a:t>	</a:t>
            </a:r>
            <a:r>
              <a:rPr lang="en-US" altLang="ja-JP" sz="1400" dirty="0" err="1" smtClean="0">
                <a:solidFill>
                  <a:prstClr val="black"/>
                </a:solidFill>
                <a:latin typeface="Miriam Fixed" pitchFamily="49" charset="-79"/>
                <a:cs typeface="Miriam Fixed" pitchFamily="49" charset="-79"/>
              </a:rPr>
              <a:t>readBuffer.push_back</a:t>
            </a:r>
            <a:r>
              <a:rPr lang="en-US" altLang="ja-JP" sz="1400" dirty="0" smtClean="0">
                <a:solidFill>
                  <a:prstClr val="black"/>
                </a:solidFill>
                <a:latin typeface="Miriam Fixed" pitchFamily="49" charset="-79"/>
                <a:cs typeface="Miriam Fixed" pitchFamily="49" charset="-79"/>
              </a:rPr>
              <a:t>(</a:t>
            </a:r>
            <a:r>
              <a:rPr lang="en-US" altLang="ja-JP" sz="1400" dirty="0" err="1" smtClean="0">
                <a:solidFill>
                  <a:prstClr val="black"/>
                </a:solidFill>
                <a:latin typeface="Miriam Fixed" pitchFamily="49" charset="-79"/>
                <a:cs typeface="Miriam Fixed" pitchFamily="49" charset="-79"/>
              </a:rPr>
              <a:t>lineStr</a:t>
            </a:r>
            <a:r>
              <a:rPr lang="en-US" altLang="ja-JP" sz="1400" dirty="0" smtClean="0">
                <a:solidFill>
                  <a:prstClr val="black"/>
                </a:solidFill>
                <a:latin typeface="Miriam Fixed" pitchFamily="49" charset="-79"/>
                <a:cs typeface="Miriam Fixed" pitchFamily="49" charset="-79"/>
              </a:rPr>
              <a:t>);</a:t>
            </a:r>
          </a:p>
          <a:p>
            <a:pPr lvl="0">
              <a:buNone/>
            </a:pPr>
            <a:r>
              <a:rPr lang="en-US" altLang="ja-JP" sz="1400" dirty="0" smtClean="0">
                <a:solidFill>
                  <a:prstClr val="black"/>
                </a:solidFill>
                <a:latin typeface="Miriam Fixed" pitchFamily="49" charset="-79"/>
                <a:cs typeface="Miriam Fixed" pitchFamily="49" charset="-79"/>
              </a:rPr>
              <a:t>}</a:t>
            </a:r>
          </a:p>
          <a:p>
            <a:pPr lvl="0">
              <a:buNone/>
            </a:pPr>
            <a:endParaRPr lang="en-US" altLang="ja-JP" sz="1400" dirty="0" smtClean="0">
              <a:solidFill>
                <a:prstClr val="black"/>
              </a:solidFill>
              <a:latin typeface="Miriam Fixed" pitchFamily="49" charset="-79"/>
              <a:cs typeface="Miriam Fixed" pitchFamily="49" charset="-79"/>
            </a:endParaRPr>
          </a:p>
          <a:p>
            <a:pPr lvl="0">
              <a:buNone/>
            </a:pPr>
            <a:r>
              <a:rPr lang="en-US" altLang="ja-JP" sz="1400" dirty="0" err="1" smtClean="0">
                <a:solidFill>
                  <a:prstClr val="black"/>
                </a:solidFill>
                <a:latin typeface="Miriam Fixed" pitchFamily="49" charset="-79"/>
                <a:cs typeface="Miriam Fixed" pitchFamily="49" charset="-79"/>
              </a:rPr>
              <a:t>in_file.close</a:t>
            </a:r>
            <a:r>
              <a:rPr lang="en-US" altLang="ja-JP" sz="1400" dirty="0" smtClean="0">
                <a:solidFill>
                  <a:prstClr val="black"/>
                </a:solidFill>
                <a:latin typeface="Miriam Fixed" pitchFamily="49" charset="-79"/>
                <a:cs typeface="Miriam Fixed" pitchFamily="49" charset="-79"/>
              </a:rPr>
              <a:t>();</a:t>
            </a:r>
            <a:endParaRPr lang="ja-JP" altLang="en-US" sz="1400" dirty="0">
              <a:solidFill>
                <a:prstClr val="black"/>
              </a:solidFill>
              <a:latin typeface="Miriam Fixed" pitchFamily="49" charset="-79"/>
              <a:cs typeface="Miriam Fixed" pitchFamily="49" charset="-79"/>
            </a:endParaRPr>
          </a:p>
        </p:txBody>
      </p:sp>
    </p:spTree>
    <p:extLst>
      <p:ext uri="{BB962C8B-B14F-4D97-AF65-F5344CB8AC3E}">
        <p14:creationId xmlns:p14="http://schemas.microsoft.com/office/powerpoint/2010/main" val="1663498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結局何が面倒って</a:t>
            </a:r>
            <a:endParaRPr kumimoji="1" lang="ja-JP" altLang="en-US" dirty="0"/>
          </a:p>
        </p:txBody>
      </p:sp>
      <p:sp>
        <p:nvSpPr>
          <p:cNvPr id="6" name="コンテンツ プレースホルダ 5"/>
          <p:cNvSpPr>
            <a:spLocks noGrp="1"/>
          </p:cNvSpPr>
          <p:nvPr>
            <p:ph idx="1"/>
          </p:nvPr>
        </p:nvSpPr>
        <p:spPr/>
        <p:txBody>
          <a:bodyPr>
            <a:normAutofit/>
          </a:bodyPr>
          <a:lstStyle/>
          <a:p>
            <a:r>
              <a:rPr kumimoji="1" lang="ja-JP" altLang="en-US" dirty="0" smtClean="0"/>
              <a:t>読み込んだ後の文字列処理なんです</a:t>
            </a:r>
          </a:p>
          <a:p>
            <a:r>
              <a:rPr kumimoji="1" lang="en-US" altLang="ja-JP" dirty="0" smtClean="0"/>
              <a:t>C++</a:t>
            </a:r>
            <a:r>
              <a:rPr kumimoji="1" lang="ja-JP" altLang="en-US" dirty="0" smtClean="0"/>
              <a:t>の</a:t>
            </a:r>
            <a:r>
              <a:rPr kumimoji="1" lang="en-US" altLang="ja-JP" dirty="0" smtClean="0"/>
              <a:t>string</a:t>
            </a:r>
            <a:r>
              <a:rPr kumimoji="1" lang="ja-JP" altLang="en-US" dirty="0" smtClean="0"/>
              <a:t>クラスは</a:t>
            </a:r>
            <a:r>
              <a:rPr lang="ja-JP" altLang="en-US" dirty="0"/>
              <a:t>基本的</a:t>
            </a:r>
            <a:r>
              <a:rPr lang="ja-JP" altLang="en-US" dirty="0" smtClean="0"/>
              <a:t>な機能しか</a:t>
            </a:r>
            <a:r>
              <a:rPr lang="en-US" altLang="ja-JP" dirty="0" smtClean="0"/>
              <a:t/>
            </a:r>
            <a:br>
              <a:rPr lang="en-US" altLang="ja-JP" dirty="0" smtClean="0"/>
            </a:br>
            <a:r>
              <a:rPr lang="ja-JP" altLang="en-US" dirty="0" smtClean="0"/>
              <a:t>ないので、ちょっと高度なことをやろう</a:t>
            </a:r>
            <a:r>
              <a:rPr lang="en-US" altLang="ja-JP" dirty="0" smtClean="0"/>
              <a:t/>
            </a:r>
            <a:br>
              <a:rPr lang="en-US" altLang="ja-JP" dirty="0" smtClean="0"/>
            </a:br>
            <a:r>
              <a:rPr lang="ja-JP" altLang="en-US" dirty="0" smtClean="0"/>
              <a:t>とすると、自前で頑張るか、</a:t>
            </a:r>
            <a:r>
              <a:rPr lang="en-US" altLang="ja-JP" dirty="0" smtClean="0"/>
              <a:t>boost</a:t>
            </a:r>
            <a:r>
              <a:rPr lang="ja-JP" altLang="en-US" dirty="0" smtClean="0"/>
              <a:t>などに頼ることになります。</a:t>
            </a:r>
            <a:endParaRPr kumimoji="1" lang="ja-JP" altLang="en-US" dirty="0" smtClean="0"/>
          </a:p>
          <a:p>
            <a:r>
              <a:rPr lang="ja-JP" altLang="en-US" dirty="0"/>
              <a:t>最低限</a:t>
            </a:r>
            <a:r>
              <a:rPr lang="ja-JP" altLang="en-US" dirty="0" smtClean="0"/>
              <a:t>の処理を使えるようになり、</a:t>
            </a:r>
            <a:r>
              <a:rPr lang="en-US" altLang="ja-JP" dirty="0"/>
              <a:t/>
            </a:r>
            <a:br>
              <a:rPr lang="en-US" altLang="ja-JP" dirty="0"/>
            </a:br>
            <a:r>
              <a:rPr lang="ja-JP" altLang="en-US" dirty="0" smtClean="0"/>
              <a:t>データを取り出しやすいファイル構造を作ろう</a:t>
            </a:r>
            <a:endParaRPr kumimoji="1" lang="ja-JP" altLang="en-US" dirty="0"/>
          </a:p>
        </p:txBody>
      </p:sp>
    </p:spTree>
    <p:extLst>
      <p:ext uri="{BB962C8B-B14F-4D97-AF65-F5344CB8AC3E}">
        <p14:creationId xmlns:p14="http://schemas.microsoft.com/office/powerpoint/2010/main" val="20920215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祭り">
      <a:majorFont>
        <a:latin typeface="Century Gothic"/>
        <a:ea typeface="メイリオ"/>
        <a:cs typeface=""/>
      </a:majorFont>
      <a:minorFont>
        <a:latin typeface="Century Gothic"/>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6326</TotalTime>
  <Words>575</Words>
  <Application>Microsoft Office PowerPoint</Application>
  <PresentationFormat>画面に合わせる (4:3)</PresentationFormat>
  <Paragraphs>163</Paragraphs>
  <Slides>23</Slides>
  <Notes>0</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Office ​​テーマ</vt:lpstr>
      <vt:lpstr>インタラクティブ・ゲーム制作 ＜プログラミングコース＞</vt:lpstr>
      <vt:lpstr>今日の内容</vt:lpstr>
      <vt:lpstr>ファイル入出力</vt:lpstr>
      <vt:lpstr>ファイル入出力の重要性</vt:lpstr>
      <vt:lpstr>読み書きのターゲットは</vt:lpstr>
      <vt:lpstr>とりあえず使うもの</vt:lpstr>
      <vt:lpstr>書き込みは絶望的に簡単だ！</vt:lpstr>
      <vt:lpstr>読み込みも ただ読み込むだけなら簡単だ！</vt:lpstr>
      <vt:lpstr>結局何が面倒って</vt:lpstr>
      <vt:lpstr>区切り取り出し関数実装例</vt:lpstr>
      <vt:lpstr>区切って取り出す</vt:lpstr>
      <vt:lpstr>整数値・実数値変換</vt:lpstr>
      <vt:lpstr>データ形式を仮決めしよう</vt:lpstr>
      <vt:lpstr>データの例</vt:lpstr>
      <vt:lpstr>石のアニメーションで 使っているテクニック</vt:lpstr>
      <vt:lpstr>ポイントになるもの</vt:lpstr>
      <vt:lpstr>動きを付ける時によくやるやり方</vt:lpstr>
      <vt:lpstr>置ける場所とひっくり返し判定</vt:lpstr>
      <vt:lpstr>置ける場所の定義(1)</vt:lpstr>
      <vt:lpstr>あるセルにおける 周囲の情報を得るには</vt:lpstr>
      <vt:lpstr>置ける場所の定義(2)</vt:lpstr>
      <vt:lpstr>実装方針</vt:lpstr>
      <vt:lpstr>To be continued…</vt:lpstr>
    </vt:vector>
  </TitlesOfParts>
  <Company>東京工科大学</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Ryota Takeuchi</dc:creator>
  <cp:lastModifiedBy>Ryota Takeuchi</cp:lastModifiedBy>
  <cp:revision>177</cp:revision>
  <dcterms:created xsi:type="dcterms:W3CDTF">2012-04-09T01:03:24Z</dcterms:created>
  <dcterms:modified xsi:type="dcterms:W3CDTF">2013-06-12T06:21:33Z</dcterms:modified>
</cp:coreProperties>
</file>