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54" r:id="rId4"/>
    <p:sldId id="356" r:id="rId5"/>
    <p:sldId id="357" r:id="rId6"/>
    <p:sldId id="359" r:id="rId7"/>
    <p:sldId id="358" r:id="rId8"/>
    <p:sldId id="361" r:id="rId9"/>
    <p:sldId id="360" r:id="rId10"/>
    <p:sldId id="310" r:id="rId11"/>
    <p:sldId id="362" r:id="rId12"/>
    <p:sldId id="364" r:id="rId13"/>
    <p:sldId id="363" r:id="rId14"/>
    <p:sldId id="367" r:id="rId15"/>
    <p:sldId id="365" r:id="rId16"/>
    <p:sldId id="366" r:id="rId17"/>
    <p:sldId id="368" r:id="rId18"/>
    <p:sldId id="369" r:id="rId19"/>
    <p:sldId id="370" r:id="rId20"/>
    <p:sldId id="372" r:id="rId21"/>
    <p:sldId id="353" r:id="rId22"/>
    <p:sldId id="307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teu.ac.jp/aqua/GS/text/PDF/Containe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インタラクティブ・ゲーム制作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＜</a:t>
            </a:r>
            <a:r>
              <a:rPr lang="ja-JP" altLang="en-US" b="1" dirty="0" smtClean="0"/>
              <a:t>プログラミングコース＞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r>
              <a:rPr lang="ja-JP" altLang="en-US" dirty="0" smtClean="0"/>
              <a:t>オセロの叩き台プログラム</a:t>
            </a:r>
            <a:endParaRPr lang="en-US" altLang="ja-JP" dirty="0" smtClean="0"/>
          </a:p>
          <a:p>
            <a:r>
              <a:rPr lang="en-US" altLang="ja-JP" dirty="0" smtClean="0"/>
              <a:t>STL(vector)</a:t>
            </a:r>
            <a:r>
              <a:rPr lang="ja-JP" altLang="en-US" dirty="0" smtClean="0"/>
              <a:t>入門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どう見ても碁石です、本当にありがとうございました。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927" y="30565"/>
            <a:ext cx="4580384" cy="273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2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今できること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オセロ盤が表示されます</a:t>
            </a:r>
            <a:endParaRPr kumimoji="1" lang="en-US" altLang="ja-JP" dirty="0" smtClean="0"/>
          </a:p>
          <a:p>
            <a:r>
              <a:rPr lang="ja-JP" altLang="en-US" dirty="0"/>
              <a:t>無駄</a:t>
            </a:r>
            <a:r>
              <a:rPr lang="ja-JP" altLang="en-US" dirty="0" smtClean="0"/>
              <a:t>に</a:t>
            </a:r>
            <a:r>
              <a:rPr lang="en-US" altLang="ja-JP" dirty="0" smtClean="0"/>
              <a:t>3D</a:t>
            </a:r>
            <a:r>
              <a:rPr lang="ja-JP" altLang="en-US" dirty="0" smtClean="0"/>
              <a:t>でカメラもまわせます</a:t>
            </a:r>
            <a:endParaRPr lang="en-US" altLang="ja-JP" dirty="0" smtClean="0"/>
          </a:p>
          <a:p>
            <a:r>
              <a:rPr kumimoji="1" lang="ja-JP" altLang="en-US" dirty="0"/>
              <a:t>石</a:t>
            </a:r>
            <a:r>
              <a:rPr kumimoji="1" lang="ja-JP" altLang="en-US" dirty="0" smtClean="0"/>
              <a:t>が置けます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碁石</a:t>
            </a:r>
            <a:r>
              <a:rPr lang="ja-JP" altLang="en-US" dirty="0"/>
              <a:t>で</a:t>
            </a:r>
            <a:r>
              <a:rPr lang="ja-JP" altLang="en-US" dirty="0" smtClean="0"/>
              <a:t>すいません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白黒</a:t>
            </a:r>
            <a:r>
              <a:rPr lang="ja-JP" altLang="en-US" dirty="0"/>
              <a:t>交互</a:t>
            </a:r>
            <a:r>
              <a:rPr lang="ja-JP" altLang="en-US" dirty="0" smtClean="0"/>
              <a:t>に置けます</a:t>
            </a:r>
            <a:endParaRPr lang="en-US" altLang="ja-JP" dirty="0" smtClean="0"/>
          </a:p>
          <a:p>
            <a:pPr lvl="1"/>
            <a:r>
              <a:rPr lang="ja-JP" altLang="en-US" dirty="0"/>
              <a:t>盤面無視</a:t>
            </a:r>
            <a:r>
              <a:rPr lang="ja-JP" altLang="en-US" dirty="0" smtClean="0"/>
              <a:t>して置けます</a:t>
            </a:r>
            <a:endParaRPr lang="en-US" altLang="ja-JP" dirty="0" smtClean="0"/>
          </a:p>
          <a:p>
            <a:pPr lvl="1"/>
            <a:r>
              <a:rPr lang="ja-JP" altLang="en-US" dirty="0"/>
              <a:t>置きすぎる</a:t>
            </a:r>
            <a:r>
              <a:rPr lang="ja-JP" altLang="en-US" dirty="0" smtClean="0"/>
              <a:t>と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r>
              <a:rPr lang="ja-JP" altLang="en-US" dirty="0"/>
              <a:t>キー操作</a:t>
            </a:r>
            <a:r>
              <a:rPr lang="ja-JP" altLang="en-US" dirty="0" smtClean="0"/>
              <a:t>でテキストファイルを入出力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97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現在の設計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以前の</a:t>
            </a:r>
            <a:r>
              <a:rPr lang="ja-JP" altLang="en-US" dirty="0"/>
              <a:t>レビュー</a:t>
            </a:r>
            <a:r>
              <a:rPr lang="ja-JP" altLang="en-US" dirty="0" smtClean="0"/>
              <a:t>でも話に上がった、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継承型のフレームワークを使用</a:t>
            </a:r>
            <a:endParaRPr lang="en-US" altLang="ja-JP" dirty="0" smtClean="0"/>
          </a:p>
          <a:p>
            <a:pPr lvl="1"/>
            <a:r>
              <a:rPr lang="ja-JP" altLang="en-US" dirty="0"/>
              <a:t>おかげ</a:t>
            </a:r>
            <a:r>
              <a:rPr lang="ja-JP" altLang="en-US" dirty="0" smtClean="0"/>
              <a:t>で</a:t>
            </a:r>
            <a:r>
              <a:rPr lang="en-US" altLang="ja-JP" dirty="0" smtClean="0"/>
              <a:t>main()</a:t>
            </a:r>
            <a:r>
              <a:rPr lang="ja-JP" altLang="en-US" dirty="0" smtClean="0"/>
              <a:t>は超スッキリ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は補助的に使っているが、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基本的にはプレーンの</a:t>
            </a:r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ベース</a:t>
            </a:r>
            <a:endParaRPr kumimoji="1" lang="en-US" altLang="ja-JP" dirty="0" smtClean="0"/>
          </a:p>
          <a:p>
            <a:r>
              <a:rPr kumimoji="1" lang="ja-JP" altLang="en-US" dirty="0" smtClean="0"/>
              <a:t>本来ならもっとクラス分けしたいが、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それは今後追々変更していく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まず</a:t>
            </a:r>
            <a:r>
              <a:rPr lang="ja-JP" altLang="en-US" dirty="0" smtClean="0"/>
              <a:t>はフレームワークの構造になれよう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1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とりあえずやりたいこと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今日の課題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オセロにもっていくために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盤面</a:t>
            </a:r>
            <a:r>
              <a:rPr lang="ja-JP" altLang="en-US" dirty="0" smtClean="0"/>
              <a:t>に</a:t>
            </a:r>
            <a:r>
              <a:rPr lang="ja-JP" altLang="en-US" dirty="0"/>
              <a:t>綺麗</a:t>
            </a:r>
            <a:r>
              <a:rPr lang="ja-JP" altLang="en-US" dirty="0" smtClean="0"/>
              <a:t>に</a:t>
            </a:r>
            <a:r>
              <a:rPr lang="ja-JP" altLang="en-US" dirty="0"/>
              <a:t>置けるよう</a:t>
            </a:r>
            <a:r>
              <a:rPr lang="ja-JP" altLang="en-US" dirty="0" smtClean="0"/>
              <a:t>にしたい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オセロとは直接関係ないけれど</a:t>
            </a:r>
            <a:endParaRPr lang="en-US" altLang="ja-JP" dirty="0" smtClean="0"/>
          </a:p>
          <a:p>
            <a:pPr lvl="1"/>
            <a:r>
              <a:rPr lang="ja-JP" altLang="en-US" dirty="0"/>
              <a:t>石</a:t>
            </a:r>
            <a:r>
              <a:rPr lang="ja-JP" altLang="en-US" dirty="0" smtClean="0"/>
              <a:t>を</a:t>
            </a:r>
            <a:r>
              <a:rPr lang="ja-JP" altLang="en-US" dirty="0"/>
              <a:t>無制限</a:t>
            </a:r>
            <a:r>
              <a:rPr lang="ja-JP" altLang="en-US" dirty="0" smtClean="0"/>
              <a:t>に置けるようにしたい</a:t>
            </a:r>
            <a:endParaRPr lang="en-US" altLang="ja-JP" dirty="0" smtClean="0"/>
          </a:p>
          <a:p>
            <a:pPr lvl="1"/>
            <a:r>
              <a:rPr kumimoji="1" lang="ja-JP" altLang="en-US" dirty="0">
                <a:solidFill>
                  <a:schemeClr val="bg1">
                    <a:lumMod val="75000"/>
                  </a:schemeClr>
                </a:solidFill>
              </a:rPr>
              <a:t>盤面</a:t>
            </a:r>
            <a:r>
              <a:rPr kumimoji="1" lang="ja-JP" altLang="en-US" dirty="0" smtClean="0">
                <a:solidFill>
                  <a:schemeClr val="bg1">
                    <a:lumMod val="75000"/>
                  </a:schemeClr>
                </a:solidFill>
              </a:rPr>
              <a:t>の</a:t>
            </a:r>
            <a:r>
              <a:rPr kumimoji="1" lang="ja-JP" altLang="en-US" dirty="0">
                <a:solidFill>
                  <a:schemeClr val="bg1">
                    <a:lumMod val="75000"/>
                  </a:schemeClr>
                </a:solidFill>
              </a:rPr>
              <a:t>状態</a:t>
            </a:r>
            <a:r>
              <a:rPr kumimoji="1" lang="ja-JP" altLang="en-US" dirty="0" smtClean="0">
                <a:solidFill>
                  <a:schemeClr val="bg1">
                    <a:lumMod val="75000"/>
                  </a:schemeClr>
                </a:solidFill>
              </a:rPr>
              <a:t>を保存できるようにしたい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5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座標系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smtClean="0"/>
              <a:t>8x8=64</a:t>
            </a:r>
            <a:r>
              <a:rPr lang="ja-JP" altLang="en-US" dirty="0" smtClean="0"/>
              <a:t>マス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マスの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辺の長さは</a:t>
            </a:r>
            <a:r>
              <a:rPr lang="en-US" altLang="ja-JP" dirty="0" smtClean="0"/>
              <a:t>10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石の半径は</a:t>
            </a:r>
            <a:r>
              <a:rPr kumimoji="1" lang="en-US" altLang="ja-JP" dirty="0" smtClean="0"/>
              <a:t>4(</a:t>
            </a:r>
            <a:r>
              <a:rPr lang="ja-JP" altLang="en-US" dirty="0"/>
              <a:t>直径</a:t>
            </a:r>
            <a:r>
              <a:rPr kumimoji="1" lang="en-US" altLang="ja-JP" dirty="0" smtClean="0"/>
              <a:t>8)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Y</a:t>
            </a:r>
            <a:r>
              <a:rPr lang="ja-JP" altLang="en-US" dirty="0" smtClean="0"/>
              <a:t>座標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</a:t>
            </a:r>
            <a:r>
              <a:rPr lang="en-US" altLang="ja-JP" dirty="0" smtClean="0"/>
              <a:t>XZ</a:t>
            </a:r>
            <a:r>
              <a:rPr lang="ja-JP" altLang="en-US" dirty="0" smtClean="0"/>
              <a:t>平面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9" t="10755" r="25290" b="7141"/>
          <a:stretch/>
        </p:blipFill>
        <p:spPr bwMode="auto">
          <a:xfrm>
            <a:off x="4644008" y="1844824"/>
            <a:ext cx="405975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綺麗に置く</a:t>
            </a:r>
            <a:r>
              <a:rPr lang="ja-JP" altLang="en-US" dirty="0" smtClean="0"/>
              <a:t>ため</a:t>
            </a:r>
            <a:r>
              <a:rPr lang="ja-JP" altLang="en-US" dirty="0"/>
              <a:t>に</a:t>
            </a:r>
            <a:r>
              <a:rPr kumimoji="1" lang="ja-JP" altLang="en-US" dirty="0" smtClean="0"/>
              <a:t>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盤面は</a:t>
            </a:r>
            <a:r>
              <a:rPr kumimoji="1" lang="en-US" altLang="ja-JP" dirty="0" smtClean="0"/>
              <a:t>8x8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マスの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辺が</a:t>
            </a:r>
            <a:r>
              <a:rPr kumimoji="1" lang="en-US" altLang="ja-JP" dirty="0" smtClean="0"/>
              <a:t>10.0</a:t>
            </a:r>
          </a:p>
          <a:p>
            <a:pPr lvl="1"/>
            <a:r>
              <a:rPr lang="ja-JP" altLang="en-US" dirty="0"/>
              <a:t>中心</a:t>
            </a:r>
            <a:r>
              <a:rPr lang="ja-JP" altLang="en-US" dirty="0" smtClean="0"/>
              <a:t>は</a:t>
            </a:r>
            <a:r>
              <a:rPr lang="en-US" altLang="ja-JP" dirty="0" smtClean="0"/>
              <a:t>(0.0, 0.0, 0.0)</a:t>
            </a:r>
            <a:r>
              <a:rPr lang="ja-JP" altLang="en-US" dirty="0" smtClean="0"/>
              <a:t>で</a:t>
            </a:r>
            <a:r>
              <a:rPr lang="en-US" altLang="ja-JP" dirty="0" smtClean="0"/>
              <a:t>XZ</a:t>
            </a:r>
            <a:r>
              <a:rPr lang="ja-JP" altLang="en-US" dirty="0" smtClean="0"/>
              <a:t>平面に広がっている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現状のやり方で得た座標を、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下</a:t>
            </a:r>
            <a:r>
              <a:rPr lang="ja-JP" altLang="en-US" dirty="0" smtClean="0"/>
              <a:t>一桁が</a:t>
            </a:r>
            <a:r>
              <a:rPr lang="en-US" altLang="ja-JP" dirty="0" smtClean="0"/>
              <a:t>5</a:t>
            </a:r>
            <a:r>
              <a:rPr lang="ja-JP" altLang="en-US" dirty="0" smtClean="0"/>
              <a:t>になるように補正する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563888" y="4653136"/>
            <a:ext cx="165618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79812" y="59399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10.0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44008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19</a:t>
            </a:r>
            <a:r>
              <a:rPr kumimoji="1" lang="en-US" altLang="ja-JP" dirty="0" smtClean="0"/>
              <a:t>.99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2717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10.0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79381" y="4653136"/>
            <a:ext cx="1249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19</a:t>
            </a:r>
            <a:r>
              <a:rPr kumimoji="1" lang="en-US" altLang="ja-JP" dirty="0" smtClean="0"/>
              <a:t>.99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319972" y="5409220"/>
            <a:ext cx="180020" cy="1800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92548" y="53145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(15.0, 15.0)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57858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無制限に置けるようにするには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個数決め打ちの配列では無理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膨大</a:t>
            </a:r>
            <a:r>
              <a:rPr lang="ja-JP" altLang="en-US" dirty="0" smtClean="0"/>
              <a:t>な個数を決め打ちにしておくのは無駄</a:t>
            </a:r>
            <a:endParaRPr lang="en-US" altLang="ja-JP" dirty="0" smtClean="0"/>
          </a:p>
          <a:p>
            <a:r>
              <a:rPr kumimoji="1" lang="ja-JP" altLang="en-US" dirty="0"/>
              <a:t>動的</a:t>
            </a:r>
            <a:r>
              <a:rPr kumimoji="1" lang="ja-JP" altLang="en-US" dirty="0" smtClean="0"/>
              <a:t>確保</a:t>
            </a:r>
            <a:r>
              <a:rPr kumimoji="1" lang="en-US" altLang="ja-JP" dirty="0" smtClean="0"/>
              <a:t>(new)</a:t>
            </a:r>
            <a:r>
              <a:rPr kumimoji="1" lang="ja-JP" altLang="en-US" dirty="0" smtClean="0"/>
              <a:t>による配列で、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オーバーしそうになったら大きい配列を作り直す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不可能で</a:t>
            </a:r>
            <a:r>
              <a:rPr lang="ja-JP" altLang="en-US" dirty="0" smtClean="0"/>
              <a:t>は</a:t>
            </a:r>
            <a:r>
              <a:rPr lang="ja-JP" altLang="en-US" dirty="0"/>
              <a:t>ないが</a:t>
            </a:r>
            <a:r>
              <a:rPr lang="ja-JP" altLang="en-US" dirty="0" smtClean="0"/>
              <a:t>、データの移し替えが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面倒だったり、メモリリークの危険が</a:t>
            </a:r>
            <a:endParaRPr lang="en-US" altLang="ja-JP" dirty="0" smtClean="0"/>
          </a:p>
          <a:p>
            <a:r>
              <a:rPr kumimoji="1" lang="en-US" altLang="ja-JP" b="1" dirty="0" smtClean="0"/>
              <a:t>STL</a:t>
            </a:r>
            <a:r>
              <a:rPr kumimoji="1" lang="ja-JP" altLang="en-US" b="1" dirty="0" smtClean="0"/>
              <a:t>の</a:t>
            </a:r>
            <a:r>
              <a:rPr kumimoji="1" lang="en-US" altLang="ja-JP" b="1" dirty="0" smtClean="0"/>
              <a:t>vector</a:t>
            </a:r>
            <a:r>
              <a:rPr kumimoji="1" lang="ja-JP" altLang="en-US" b="1" dirty="0" smtClean="0"/>
              <a:t>配列を使う</a:t>
            </a:r>
            <a:r>
              <a:rPr kumimoji="1" lang="ja-JP" altLang="en-US" dirty="0" smtClean="0"/>
              <a:t>←</a:t>
            </a:r>
            <a:r>
              <a:rPr kumimoji="1" lang="ja-JP" altLang="en-US" dirty="0" err="1" smtClean="0"/>
              <a:t>せい</a:t>
            </a:r>
            <a:r>
              <a:rPr kumimoji="1" lang="ja-JP" altLang="en-US" dirty="0" smtClean="0"/>
              <a:t>かい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78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vector</a:t>
            </a:r>
            <a:r>
              <a:rPr kumimoji="1" lang="ja-JP" altLang="en-US" dirty="0" smtClean="0"/>
              <a:t>配列とは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個数を最初に決めず、後から変更したり、どんどん付け足したりできるすごい配列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どんな型でも仕舞えるが、オブジェクトの場合はポインタで仕舞った方が無難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fk_Vector</a:t>
            </a:r>
            <a:r>
              <a:rPr lang="ja-JP" altLang="en-US" dirty="0" smtClean="0"/>
              <a:t>みたいに値として扱えるように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作られて</a:t>
            </a:r>
            <a:r>
              <a:rPr lang="ja-JP" altLang="en-US" dirty="0" smtClean="0"/>
              <a:t>いるクラスなら仕舞える</a:t>
            </a:r>
            <a:endParaRPr lang="en-US" altLang="ja-JP" dirty="0" smtClean="0"/>
          </a:p>
          <a:p>
            <a:r>
              <a:rPr kumimoji="1" lang="ja-JP" altLang="en-US" dirty="0" smtClean="0"/>
              <a:t>詳しい</a:t>
            </a:r>
            <a:r>
              <a:rPr kumimoji="1" lang="ja-JP" altLang="en-US" dirty="0"/>
              <a:t>使い方</a:t>
            </a:r>
            <a:r>
              <a:rPr kumimoji="1" lang="ja-JP" altLang="en-US" dirty="0" smtClean="0"/>
              <a:t>は渡辺先生の資料を参照</a:t>
            </a:r>
            <a:endParaRPr kumimoji="1" lang="en-US" altLang="ja-JP" dirty="0" smtClean="0"/>
          </a:p>
          <a:p>
            <a:pPr lvl="1"/>
            <a:r>
              <a:rPr lang="en-US" altLang="ja-JP" sz="2000" dirty="0">
                <a:hlinkClick r:id="rId2"/>
              </a:rPr>
              <a:t>http://www2.teu.ac.jp/aqua/GS/text/PDF/Container.pdf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823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ポインタを扱う際の定番処理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// [</a:t>
            </a:r>
            <a:r>
              <a:rPr kumimoji="1" lang="ja-JP" altLang="en-US" sz="2000" dirty="0" smtClean="0">
                <a:latin typeface="Miriam Fixed" pitchFamily="49" charset="-79"/>
                <a:cs typeface="Miriam Fixed" pitchFamily="49" charset="-79"/>
              </a:rPr>
              <a:t>ヘッダでの宣言</a:t>
            </a: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] fk_Model</a:t>
            </a:r>
            <a:r>
              <a:rPr kumimoji="1" lang="ja-JP" altLang="en-US" sz="2000" dirty="0" smtClean="0">
                <a:latin typeface="Miriam Fixed" pitchFamily="49" charset="-79"/>
                <a:cs typeface="Miriam Fixed" pitchFamily="49" charset="-79"/>
              </a:rPr>
              <a:t>ポインタを</a:t>
            </a: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vector</a:t>
            </a:r>
            <a:r>
              <a:rPr kumimoji="1" lang="ja-JP" altLang="en-US" sz="2000" dirty="0" smtClean="0">
                <a:latin typeface="Miriam Fixed" pitchFamily="49" charset="-79"/>
                <a:cs typeface="Miriam Fixed" pitchFamily="49" charset="-79"/>
              </a:rPr>
              <a:t>配列で</a:t>
            </a:r>
            <a:r>
              <a:rPr lang="ja-JP" altLang="en-US" sz="2000" dirty="0" smtClean="0">
                <a:latin typeface="Miriam Fixed" pitchFamily="49" charset="-79"/>
                <a:cs typeface="Miriam Fixed" pitchFamily="49" charset="-79"/>
              </a:rPr>
              <a:t>扱う</a:t>
            </a:r>
            <a:endParaRPr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vector&lt;fk_Model *&gt; modelArray;</a:t>
            </a:r>
          </a:p>
          <a:p>
            <a:pPr marL="0" lvl="0" indent="0">
              <a:buNone/>
            </a:pPr>
            <a:endParaRPr lang="en-US" altLang="ja-JP" sz="2000" dirty="0" smtClean="0">
              <a:solidFill>
                <a:prstClr val="black"/>
              </a:solidFill>
              <a:latin typeface="Miriam Fixed" pitchFamily="49" charset="-79"/>
              <a:cs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// [</a:t>
            </a:r>
            <a:r>
              <a:rPr lang="en-US" altLang="ja-JP" sz="2000" dirty="0" err="1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cpp</a:t>
            </a:r>
            <a:r>
              <a:rPr lang="ja-JP" altLang="en-US" sz="2000" dirty="0" err="1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での</a:t>
            </a:r>
            <a:r>
              <a:rPr lang="ja-JP" altLang="en-US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実装</a:t>
            </a: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]</a:t>
            </a:r>
          </a:p>
          <a:p>
            <a:pPr marL="0" lvl="0" indent="0">
              <a:buNone/>
            </a:pP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// fk_Model</a:t>
            </a:r>
            <a:r>
              <a:rPr lang="ja-JP" altLang="en-US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を</a:t>
            </a: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1</a:t>
            </a:r>
            <a:r>
              <a:rPr lang="ja-JP" altLang="en-US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つ作り、配列に加える</a:t>
            </a:r>
            <a:endParaRPr lang="en-US" altLang="ja-JP" sz="2000" dirty="0" smtClean="0">
              <a:solidFill>
                <a:prstClr val="black"/>
              </a:solidFill>
              <a:latin typeface="Miriam Fixed" pitchFamily="49" charset="-79"/>
              <a:cs typeface="Miriam Fixed" pitchFamily="49" charset="-79"/>
            </a:endParaRPr>
          </a:p>
          <a:p>
            <a:pPr marL="0" lvl="0" indent="0">
              <a:buNone/>
            </a:pPr>
            <a:r>
              <a:rPr lang="en-US" altLang="ja-JP" sz="2000" dirty="0" err="1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fk_Model</a:t>
            </a: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 *</a:t>
            </a:r>
            <a:r>
              <a:rPr lang="en-US" altLang="ja-JP" sz="2000" dirty="0" err="1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pModel</a:t>
            </a: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 = new </a:t>
            </a:r>
            <a:r>
              <a:rPr lang="en-US" altLang="ja-JP" sz="2000" dirty="0" err="1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fk_Model</a:t>
            </a:r>
            <a:r>
              <a:rPr lang="en-US" altLang="ja-JP" sz="2000" dirty="0" smtClean="0">
                <a:solidFill>
                  <a:prstClr val="black"/>
                </a:solidFill>
                <a:latin typeface="Miriam Fixed" pitchFamily="49" charset="-79"/>
                <a:cs typeface="Miriam Fixed" pitchFamily="49" charset="-79"/>
              </a:rPr>
              <a:t>();</a:t>
            </a:r>
            <a:endParaRPr lang="en-US" altLang="ja-JP" sz="2000" dirty="0">
              <a:solidFill>
                <a:prstClr val="black"/>
              </a:solidFill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modelArray.push_back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pModel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);</a:t>
            </a:r>
            <a:endParaRPr lang="en-US" altLang="ja-JP" sz="20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kumimoji="1"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// n</a:t>
            </a:r>
            <a:r>
              <a:rPr lang="ja-JP" altLang="en-US" sz="2000" dirty="0" smtClean="0">
                <a:latin typeface="Miriam Fixed" pitchFamily="49" charset="-79"/>
                <a:cs typeface="Miriam Fixed" pitchFamily="49" charset="-79"/>
              </a:rPr>
              <a:t>番目の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fk_Model</a:t>
            </a:r>
            <a:r>
              <a:rPr lang="ja-JP" altLang="en-US" sz="2000" dirty="0" smtClean="0">
                <a:latin typeface="Miriam Fixed" pitchFamily="49" charset="-79"/>
                <a:cs typeface="Miriam Fixed" pitchFamily="49" charset="-79"/>
              </a:rPr>
              <a:t>に対してメンバ関数を呼び出す</a:t>
            </a:r>
            <a:endParaRPr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modelArray[n]-&gt;getPosition();</a:t>
            </a:r>
          </a:p>
          <a:p>
            <a:pPr marL="0" indent="0">
              <a:buNone/>
            </a:pPr>
            <a:endParaRPr lang="en-US" altLang="ja-JP" sz="20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// n</a:t>
            </a:r>
            <a:r>
              <a:rPr kumimoji="1" lang="ja-JP" altLang="en-US" sz="2000" dirty="0" smtClean="0">
                <a:latin typeface="Miriam Fixed" pitchFamily="49" charset="-79"/>
                <a:cs typeface="Miriam Fixed" pitchFamily="49" charset="-79"/>
              </a:rPr>
              <a:t>番目の</a:t>
            </a: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fk_Model</a:t>
            </a:r>
            <a:r>
              <a:rPr kumimoji="1" lang="ja-JP" altLang="en-US" sz="2000" dirty="0" smtClean="0">
                <a:latin typeface="Miriam Fixed" pitchFamily="49" charset="-79"/>
                <a:cs typeface="Miriam Fixed" pitchFamily="49" charset="-79"/>
              </a:rPr>
              <a:t>をシーンに登録する</a:t>
            </a:r>
            <a:endParaRPr kumimoji="1"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scene.entryModel</a:t>
            </a:r>
            <a:r>
              <a:rPr lang="en-US" altLang="ja-JP" sz="2000" dirty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modelArray[n]);</a:t>
            </a:r>
            <a:endParaRPr kumimoji="1" lang="ja-JP" altLang="en-US" sz="20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92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最重要</a:t>
            </a:r>
            <a:r>
              <a:rPr lang="ja-JP" altLang="en-US" dirty="0" smtClean="0"/>
              <a:t>処理：お片付け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kumimoji="1" lang="ja-JP" altLang="en-US" sz="2000" dirty="0" smtClean="0">
                <a:latin typeface="Miriam Fixed" pitchFamily="49" charset="-79"/>
                <a:cs typeface="Miriam Fixed" pitchFamily="49" charset="-79"/>
              </a:rPr>
              <a:t>配列の個数を取得</a:t>
            </a:r>
            <a:endParaRPr kumimoji="1"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arraySize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= 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modelArray.size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();</a:t>
            </a:r>
            <a:endParaRPr kumimoji="1"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20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for(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= 0; 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&lt; 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arraySize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; ++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) {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   // </a:t>
            </a:r>
            <a:r>
              <a:rPr lang="ja-JP" altLang="en-US" sz="2000" dirty="0">
                <a:latin typeface="Miriam Fixed" pitchFamily="49" charset="-79"/>
                <a:cs typeface="Miriam Fixed" pitchFamily="49" charset="-79"/>
              </a:rPr>
              <a:t>シーンから必ずモデルを消去する</a:t>
            </a:r>
            <a:endParaRPr lang="en-US" altLang="ja-JP" sz="20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scene.removeModel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(modelArray[</a:t>
            </a:r>
            <a:r>
              <a:rPr lang="en-US" altLang="ja-JP" sz="2000" dirty="0" err="1" smtClean="0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]);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    // </a:t>
            </a:r>
            <a:r>
              <a:rPr lang="ja-JP" altLang="en-US" sz="2000" dirty="0" smtClean="0">
                <a:latin typeface="Miriam Fixed" pitchFamily="49" charset="-79"/>
                <a:cs typeface="Miriam Fixed" pitchFamily="49" charset="-79"/>
              </a:rPr>
              <a:t>メモリから削除</a:t>
            </a:r>
            <a:endParaRPr lang="en-US" altLang="ja-JP" sz="20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    delete modelArray[</a:t>
            </a:r>
            <a:r>
              <a:rPr kumimoji="1" lang="en-US" altLang="ja-JP" sz="2000" dirty="0" err="1" smtClean="0">
                <a:latin typeface="Miriam Fixed" pitchFamily="49" charset="-79"/>
                <a:cs typeface="Miriam Fixed" pitchFamily="49" charset="-79"/>
              </a:rPr>
              <a:t>i</a:t>
            </a: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];</a:t>
            </a:r>
          </a:p>
          <a:p>
            <a:pPr marL="0" indent="0">
              <a:buNone/>
            </a:pP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r>
              <a:rPr lang="en-US" altLang="ja-JP" sz="2000" dirty="0" smtClean="0">
                <a:latin typeface="Miriam Fixed" pitchFamily="49" charset="-79"/>
                <a:cs typeface="Miriam Fixed" pitchFamily="49" charset="-79"/>
              </a:rPr>
              <a:t>// vector</a:t>
            </a:r>
            <a:r>
              <a:rPr lang="ja-JP" altLang="en-US" sz="2000" dirty="0" smtClean="0">
                <a:latin typeface="Miriam Fixed" pitchFamily="49" charset="-79"/>
                <a:cs typeface="Miriam Fixed" pitchFamily="49" charset="-79"/>
              </a:rPr>
              <a:t>配列自体をクリア</a:t>
            </a:r>
            <a:endParaRPr lang="en-US" altLang="ja-JP" sz="20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kumimoji="1" lang="en-US" altLang="ja-JP" sz="2000" dirty="0" err="1" smtClean="0">
                <a:latin typeface="Miriam Fixed" pitchFamily="49" charset="-79"/>
                <a:cs typeface="Miriam Fixed" pitchFamily="49" charset="-79"/>
              </a:rPr>
              <a:t>modelArray.clear</a:t>
            </a:r>
            <a:r>
              <a:rPr kumimoji="1" lang="en-US" altLang="ja-JP" sz="2000" dirty="0" smtClean="0">
                <a:latin typeface="Miriam Fixed" pitchFamily="49" charset="-79"/>
                <a:cs typeface="Miriam Fixed" pitchFamily="49" charset="-79"/>
              </a:rPr>
              <a:t>();</a:t>
            </a:r>
            <a:endParaRPr kumimoji="1" lang="ja-JP" altLang="en-US" sz="2000" dirty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5327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オセロの土台になるプログラムを作る</a:t>
            </a:r>
            <a:endParaRPr lang="en-US" altLang="ja-JP" dirty="0" smtClean="0"/>
          </a:p>
          <a:p>
            <a:pPr lvl="1"/>
            <a:r>
              <a:rPr lang="ja-JP" altLang="en-US" dirty="0"/>
              <a:t>無駄</a:t>
            </a:r>
            <a:r>
              <a:rPr lang="ja-JP" altLang="en-US" dirty="0" smtClean="0"/>
              <a:t>に</a:t>
            </a:r>
            <a:r>
              <a:rPr lang="en-US" altLang="ja-JP" dirty="0" smtClean="0"/>
              <a:t>3D</a:t>
            </a:r>
            <a:r>
              <a:rPr lang="ja-JP" altLang="en-US" dirty="0" smtClean="0"/>
              <a:t>で作ります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その上で必要になる技術を学ぶ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new</a:t>
            </a:r>
            <a:r>
              <a:rPr lang="ja-JP" altLang="en-US" dirty="0" smtClean="0"/>
              <a:t>と</a:t>
            </a:r>
            <a:r>
              <a:rPr lang="en-US" altLang="ja-JP" dirty="0" smtClean="0"/>
              <a:t>delete</a:t>
            </a:r>
            <a:r>
              <a:rPr lang="ja-JP" altLang="en-US" dirty="0" smtClean="0"/>
              <a:t>の必要性</a:t>
            </a:r>
            <a:r>
              <a:rPr lang="en-US" altLang="ja-JP" dirty="0" smtClean="0"/>
              <a:t>(</a:t>
            </a:r>
            <a:r>
              <a:rPr lang="ja-JP" altLang="en-US" dirty="0" smtClean="0"/>
              <a:t>スタックとヒープ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STL(vector)</a:t>
            </a:r>
          </a:p>
          <a:p>
            <a:pPr lvl="1"/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ja-JP" altLang="en-US" dirty="0" smtClean="0">
                <a:solidFill>
                  <a:schemeClr val="bg1">
                    <a:lumMod val="75000"/>
                  </a:schemeClr>
                </a:solidFill>
              </a:rPr>
              <a:t>本当は必要ないけど寄り道して</a:t>
            </a:r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b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bg1">
                    <a:lumMod val="75000"/>
                  </a:schemeClr>
                </a:solidFill>
              </a:rPr>
              <a:t>ファイル入出力</a:t>
            </a:r>
            <a:endParaRPr lang="en-US" altLang="ja-JP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よく</a:t>
            </a:r>
            <a:r>
              <a:rPr lang="ja-JP" altLang="en-US" dirty="0"/>
              <a:t>使う</a:t>
            </a:r>
            <a:r>
              <a:rPr lang="en-US" altLang="ja-JP" dirty="0"/>
              <a:t>vector</a:t>
            </a:r>
            <a:r>
              <a:rPr lang="ja-JP" altLang="en-US" dirty="0"/>
              <a:t>配列のメンバ</a:t>
            </a:r>
            <a:r>
              <a:rPr lang="ja-JP" altLang="en-US" dirty="0" smtClean="0"/>
              <a:t>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resize()</a:t>
            </a:r>
          </a:p>
          <a:p>
            <a:pPr lvl="1"/>
            <a:r>
              <a:rPr lang="ja-JP" altLang="en-US" dirty="0"/>
              <a:t>配列</a:t>
            </a:r>
            <a:r>
              <a:rPr lang="ja-JP" altLang="en-US" dirty="0" smtClean="0"/>
              <a:t>のサイズ変更</a:t>
            </a:r>
            <a:endParaRPr lang="en-US" altLang="ja-JP" dirty="0" smtClean="0"/>
          </a:p>
          <a:p>
            <a:r>
              <a:rPr lang="en-US" altLang="ja-JP" dirty="0" smtClean="0"/>
              <a:t>size()</a:t>
            </a:r>
          </a:p>
          <a:p>
            <a:pPr lvl="1"/>
            <a:r>
              <a:rPr lang="ja-JP" altLang="en-US" dirty="0" smtClean="0"/>
              <a:t>今のサイズを得る</a:t>
            </a:r>
            <a:endParaRPr lang="en-US" altLang="ja-JP" dirty="0" smtClean="0"/>
          </a:p>
          <a:p>
            <a:r>
              <a:rPr lang="en-US" altLang="ja-JP" dirty="0" smtClean="0"/>
              <a:t>push_back()</a:t>
            </a:r>
          </a:p>
          <a:p>
            <a:pPr lvl="1"/>
            <a:r>
              <a:rPr lang="ja-JP" altLang="en-US" dirty="0"/>
              <a:t>配列</a:t>
            </a:r>
            <a:r>
              <a:rPr lang="ja-JP" altLang="en-US" dirty="0" smtClean="0"/>
              <a:t>のお尻に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部屋足す</a:t>
            </a:r>
            <a:endParaRPr lang="en-US" altLang="ja-JP" dirty="0" smtClean="0"/>
          </a:p>
          <a:p>
            <a:r>
              <a:rPr kumimoji="1" lang="en-US" altLang="ja-JP" dirty="0" smtClean="0"/>
              <a:t>back()</a:t>
            </a:r>
          </a:p>
          <a:p>
            <a:pPr lvl="1"/>
            <a:r>
              <a:rPr lang="ja-JP" altLang="en-US" dirty="0"/>
              <a:t>配列</a:t>
            </a:r>
            <a:r>
              <a:rPr lang="ja-JP" altLang="en-US" dirty="0" smtClean="0"/>
              <a:t>のお尻を参照する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at()</a:t>
            </a:r>
          </a:p>
          <a:p>
            <a:pPr lvl="1"/>
            <a:r>
              <a:rPr lang="en-US" altLang="ja-JP" dirty="0" smtClean="0"/>
              <a:t>[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のかわりに</a:t>
            </a:r>
            <a:r>
              <a:rPr lang="en-US" altLang="ja-JP" dirty="0" smtClean="0"/>
              <a:t>.at(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</a:t>
            </a:r>
            <a:r>
              <a:rPr lang="ja-JP" altLang="en-US" dirty="0"/>
              <a:t>と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vector</a:t>
            </a:r>
            <a:r>
              <a:rPr lang="ja-JP" altLang="en-US" dirty="0" smtClean="0"/>
              <a:t>配列をポインタ経由でアクセスする際に使用</a:t>
            </a:r>
            <a:endParaRPr kumimoji="1" lang="en-US" altLang="ja-JP" dirty="0" smtClean="0"/>
          </a:p>
          <a:p>
            <a:r>
              <a:rPr lang="en-US" altLang="ja-JP" dirty="0" smtClean="0"/>
              <a:t>clear()</a:t>
            </a:r>
          </a:p>
          <a:p>
            <a:pPr lvl="1"/>
            <a:r>
              <a:rPr kumimoji="1" lang="ja-JP" altLang="en-US" dirty="0" smtClean="0"/>
              <a:t>配列をクリアしてサイズを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170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既に石を置いた場所に置けないように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するにはどうすればいいだろうか？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考えて</a:t>
            </a:r>
            <a:r>
              <a:rPr lang="ja-JP" altLang="en-US" dirty="0"/>
              <a:t>みるだけ</a:t>
            </a:r>
            <a:r>
              <a:rPr lang="ja-JP" altLang="en-US" dirty="0" smtClean="0"/>
              <a:t>でも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だが、極力具体的に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実際にやってみれたならなおよし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今日</a:t>
            </a:r>
            <a:r>
              <a:rPr lang="ja-JP" altLang="en-US" dirty="0" smtClean="0"/>
              <a:t>の</a:t>
            </a:r>
            <a:r>
              <a:rPr lang="ja-JP" altLang="en-US" dirty="0"/>
              <a:t>課題</a:t>
            </a:r>
            <a:r>
              <a:rPr lang="ja-JP" altLang="en-US" dirty="0" smtClean="0"/>
              <a:t>をできるところまで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来週以降実装例と共に解説するので、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どこまで自力で頑張ったか、のアピール用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39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To be continued…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スタックとヒープのはなし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new</a:t>
            </a:r>
            <a:r>
              <a:rPr lang="ja-JP" altLang="en-US" dirty="0" smtClean="0"/>
              <a:t>や</a:t>
            </a:r>
            <a:r>
              <a:rPr lang="en-US" altLang="ja-JP" dirty="0" smtClean="0"/>
              <a:t>delete</a:t>
            </a:r>
            <a:r>
              <a:rPr lang="ja-JP" altLang="en-US" dirty="0" smtClean="0"/>
              <a:t>が必要になってくると理解が必須です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ja-JP" altLang="en-US" dirty="0" err="1"/>
              <a:t>つ</a:t>
            </a:r>
            <a:r>
              <a:rPr lang="ja-JP" altLang="en-US" dirty="0" err="1" smtClean="0"/>
              <a:t>の</a:t>
            </a:r>
            <a:r>
              <a:rPr lang="ja-JP" altLang="en-US" dirty="0" smtClean="0"/>
              <a:t>メモリ領域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プログラムから扱えるメモリは、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b="1" dirty="0" smtClean="0"/>
              <a:t>2</a:t>
            </a:r>
            <a:r>
              <a:rPr kumimoji="1" lang="ja-JP" altLang="en-US" b="1" dirty="0" smtClean="0"/>
              <a:t>種類の領域</a:t>
            </a:r>
            <a:r>
              <a:rPr kumimoji="1" lang="ja-JP" altLang="en-US" dirty="0" smtClean="0"/>
              <a:t>が存在する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スタック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今</a:t>
            </a:r>
            <a:r>
              <a:rPr lang="ja-JP" altLang="en-US" dirty="0" smtClean="0"/>
              <a:t>まで作って扱ってきた変数、オブジェクトが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利用していた領域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ここ</a:t>
            </a:r>
            <a:r>
              <a:rPr kumimoji="1" lang="ja-JP" altLang="en-US" dirty="0" smtClean="0"/>
              <a:t>に作った変数のことを</a:t>
            </a:r>
            <a:r>
              <a:rPr kumimoji="1" lang="ja-JP" altLang="en-US" b="1" dirty="0" smtClean="0"/>
              <a:t>自動変数</a:t>
            </a:r>
            <a:r>
              <a:rPr kumimoji="1" lang="ja-JP" altLang="en-US" dirty="0" smtClean="0"/>
              <a:t>と呼ぶ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ヒープ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new(</a:t>
            </a:r>
            <a:r>
              <a:rPr lang="en-US" altLang="ja-JP" dirty="0"/>
              <a:t>C</a:t>
            </a:r>
            <a:r>
              <a:rPr lang="ja-JP" altLang="en-US" dirty="0"/>
              <a:t>言語だと</a:t>
            </a:r>
            <a:r>
              <a:rPr lang="en-US" altLang="ja-JP" dirty="0" err="1"/>
              <a:t>malloc</a:t>
            </a:r>
            <a:r>
              <a:rPr lang="en-US" altLang="ja-JP" dirty="0" smtClean="0"/>
              <a:t>())</a:t>
            </a:r>
            <a:r>
              <a:rPr lang="ja-JP" altLang="en-US" dirty="0" smtClean="0"/>
              <a:t>で確保した配列、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オブジェクトが利用する領域</a:t>
            </a:r>
            <a:endParaRPr lang="en-US" altLang="ja-JP" dirty="0" smtClean="0"/>
          </a:p>
          <a:p>
            <a:pPr lvl="2"/>
            <a:r>
              <a:rPr lang="ja-JP" altLang="en-US" b="1" dirty="0" smtClean="0">
                <a:solidFill>
                  <a:srgbClr val="FF0000"/>
                </a:solidFill>
              </a:rPr>
              <a:t>メモリリークのリスクがある</a:t>
            </a:r>
            <a:endParaRPr lang="en-US" altLang="ja-JP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自動変数の挙動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スコープインで生成、アウトで消滅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渡されてきた値を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2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倍しようとする関数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void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cantChangeValue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arg_num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*= 2;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return;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645025" y="2174875"/>
            <a:ext cx="4041775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“before:”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cantChangeValue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cout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“after:”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&lt;&lt;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7" name="直方体 6"/>
          <p:cNvSpPr/>
          <p:nvPr/>
        </p:nvSpPr>
        <p:spPr>
          <a:xfrm>
            <a:off x="4860032" y="4797152"/>
            <a:ext cx="1080120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 smtClean="0"/>
              <a:t>num</a:t>
            </a:r>
            <a:endParaRPr kumimoji="1" lang="ja-JP" altLang="en-US" b="1" dirty="0"/>
          </a:p>
        </p:txBody>
      </p:sp>
      <p:sp>
        <p:nvSpPr>
          <p:cNvPr id="8" name="四角形吹き出し 7"/>
          <p:cNvSpPr/>
          <p:nvPr/>
        </p:nvSpPr>
        <p:spPr>
          <a:xfrm>
            <a:off x="6125852" y="4298843"/>
            <a:ext cx="1080120" cy="720080"/>
          </a:xfrm>
          <a:prstGeom prst="wedgeRectCallout">
            <a:avLst>
              <a:gd name="adj1" fmla="val -123631"/>
              <a:gd name="adj2" fmla="val 413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0" name="直方体 9"/>
          <p:cNvSpPr/>
          <p:nvPr/>
        </p:nvSpPr>
        <p:spPr>
          <a:xfrm>
            <a:off x="827584" y="4163211"/>
            <a:ext cx="1649710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 smtClean="0"/>
              <a:t>arg_num</a:t>
            </a:r>
            <a:endParaRPr kumimoji="1" lang="ja-JP" altLang="en-US" b="1" dirty="0"/>
          </a:p>
        </p:txBody>
      </p:sp>
      <p:sp>
        <p:nvSpPr>
          <p:cNvPr id="11" name="四角形吹き出し 10"/>
          <p:cNvSpPr/>
          <p:nvPr/>
        </p:nvSpPr>
        <p:spPr>
          <a:xfrm>
            <a:off x="2195736" y="3581825"/>
            <a:ext cx="887667" cy="720080"/>
          </a:xfrm>
          <a:prstGeom prst="wedgeRectCallout">
            <a:avLst>
              <a:gd name="adj1" fmla="val -133638"/>
              <a:gd name="adj2" fmla="val 5040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2" name="左矢印 11"/>
          <p:cNvSpPr/>
          <p:nvPr/>
        </p:nvSpPr>
        <p:spPr>
          <a:xfrm rot="640630">
            <a:off x="2370118" y="4415544"/>
            <a:ext cx="2595243" cy="570317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コピー</a:t>
            </a:r>
            <a:endParaRPr kumimoji="1" lang="ja-JP" altLang="en-US" b="1" dirty="0"/>
          </a:p>
        </p:txBody>
      </p:sp>
      <p:sp>
        <p:nvSpPr>
          <p:cNvPr id="13" name="四角形吹き出し 12"/>
          <p:cNvSpPr/>
          <p:nvPr/>
        </p:nvSpPr>
        <p:spPr>
          <a:xfrm>
            <a:off x="2339751" y="5018682"/>
            <a:ext cx="887667" cy="720080"/>
          </a:xfrm>
          <a:prstGeom prst="wedgeRectCallout">
            <a:avLst>
              <a:gd name="adj1" fmla="val -133638"/>
              <a:gd name="adj2" fmla="val -14649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17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ヒープとは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関数スコープとは別の場所にある領域</a:t>
            </a:r>
            <a:endParaRPr kumimoji="1" lang="ja-JP" altLang="en-US" dirty="0"/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91223" y="5013176"/>
            <a:ext cx="8195578" cy="18448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Monster *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pMonsters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NULL;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Monster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を生成する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pMonsters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= new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Monster[6];</a:t>
            </a: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諸々使い終わったら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delete []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pMonsters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pMonsters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NULL;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6" name="上矢印吹き出し 5"/>
          <p:cNvSpPr/>
          <p:nvPr/>
        </p:nvSpPr>
        <p:spPr>
          <a:xfrm>
            <a:off x="6228184" y="5384068"/>
            <a:ext cx="1802553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/>
              <a:t>pMonsters</a:t>
            </a:r>
            <a:endParaRPr kumimoji="1" lang="ja-JP" altLang="en-US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491224" y="2367482"/>
            <a:ext cx="8195577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b="1" dirty="0" smtClean="0"/>
              <a:t>ヒープ領域</a:t>
            </a:r>
            <a:endParaRPr lang="en-US" altLang="ja-JP" b="1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39552" y="2708920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91680" y="2708920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43808" y="2708920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995936" y="2708920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148064" y="2708920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6300192" y="2708920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8" name="右矢印 7"/>
          <p:cNvSpPr/>
          <p:nvPr/>
        </p:nvSpPr>
        <p:spPr>
          <a:xfrm>
            <a:off x="-132338" y="5198622"/>
            <a:ext cx="576064" cy="3708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左矢印 19"/>
          <p:cNvSpPr/>
          <p:nvPr/>
        </p:nvSpPr>
        <p:spPr>
          <a:xfrm rot="1332336">
            <a:off x="1111036" y="3987502"/>
            <a:ext cx="6160216" cy="716258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Point!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55694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02475E-6 L 0.00261 0.0825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4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8258 L 0.00261 0.1559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15591 L 0.00261 0.1959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8" grpId="0" animBg="1"/>
      <p:bldP spid="8" grpId="1" animBg="1"/>
      <p:bldP spid="8" grpId="2" animBg="1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やってしまう</a:t>
            </a:r>
            <a:r>
              <a:rPr lang="ja-JP" altLang="en-US" dirty="0" smtClean="0"/>
              <a:t>とまずいこと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確保したアドレスを忘れるとリーク確定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457200" y="4332236"/>
            <a:ext cx="4040188" cy="24811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指定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個数分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Monster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を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new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する</a:t>
            </a:r>
            <a:r>
              <a:rPr lang="ja-JP" altLang="en-US" sz="1400" dirty="0">
                <a:latin typeface="Miriam Fixed" pitchFamily="49" charset="-79"/>
                <a:cs typeface="Miriam Fixed" pitchFamily="49" charset="-79"/>
              </a:rPr>
              <a:t>関数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Monster*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createMonster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int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argNum</a:t>
            </a: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Monster *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pMonsters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= new Monster[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argNum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];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    return </a:t>
            </a: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pMonsters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;</a:t>
            </a:r>
            <a:endParaRPr lang="en-US" altLang="ja-JP" sz="1400" dirty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400" dirty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645025" y="4332236"/>
            <a:ext cx="4041775" cy="24811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main()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の中だとして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Monster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を生成する関数を呼び出す</a:t>
            </a: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err="1" smtClean="0">
                <a:latin typeface="Miriam Fixed" pitchFamily="49" charset="-79"/>
                <a:cs typeface="Miriam Fixed" pitchFamily="49" charset="-79"/>
              </a:rPr>
              <a:t>createMonster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(6);</a:t>
            </a:r>
          </a:p>
          <a:p>
            <a:pPr marL="0" indent="0">
              <a:buFont typeface="Arial" pitchFamily="34" charset="0"/>
              <a:buNone/>
            </a:pP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本当はポインタを返値で受けないとまずい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400" dirty="0" smtClean="0">
                <a:latin typeface="Miriam Fixed" pitchFamily="49" charset="-79"/>
                <a:cs typeface="Miriam Fixed" pitchFamily="49" charset="-79"/>
              </a:rPr>
              <a:t>それを怠ると</a:t>
            </a:r>
            <a:r>
              <a:rPr lang="en-US" altLang="ja-JP" sz="1400" dirty="0" smtClean="0">
                <a:latin typeface="Miriam Fixed" pitchFamily="49" charset="-79"/>
                <a:cs typeface="Miriam Fixed" pitchFamily="49" charset="-79"/>
              </a:rPr>
              <a:t>……</a:t>
            </a:r>
          </a:p>
          <a:p>
            <a:pPr marL="0" indent="0">
              <a:buFont typeface="Arial" pitchFamily="34" charset="0"/>
              <a:buNone/>
            </a:pPr>
            <a:endParaRPr lang="en-US" altLang="ja-JP" sz="1400" dirty="0" smtClean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6" name="上矢印吹き出し 5"/>
          <p:cNvSpPr/>
          <p:nvPr/>
        </p:nvSpPr>
        <p:spPr>
          <a:xfrm>
            <a:off x="2694835" y="5898976"/>
            <a:ext cx="1802553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/>
              <a:t>pMonsters</a:t>
            </a:r>
            <a:endParaRPr kumimoji="1" lang="ja-JP" altLang="en-US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491224" y="2115453"/>
            <a:ext cx="8195577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b="1" dirty="0" smtClean="0"/>
              <a:t>ヒープ領域</a:t>
            </a:r>
            <a:endParaRPr lang="en-US" altLang="ja-JP" b="1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539552" y="2456891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91680" y="2456891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843808" y="2456891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995936" y="2456891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148064" y="2456891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6300192" y="2456891"/>
            <a:ext cx="115212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Monster</a:t>
            </a:r>
          </a:p>
        </p:txBody>
      </p:sp>
      <p:sp>
        <p:nvSpPr>
          <p:cNvPr id="24" name="右矢印 23"/>
          <p:cNvSpPr/>
          <p:nvPr/>
        </p:nvSpPr>
        <p:spPr>
          <a:xfrm>
            <a:off x="-144746" y="4575701"/>
            <a:ext cx="576064" cy="3708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左矢印 24"/>
          <p:cNvSpPr/>
          <p:nvPr/>
        </p:nvSpPr>
        <p:spPr>
          <a:xfrm rot="3150258">
            <a:off x="743184" y="4133136"/>
            <a:ext cx="3498943" cy="716258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Point!</a:t>
            </a:r>
            <a:endParaRPr kumimoji="1" lang="ja-JP" altLang="en-US" b="1" dirty="0"/>
          </a:p>
        </p:txBody>
      </p:sp>
      <p:sp>
        <p:nvSpPr>
          <p:cNvPr id="11" name="直方体 10"/>
          <p:cNvSpPr/>
          <p:nvPr/>
        </p:nvSpPr>
        <p:spPr>
          <a:xfrm>
            <a:off x="1303112" y="6324287"/>
            <a:ext cx="1368152" cy="50405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 smtClean="0"/>
              <a:t>argNum</a:t>
            </a:r>
            <a:endParaRPr kumimoji="1" lang="ja-JP" altLang="en-US" b="1" dirty="0"/>
          </a:p>
        </p:txBody>
      </p:sp>
      <p:sp>
        <p:nvSpPr>
          <p:cNvPr id="26" name="四角形吹き出し 25"/>
          <p:cNvSpPr/>
          <p:nvPr/>
        </p:nvSpPr>
        <p:spPr>
          <a:xfrm>
            <a:off x="431318" y="6272247"/>
            <a:ext cx="551623" cy="556096"/>
          </a:xfrm>
          <a:prstGeom prst="wedgeRectCallout">
            <a:avLst>
              <a:gd name="adj1" fmla="val 136429"/>
              <a:gd name="adj2" fmla="val 2638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77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20518E-6 L 0.004 0.0786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39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865 L 0.004 0.1940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95003E-6 L 0.43316 0.1047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5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8" grpId="1" animBg="1"/>
      <p:bldP spid="19" grpId="1" animBg="1"/>
      <p:bldP spid="20" grpId="1" animBg="1"/>
      <p:bldP spid="21" grpId="1" animBg="1"/>
      <p:bldP spid="22" grpId="1" animBg="1"/>
      <p:bldP spid="23" grpId="1" animBg="1"/>
      <p:bldP spid="24" grpId="0" animBg="1"/>
      <p:bldP spid="24" grpId="1" animBg="1"/>
      <p:bldP spid="24" grpId="3" animBg="1"/>
      <p:bldP spid="25" grpId="0" animBg="1"/>
      <p:bldP spid="25" grpId="1" animBg="1"/>
      <p:bldP spid="25" grpId="2" animBg="1"/>
      <p:bldP spid="11" grpId="0" animBg="1"/>
      <p:bldP spid="11" grpId="1" animBg="1"/>
      <p:bldP spid="26" grpId="0" animBg="1"/>
      <p:bldP spid="2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すんません</a:t>
            </a:r>
            <a:r>
              <a:rPr lang="ja-JP" altLang="en-US" dirty="0" smtClean="0"/>
              <a:t>、ほんとすんません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64"/>
          <a:stretch/>
        </p:blipFill>
        <p:spPr bwMode="auto">
          <a:xfrm>
            <a:off x="536352" y="3602336"/>
            <a:ext cx="3459584" cy="24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吹き出し 3"/>
          <p:cNvSpPr/>
          <p:nvPr/>
        </p:nvSpPr>
        <p:spPr>
          <a:xfrm>
            <a:off x="395536" y="1635646"/>
            <a:ext cx="3816424" cy="165618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さっき</a:t>
            </a:r>
            <a:r>
              <a:rPr lang="ja-JP" altLang="en-US" sz="2400" b="1" dirty="0" smtClean="0"/>
              <a:t>確保したアドレス</a:t>
            </a:r>
            <a:endParaRPr lang="en-US" altLang="ja-JP" sz="2400" b="1" dirty="0" smtClean="0"/>
          </a:p>
          <a:p>
            <a:pPr algn="ctr"/>
            <a:r>
              <a:rPr kumimoji="1" lang="ja-JP" altLang="en-US" sz="2400" b="1" dirty="0"/>
              <a:t>どこ</a:t>
            </a:r>
            <a:r>
              <a:rPr kumimoji="1" lang="ja-JP" altLang="en-US" sz="2400" b="1" dirty="0" smtClean="0"/>
              <a:t>へやった！？</a:t>
            </a:r>
            <a:endParaRPr kumimoji="1" lang="ja-JP" altLang="en-US" sz="24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82"/>
          <a:stretch/>
        </p:blipFill>
        <p:spPr bwMode="auto">
          <a:xfrm>
            <a:off x="5292080" y="3573792"/>
            <a:ext cx="3389014" cy="2516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4499992" y="1663633"/>
            <a:ext cx="3816424" cy="1656184"/>
          </a:xfrm>
          <a:prstGeom prst="wedgeRoundRectCallout">
            <a:avLst>
              <a:gd name="adj1" fmla="val 23586"/>
              <a:gd name="adj2" fmla="val 680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君のようなずさんな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kumimoji="1" lang="ja-JP" altLang="en-US" sz="2400" b="1" dirty="0" smtClean="0"/>
              <a:t>プログラマは嫌いだよ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022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new&amp;delete</a:t>
            </a:r>
            <a:r>
              <a:rPr kumimoji="1" lang="ja-JP" altLang="en-US" dirty="0" smtClean="0"/>
              <a:t>扱いの心得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可能な限り自動変数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スタック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を使う</a:t>
            </a:r>
            <a:endParaRPr lang="en-US" altLang="ja-JP" dirty="0"/>
          </a:p>
          <a:p>
            <a:r>
              <a:rPr kumimoji="1" lang="en-US" altLang="ja-JP" dirty="0" err="1" smtClean="0"/>
              <a:t>new&amp;delete</a:t>
            </a:r>
            <a:r>
              <a:rPr kumimoji="1" lang="ja-JP" altLang="en-US" dirty="0" smtClean="0"/>
              <a:t>が必要な場面は次の通り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個数</a:t>
            </a:r>
            <a:r>
              <a:rPr lang="ja-JP" altLang="en-US" dirty="0" smtClean="0"/>
              <a:t>が大きい、あるいは変動する配列を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作りたい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これ</a:t>
            </a:r>
            <a:r>
              <a:rPr kumimoji="1" lang="ja-JP" altLang="en-US" dirty="0" smtClean="0"/>
              <a:t>もできれば</a:t>
            </a:r>
            <a:r>
              <a:rPr kumimoji="1" lang="en-US" altLang="ja-JP" dirty="0" smtClean="0"/>
              <a:t>STL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vector</a:t>
            </a:r>
            <a:r>
              <a:rPr kumimoji="1" lang="ja-JP" altLang="en-US" dirty="0" smtClean="0"/>
              <a:t>を使うべき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ポリモフィズムを使いたい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new</a:t>
            </a:r>
            <a:r>
              <a:rPr kumimoji="1" lang="ja-JP" altLang="en-US" dirty="0" smtClean="0"/>
              <a:t>したら必ずポインタで受ける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好き勝手</a:t>
            </a:r>
            <a:r>
              <a:rPr lang="ja-JP" altLang="en-US" dirty="0" smtClean="0"/>
              <a:t>に</a:t>
            </a:r>
            <a:r>
              <a:rPr lang="en-US" altLang="ja-JP" dirty="0" smtClean="0"/>
              <a:t>new</a:t>
            </a:r>
            <a:r>
              <a:rPr lang="ja-JP" altLang="en-US" dirty="0" smtClean="0"/>
              <a:t>しても大丈夫なクラスの作り方もあるが、それは上級編</a:t>
            </a:r>
            <a:endParaRPr kumimoji="1" lang="en-US" altLang="ja-JP" dirty="0" smtClean="0"/>
          </a:p>
          <a:p>
            <a:r>
              <a:rPr kumimoji="1" lang="ja-JP" altLang="en-US" dirty="0" smtClean="0"/>
              <a:t>すぐ</a:t>
            </a:r>
            <a:r>
              <a:rPr kumimoji="1" lang="en-US" altLang="ja-JP" dirty="0" smtClean="0"/>
              <a:t>delete</a:t>
            </a:r>
            <a:r>
              <a:rPr kumimoji="1" lang="ja-JP" altLang="en-US" dirty="0" smtClean="0"/>
              <a:t>するコードを書く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6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5351</TotalTime>
  <Words>847</Words>
  <Application>Microsoft Office PowerPoint</Application>
  <PresentationFormat>画面に合わせる (4:3)</PresentationFormat>
  <Paragraphs>202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Office ​​テーマ</vt:lpstr>
      <vt:lpstr>インタラクティブ・ゲーム制作 ＜プログラミングコース＞</vt:lpstr>
      <vt:lpstr>今日の内容</vt:lpstr>
      <vt:lpstr>スタックとヒープのはなし</vt:lpstr>
      <vt:lpstr>2つのメモリ領域</vt:lpstr>
      <vt:lpstr>自動変数の挙動</vt:lpstr>
      <vt:lpstr>ヒープとは</vt:lpstr>
      <vt:lpstr>やってしまうとまずいこと</vt:lpstr>
      <vt:lpstr>すんません、ほんとすんません</vt:lpstr>
      <vt:lpstr>new&amp;delete扱いの心得</vt:lpstr>
      <vt:lpstr>今日のサンプル</vt:lpstr>
      <vt:lpstr>今できること</vt:lpstr>
      <vt:lpstr>現在の設計</vt:lpstr>
      <vt:lpstr>とりあえずやりたいこと (今日の課題)</vt:lpstr>
      <vt:lpstr>座標系</vt:lpstr>
      <vt:lpstr>綺麗に置くためには</vt:lpstr>
      <vt:lpstr>無制限に置けるようにするには</vt:lpstr>
      <vt:lpstr>vector配列とは</vt:lpstr>
      <vt:lpstr>ポインタを扱う際の定番処理</vt:lpstr>
      <vt:lpstr>最重要処理：お片付け</vt:lpstr>
      <vt:lpstr>よく使うvector配列のメンバ関数</vt:lpstr>
      <vt:lpstr>今日の課題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156</cp:revision>
  <dcterms:created xsi:type="dcterms:W3CDTF">2012-04-09T01:03:24Z</dcterms:created>
  <dcterms:modified xsi:type="dcterms:W3CDTF">2013-05-28T14:22:38Z</dcterms:modified>
</cp:coreProperties>
</file>