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8" r:id="rId3"/>
    <p:sldId id="310" r:id="rId4"/>
    <p:sldId id="311" r:id="rId5"/>
    <p:sldId id="312" r:id="rId6"/>
    <p:sldId id="333" r:id="rId7"/>
    <p:sldId id="336" r:id="rId8"/>
    <p:sldId id="334" r:id="rId9"/>
    <p:sldId id="313" r:id="rId10"/>
    <p:sldId id="335" r:id="rId11"/>
    <p:sldId id="337" r:id="rId12"/>
    <p:sldId id="338" r:id="rId13"/>
    <p:sldId id="340" r:id="rId14"/>
    <p:sldId id="339" r:id="rId15"/>
    <p:sldId id="341" r:id="rId16"/>
    <p:sldId id="342" r:id="rId17"/>
    <p:sldId id="351" r:id="rId18"/>
    <p:sldId id="343" r:id="rId19"/>
    <p:sldId id="344" r:id="rId20"/>
    <p:sldId id="345" r:id="rId21"/>
    <p:sldId id="352" r:id="rId22"/>
    <p:sldId id="346" r:id="rId23"/>
    <p:sldId id="347" r:id="rId24"/>
    <p:sldId id="348" r:id="rId25"/>
    <p:sldId id="349" r:id="rId26"/>
    <p:sldId id="350" r:id="rId27"/>
    <p:sldId id="353" r:id="rId28"/>
    <p:sldId id="307" r:id="rId2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504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21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22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60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569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715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2013/5/15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537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810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2013/5/15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472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75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052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D9E4B-C18D-4C8C-BBDF-BE38D245FFCC}" type="datetimeFigureOut">
              <a:rPr kumimoji="1" lang="ja-JP" altLang="en-US" smtClean="0"/>
              <a:t>2013/5/15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148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dirty="0" smtClean="0"/>
              <a:t>インタラクティブ・ゲーム制作</a:t>
            </a:r>
            <a:r>
              <a:rPr kumimoji="1" lang="en-US" altLang="ja-JP" b="1" dirty="0" smtClean="0"/>
              <a:t/>
            </a:r>
            <a:br>
              <a:rPr kumimoji="1" lang="en-US" altLang="ja-JP" b="1" dirty="0" smtClean="0"/>
            </a:br>
            <a:r>
              <a:rPr kumimoji="1" lang="ja-JP" altLang="en-US" b="1" dirty="0" smtClean="0"/>
              <a:t>＜</a:t>
            </a:r>
            <a:r>
              <a:rPr lang="ja-JP" altLang="en-US" b="1" dirty="0" smtClean="0"/>
              <a:t>プログラミングコース＞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第</a:t>
            </a:r>
            <a:r>
              <a:rPr lang="en-US" altLang="ja-JP" dirty="0" smtClean="0"/>
              <a:t>4</a:t>
            </a:r>
            <a:r>
              <a:rPr lang="ja-JP" altLang="en-US" dirty="0" smtClean="0"/>
              <a:t>回</a:t>
            </a:r>
            <a:endParaRPr lang="en-US" altLang="ja-JP" dirty="0" smtClean="0"/>
          </a:p>
          <a:p>
            <a:r>
              <a:rPr lang="ja-JP" altLang="en-US" dirty="0" smtClean="0"/>
              <a:t>スコープ・ポインタ・参照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97076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トピック：初期化子リスト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ja-JP" altLang="en-US" sz="2400" dirty="0" smtClean="0"/>
              <a:t>コンストラクタ</a:t>
            </a:r>
            <a:r>
              <a:rPr lang="ja-JP" altLang="en-US" sz="2400" dirty="0"/>
              <a:t>で</a:t>
            </a:r>
            <a:r>
              <a:rPr lang="ja-JP" altLang="en-US" sz="2400" dirty="0" smtClean="0"/>
              <a:t>、</a:t>
            </a: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lang="ja-JP" altLang="en-US" sz="2400" dirty="0" smtClean="0"/>
              <a:t>メンバ変数に値をセットする最速で確実なやり方</a:t>
            </a:r>
            <a:endParaRPr lang="en-US" altLang="ja-JP" sz="2400" dirty="0" smtClean="0"/>
          </a:p>
          <a:p>
            <a:pPr lvl="1"/>
            <a:r>
              <a:rPr lang="ja-JP" altLang="en-US" sz="2000" dirty="0"/>
              <a:t>引数リスト</a:t>
            </a:r>
            <a:r>
              <a:rPr lang="ja-JP" altLang="en-US" sz="2000" dirty="0" smtClean="0"/>
              <a:t>の後ろに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2000" dirty="0" smtClean="0"/>
              <a:t>「</a:t>
            </a:r>
            <a:r>
              <a:rPr lang="en-US" altLang="ja-JP" sz="2000" dirty="0" smtClean="0"/>
              <a:t>: </a:t>
            </a:r>
            <a:r>
              <a:rPr lang="ja-JP" altLang="en-US" sz="2000" dirty="0" smtClean="0"/>
              <a:t>メンバ名</a:t>
            </a:r>
            <a:r>
              <a:rPr lang="en-US" altLang="ja-JP" sz="2000" dirty="0" smtClean="0"/>
              <a:t>(</a:t>
            </a:r>
            <a:r>
              <a:rPr lang="ja-JP" altLang="en-US" sz="2000" dirty="0" smtClean="0"/>
              <a:t>値</a:t>
            </a:r>
            <a:r>
              <a:rPr lang="en-US" altLang="ja-JP" sz="2000" dirty="0" smtClean="0"/>
              <a:t>)</a:t>
            </a:r>
            <a:r>
              <a:rPr lang="ja-JP" altLang="en-US" sz="2000" dirty="0" smtClean="0"/>
              <a:t>」</a:t>
            </a:r>
            <a:endParaRPr lang="en-US" altLang="ja-JP" sz="2000" dirty="0" smtClean="0"/>
          </a:p>
          <a:p>
            <a:pPr lvl="1"/>
            <a:r>
              <a:rPr lang="ja-JP" altLang="en-US" sz="2000" dirty="0" smtClean="0"/>
              <a:t>複数ある時は</a:t>
            </a:r>
            <a:r>
              <a:rPr lang="ja-JP" altLang="en-US" sz="2000" dirty="0"/>
              <a:t>カンマ</a:t>
            </a:r>
            <a:r>
              <a:rPr lang="ja-JP" altLang="en-US" sz="2000" dirty="0" smtClean="0"/>
              <a:t>区切りで並べる</a:t>
            </a:r>
            <a:endParaRPr lang="en-US" altLang="ja-JP" sz="2000" dirty="0" smtClean="0"/>
          </a:p>
          <a:p>
            <a:pPr lvl="2"/>
            <a:r>
              <a:rPr lang="en-US" altLang="ja-JP" sz="1600" dirty="0" smtClean="0"/>
              <a:t>: </a:t>
            </a:r>
            <a:r>
              <a:rPr lang="en-US" altLang="ja-JP" sz="1600" dirty="0" err="1" smtClean="0"/>
              <a:t>hoge</a:t>
            </a:r>
            <a:r>
              <a:rPr lang="en-US" altLang="ja-JP" sz="1600" dirty="0" smtClean="0"/>
              <a:t>(1), </a:t>
            </a:r>
            <a:r>
              <a:rPr lang="en-US" altLang="ja-JP" sz="1600" dirty="0" err="1" smtClean="0"/>
              <a:t>fuge</a:t>
            </a:r>
            <a:r>
              <a:rPr lang="en-US" altLang="ja-JP" sz="1600" dirty="0" smtClean="0"/>
              <a:t>(2)</a:t>
            </a:r>
          </a:p>
          <a:p>
            <a:pPr lvl="1"/>
            <a:endParaRPr lang="en-US" altLang="ja-JP" sz="2000" dirty="0" smtClean="0"/>
          </a:p>
          <a:p>
            <a:pPr lvl="1"/>
            <a:r>
              <a:rPr lang="en-US" altLang="ja-JP" sz="2000" dirty="0" smtClean="0"/>
              <a:t>[</a:t>
            </a:r>
            <a:r>
              <a:rPr lang="ja-JP" altLang="en-US" sz="2000" dirty="0" smtClean="0"/>
              <a:t>上級</a:t>
            </a:r>
            <a:r>
              <a:rPr lang="en-US" altLang="ja-JP" sz="2000" dirty="0" smtClean="0"/>
              <a:t>]</a:t>
            </a:r>
            <a:br>
              <a:rPr lang="en-US" altLang="ja-JP" sz="2000" dirty="0" smtClean="0"/>
            </a:br>
            <a:r>
              <a:rPr lang="ja-JP" altLang="en-US" sz="2000" dirty="0" smtClean="0"/>
              <a:t>継承</a:t>
            </a:r>
            <a:r>
              <a:rPr lang="ja-JP" altLang="en-US" sz="2000" dirty="0"/>
              <a:t>して</a:t>
            </a:r>
            <a:r>
              <a:rPr lang="ja-JP" altLang="en-US" sz="2000" dirty="0" smtClean="0"/>
              <a:t>いる場合は、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2000" dirty="0" smtClean="0"/>
              <a:t>親クラスのコンストラクタに引数を渡す時にも使う</a:t>
            </a:r>
            <a:endParaRPr lang="en-US" altLang="ja-JP" sz="2000" dirty="0" smtClean="0"/>
          </a:p>
          <a:p>
            <a:endParaRPr kumimoji="1" lang="ja-JP" altLang="en-US" sz="2400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16288" cy="4525963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800" dirty="0" err="1" smtClean="0">
                <a:latin typeface="Miriam Fixed" pitchFamily="49" charset="-79"/>
                <a:cs typeface="Miriam Fixed" pitchFamily="49" charset="-79"/>
              </a:rPr>
              <a:t>ScopeChecker</a:t>
            </a:r>
            <a:r>
              <a:rPr lang="en-US" altLang="ja-JP" sz="1800" dirty="0" smtClean="0">
                <a:latin typeface="Miriam Fixed" pitchFamily="49" charset="-79"/>
                <a:cs typeface="Miriam Fixed" pitchFamily="49" charset="-79"/>
              </a:rPr>
              <a:t>(</a:t>
            </a:r>
            <a:r>
              <a:rPr lang="en-US" altLang="ja-JP" sz="1800" dirty="0" err="1" smtClean="0">
                <a:latin typeface="Miriam Fixed" pitchFamily="49" charset="-79"/>
                <a:cs typeface="Miriam Fixed" pitchFamily="49" charset="-79"/>
              </a:rPr>
              <a:t>std</a:t>
            </a:r>
            <a:r>
              <a:rPr lang="en-US" altLang="ja-JP" sz="1800" dirty="0">
                <a:latin typeface="Miriam Fixed" pitchFamily="49" charset="-79"/>
                <a:cs typeface="Miriam Fixed" pitchFamily="49" charset="-79"/>
              </a:rPr>
              <a:t>::</a:t>
            </a:r>
            <a:r>
              <a:rPr lang="en-US" altLang="ja-JP" sz="1800" dirty="0" smtClean="0">
                <a:latin typeface="Miriam Fixed" pitchFamily="49" charset="-79"/>
                <a:cs typeface="Miriam Fixed" pitchFamily="49" charset="-79"/>
              </a:rPr>
              <a:t>string </a:t>
            </a:r>
            <a:r>
              <a:rPr lang="en-US" altLang="ja-JP" sz="1800" dirty="0" err="1" smtClean="0">
                <a:latin typeface="Miriam Fixed" pitchFamily="49" charset="-79"/>
                <a:cs typeface="Miriam Fixed" pitchFamily="49" charset="-79"/>
              </a:rPr>
              <a:t>argName</a:t>
            </a:r>
            <a:r>
              <a:rPr lang="en-US" altLang="ja-JP" sz="1800" dirty="0">
                <a:latin typeface="Miriam Fixed" pitchFamily="49" charset="-79"/>
                <a:cs typeface="Miriam Fixed" pitchFamily="49" charset="-79"/>
              </a:rPr>
              <a:t>) : name(</a:t>
            </a:r>
            <a:r>
              <a:rPr lang="en-US" altLang="ja-JP" sz="1800" dirty="0" err="1">
                <a:latin typeface="Miriam Fixed" pitchFamily="49" charset="-79"/>
                <a:cs typeface="Miriam Fixed" pitchFamily="49" charset="-79"/>
              </a:rPr>
              <a:t>argName</a:t>
            </a:r>
            <a:r>
              <a:rPr lang="en-US" altLang="ja-JP" sz="1800" dirty="0">
                <a:latin typeface="Miriam Fixed" pitchFamily="49" charset="-79"/>
                <a:cs typeface="Miriam Fixed" pitchFamily="49" charset="-79"/>
              </a:rPr>
              <a:t>)</a:t>
            </a:r>
          </a:p>
          <a:p>
            <a:pPr marL="0" indent="0">
              <a:buNone/>
            </a:pPr>
            <a:r>
              <a:rPr lang="en-US" altLang="ja-JP" sz="1800" dirty="0" smtClean="0">
                <a:latin typeface="Miriam Fixed" pitchFamily="49" charset="-79"/>
                <a:cs typeface="Miriam Fixed" pitchFamily="49" charset="-79"/>
              </a:rPr>
              <a:t>{</a:t>
            </a:r>
          </a:p>
          <a:p>
            <a:pPr marL="0" indent="0">
              <a:buNone/>
            </a:pPr>
            <a:r>
              <a:rPr lang="en-US" altLang="ja-JP" sz="1800" dirty="0" smtClean="0">
                <a:latin typeface="Miriam Fixed" pitchFamily="49" charset="-79"/>
                <a:cs typeface="Miriam Fixed" pitchFamily="49" charset="-79"/>
              </a:rPr>
              <a:t>}</a:t>
            </a:r>
          </a:p>
          <a:p>
            <a:pPr marL="0" indent="0">
              <a:buNone/>
            </a:pPr>
            <a:endParaRPr lang="en-US" altLang="ja-JP" sz="18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800" dirty="0" smtClean="0">
                <a:latin typeface="Miriam Fixed" pitchFamily="49" charset="-79"/>
                <a:cs typeface="Miriam Fixed" pitchFamily="49" charset="-79"/>
              </a:rPr>
              <a:t>// </a:t>
            </a:r>
            <a:r>
              <a:rPr lang="ja-JP" altLang="en-US" sz="1800" dirty="0" smtClean="0">
                <a:latin typeface="Miriam Fixed" pitchFamily="49" charset="-79"/>
                <a:cs typeface="Miriam Fixed" pitchFamily="49" charset="-79"/>
              </a:rPr>
              <a:t>次のように書いても同じ</a:t>
            </a:r>
            <a:endParaRPr lang="en-US" altLang="ja-JP" sz="18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800" dirty="0" err="1" smtClean="0">
                <a:latin typeface="Miriam Fixed" pitchFamily="49" charset="-79"/>
                <a:cs typeface="Miriam Fixed" pitchFamily="49" charset="-79"/>
              </a:rPr>
              <a:t>ScopeChecker</a:t>
            </a:r>
            <a:r>
              <a:rPr lang="en-US" altLang="ja-JP" sz="1800" dirty="0" smtClean="0">
                <a:latin typeface="Miriam Fixed" pitchFamily="49" charset="-79"/>
                <a:cs typeface="Miriam Fixed" pitchFamily="49" charset="-79"/>
              </a:rPr>
              <a:t>(</a:t>
            </a:r>
            <a:r>
              <a:rPr lang="en-US" altLang="ja-JP" sz="1800" dirty="0" err="1" smtClean="0">
                <a:latin typeface="Miriam Fixed" pitchFamily="49" charset="-79"/>
                <a:cs typeface="Miriam Fixed" pitchFamily="49" charset="-79"/>
              </a:rPr>
              <a:t>std</a:t>
            </a:r>
            <a:r>
              <a:rPr lang="en-US" altLang="ja-JP" sz="1800" dirty="0">
                <a:latin typeface="Miriam Fixed" pitchFamily="49" charset="-79"/>
                <a:cs typeface="Miriam Fixed" pitchFamily="49" charset="-79"/>
              </a:rPr>
              <a:t>::</a:t>
            </a:r>
            <a:r>
              <a:rPr lang="en-US" altLang="ja-JP" sz="1800" dirty="0" smtClean="0">
                <a:latin typeface="Miriam Fixed" pitchFamily="49" charset="-79"/>
                <a:cs typeface="Miriam Fixed" pitchFamily="49" charset="-79"/>
              </a:rPr>
              <a:t>string </a:t>
            </a:r>
            <a:r>
              <a:rPr lang="en-US" altLang="ja-JP" sz="1800" dirty="0" err="1" smtClean="0">
                <a:latin typeface="Miriam Fixed" pitchFamily="49" charset="-79"/>
                <a:cs typeface="Miriam Fixed" pitchFamily="49" charset="-79"/>
              </a:rPr>
              <a:t>argName</a:t>
            </a:r>
            <a:r>
              <a:rPr lang="en-US" altLang="ja-JP" sz="1800" dirty="0" smtClean="0">
                <a:latin typeface="Miriam Fixed" pitchFamily="49" charset="-79"/>
                <a:cs typeface="Miriam Fixed" pitchFamily="49" charset="-79"/>
              </a:rPr>
              <a:t>)</a:t>
            </a:r>
            <a:endParaRPr lang="en-US" altLang="ja-JP" sz="18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800" dirty="0" smtClean="0">
                <a:latin typeface="Miriam Fixed" pitchFamily="49" charset="-79"/>
                <a:cs typeface="Miriam Fixed" pitchFamily="49" charset="-79"/>
              </a:rPr>
              <a:t>{</a:t>
            </a:r>
          </a:p>
          <a:p>
            <a:pPr marL="0" indent="0">
              <a:buNone/>
            </a:pPr>
            <a:r>
              <a:rPr lang="en-US" altLang="ja-JP" sz="1800" dirty="0" smtClean="0">
                <a:latin typeface="Miriam Fixed" pitchFamily="49" charset="-79"/>
                <a:cs typeface="Miriam Fixed" pitchFamily="49" charset="-79"/>
              </a:rPr>
              <a:t>  name = </a:t>
            </a:r>
            <a:r>
              <a:rPr lang="en-US" altLang="ja-JP" sz="1800" dirty="0" err="1" smtClean="0">
                <a:latin typeface="Miriam Fixed" pitchFamily="49" charset="-79"/>
                <a:cs typeface="Miriam Fixed" pitchFamily="49" charset="-79"/>
              </a:rPr>
              <a:t>argName</a:t>
            </a:r>
            <a:r>
              <a:rPr lang="en-US" altLang="ja-JP" sz="1800" dirty="0" smtClean="0">
                <a:latin typeface="Miriam Fixed" pitchFamily="49" charset="-79"/>
                <a:cs typeface="Miriam Fixed" pitchFamily="49" charset="-79"/>
              </a:rPr>
              <a:t>;</a:t>
            </a:r>
            <a:endParaRPr lang="en-US" altLang="ja-JP" sz="18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800" dirty="0" smtClean="0">
                <a:latin typeface="Miriam Fixed" pitchFamily="49" charset="-79"/>
                <a:cs typeface="Miriam Fixed" pitchFamily="49" charset="-79"/>
              </a:rPr>
              <a:t>}</a:t>
            </a:r>
          </a:p>
          <a:p>
            <a:pPr marL="0" indent="0">
              <a:buNone/>
            </a:pPr>
            <a:endParaRPr lang="en-US" altLang="ja-JP" sz="18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800" dirty="0" smtClean="0">
                <a:latin typeface="Miriam Fixed" pitchFamily="49" charset="-79"/>
                <a:cs typeface="Miriam Fixed" pitchFamily="49" charset="-79"/>
              </a:rPr>
              <a:t>// </a:t>
            </a:r>
            <a:r>
              <a:rPr lang="ja-JP" altLang="en-US" sz="1800" dirty="0" smtClean="0">
                <a:latin typeface="Miriam Fixed" pitchFamily="49" charset="-79"/>
                <a:cs typeface="Miriam Fixed" pitchFamily="49" charset="-79"/>
              </a:rPr>
              <a:t>できるだけ初期化子リストを使おう</a:t>
            </a:r>
            <a:endParaRPr lang="en-US" altLang="ja-JP" sz="1800" dirty="0">
              <a:latin typeface="Miriam Fixed" pitchFamily="49" charset="-79"/>
              <a:cs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7839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クラス内のスコープって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どうなってるの？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kumimoji="1" lang="ja-JP" altLang="en-US" dirty="0" smtClean="0"/>
              <a:t>お品書きと中身を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分けずに、まとめて書いた状態で考えると分かりやすい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クラスという枠で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括られているので、メンバ関数からは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メンバ変数が見える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37112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class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HogeHoge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{</a:t>
            </a: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private:</a:t>
            </a: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// 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メンバ変数はクラス内スコープ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std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::string name;</a:t>
            </a: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public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:</a:t>
            </a: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HogeHoge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()</a:t>
            </a: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 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{</a:t>
            </a: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 // 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スコープ内だからメンバ変数が見える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  name = “</a:t>
            </a:r>
            <a:r>
              <a:rPr lang="ja-JP" altLang="en-US" sz="1400" dirty="0" err="1" smtClean="0">
                <a:latin typeface="Miriam Fixed" pitchFamily="49" charset="-79"/>
                <a:cs typeface="Miriam Fixed" pitchFamily="49" charset="-79"/>
              </a:rPr>
              <a:t>ほげ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～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”;</a:t>
            </a: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 };</a:t>
            </a:r>
          </a:p>
          <a:p>
            <a:pPr marL="0" indent="0"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void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func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()</a:t>
            </a: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 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{</a:t>
            </a: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 // 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メンバだから、見え</a:t>
            </a:r>
            <a:r>
              <a:rPr lang="ja-JP" altLang="en-US" sz="1400" dirty="0" err="1" smtClean="0">
                <a:latin typeface="Miriam Fixed" pitchFamily="49" charset="-79"/>
                <a:cs typeface="Miriam Fixed" pitchFamily="49" charset="-79"/>
              </a:rPr>
              <a:t>ま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～</a:t>
            </a:r>
            <a:r>
              <a:rPr lang="ja-JP" altLang="en-US" sz="1400" dirty="0" err="1" smtClean="0">
                <a:latin typeface="Miriam Fixed" pitchFamily="49" charset="-79"/>
                <a:cs typeface="Miriam Fixed" pitchFamily="49" charset="-79"/>
              </a:rPr>
              <a:t>す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std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::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cout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&lt;&lt; name &lt;&lt;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std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::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endl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;</a:t>
            </a: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};</a:t>
            </a: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};</a:t>
            </a: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45810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でもまとめて書くとしんどいので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お品書きと本体に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分離して書く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本体を書く時は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「クラス名</a:t>
            </a:r>
            <a:r>
              <a:rPr kumimoji="1" lang="en-US" altLang="ja-JP" dirty="0" smtClean="0"/>
              <a:t>::</a:t>
            </a:r>
            <a:r>
              <a:rPr kumimoji="1" lang="ja-JP" altLang="en-US" dirty="0" smtClean="0"/>
              <a:t>関数名」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と書くことで、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「ここだけ一時的にクラスの中だよ！」ということを示す</a:t>
            </a:r>
            <a:endParaRPr kumimoji="1" lang="ja-JP" altLang="en-US" dirty="0"/>
          </a:p>
        </p:txBody>
      </p:sp>
      <p:sp>
        <p:nvSpPr>
          <p:cNvPr id="5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218884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class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HogeHoge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{</a:t>
            </a: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 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省略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 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関数の名前・返値の型・引数だけ書く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void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func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();</a:t>
            </a:r>
          </a:p>
          <a:p>
            <a:pPr marL="0" indent="0"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 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省略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};</a:t>
            </a:r>
          </a:p>
          <a:p>
            <a:pPr marL="0" indent="0">
              <a:buNone/>
            </a:pP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endParaRPr kumimoji="1" lang="ja-JP" altLang="en-US" sz="1200" dirty="0"/>
          </a:p>
        </p:txBody>
      </p:sp>
      <p:sp>
        <p:nvSpPr>
          <p:cNvPr id="6" name="コンテンツ プレースホルダー 3"/>
          <p:cNvSpPr txBox="1">
            <a:spLocks/>
          </p:cNvSpPr>
          <p:nvPr/>
        </p:nvSpPr>
        <p:spPr>
          <a:xfrm>
            <a:off x="4644008" y="3976464"/>
            <a:ext cx="4038600" cy="23328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 CPP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側では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#include “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HogeHoge.h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”</a:t>
            </a:r>
          </a:p>
          <a:p>
            <a:pPr marL="0" indent="0">
              <a:buFont typeface="Arial" pitchFamily="34" charset="0"/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 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ここだけ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HogeHoge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の中ってことにして！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void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HogeHoge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::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func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()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{</a:t>
            </a: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// 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飛び地だけど、メンバ</a:t>
            </a:r>
            <a:r>
              <a:rPr lang="ja-JP" altLang="en-US" sz="1400" dirty="0">
                <a:latin typeface="Miriam Fixed" pitchFamily="49" charset="-79"/>
                <a:cs typeface="Miriam Fixed" pitchFamily="49" charset="-79"/>
              </a:rPr>
              <a:t>だ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から見え</a:t>
            </a:r>
            <a:r>
              <a:rPr lang="ja-JP" altLang="en-US" sz="1400" dirty="0" err="1">
                <a:latin typeface="Miriam Fixed" pitchFamily="49" charset="-79"/>
                <a:cs typeface="Miriam Fixed" pitchFamily="49" charset="-79"/>
              </a:rPr>
              <a:t>ま</a:t>
            </a:r>
            <a:r>
              <a:rPr lang="ja-JP" altLang="en-US" sz="1400" dirty="0">
                <a:latin typeface="Miriam Fixed" pitchFamily="49" charset="-79"/>
                <a:cs typeface="Miriam Fixed" pitchFamily="49" charset="-79"/>
              </a:rPr>
              <a:t>～</a:t>
            </a:r>
            <a:r>
              <a:rPr lang="ja-JP" altLang="en-US" sz="1400" dirty="0" err="1">
                <a:latin typeface="Miriam Fixed" pitchFamily="49" charset="-79"/>
                <a:cs typeface="Miriam Fixed" pitchFamily="49" charset="-79"/>
              </a:rPr>
              <a:t>す</a:t>
            </a: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std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::</a:t>
            </a:r>
            <a:r>
              <a:rPr lang="en-US" altLang="ja-JP" sz="1400" dirty="0" err="1">
                <a:latin typeface="Miriam Fixed" pitchFamily="49" charset="-79"/>
                <a:cs typeface="Miriam Fixed" pitchFamily="49" charset="-79"/>
              </a:rPr>
              <a:t>cout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&lt;&lt; name &lt;&lt; </a:t>
            </a:r>
            <a:r>
              <a:rPr lang="en-US" altLang="ja-JP" sz="1400" dirty="0" err="1">
                <a:latin typeface="Miriam Fixed" pitchFamily="49" charset="-79"/>
                <a:cs typeface="Miriam Fixed" pitchFamily="49" charset="-79"/>
              </a:rPr>
              <a:t>std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::</a:t>
            </a:r>
            <a:r>
              <a:rPr lang="en-US" altLang="ja-JP" sz="1400" dirty="0" err="1">
                <a:latin typeface="Miriam Fixed" pitchFamily="49" charset="-79"/>
                <a:cs typeface="Miriam Fixed" pitchFamily="49" charset="-79"/>
              </a:rPr>
              <a:t>endl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}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30181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クラスが見えてるか？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オブジェクトが見えているか？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クラスを利用するには、クラスの宣言が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スコープ内に見えてないとダメ</a:t>
            </a:r>
            <a:endParaRPr kumimoji="1" lang="en-US" altLang="ja-JP" dirty="0" smtClean="0"/>
          </a:p>
          <a:p>
            <a:pPr lvl="1"/>
            <a:r>
              <a:rPr lang="ja-JP" altLang="en-US" dirty="0" err="1" smtClean="0"/>
              <a:t>なの</a:t>
            </a:r>
            <a:r>
              <a:rPr lang="ja-JP" altLang="en-US" dirty="0" smtClean="0"/>
              <a:t>で</a:t>
            </a:r>
            <a:r>
              <a:rPr lang="en-US" altLang="ja-JP" dirty="0" err="1" smtClean="0"/>
              <a:t>cpp</a:t>
            </a:r>
            <a:r>
              <a:rPr lang="ja-JP" altLang="en-US" dirty="0" smtClean="0"/>
              <a:t>の冒頭で</a:t>
            </a:r>
            <a:r>
              <a:rPr lang="en-US" altLang="ja-JP" dirty="0" smtClean="0"/>
              <a:t>include</a:t>
            </a:r>
            <a:r>
              <a:rPr lang="ja-JP" altLang="en-US" dirty="0" smtClean="0"/>
              <a:t>する</a:t>
            </a:r>
            <a:endParaRPr kumimoji="1" lang="en-US" altLang="ja-JP" dirty="0" smtClean="0"/>
          </a:p>
          <a:p>
            <a:r>
              <a:rPr lang="ja-JP" altLang="en-US" dirty="0" smtClean="0"/>
              <a:t>作ったオブジェクトを操作出来るのは、オブジェクトを作ったスコープ内だけ</a:t>
            </a:r>
            <a:endParaRPr kumimoji="1" lang="ja-JP" altLang="en-US" dirty="0"/>
          </a:p>
        </p:txBody>
      </p:sp>
      <p:sp>
        <p:nvSpPr>
          <p:cNvPr id="5" name="コンテンツ プレースホルダー 3"/>
          <p:cNvSpPr txBox="1">
            <a:spLocks noGrp="1"/>
          </p:cNvSpPr>
          <p:nvPr>
            <p:ph sz="half" idx="2"/>
          </p:nvPr>
        </p:nvSpPr>
        <p:spPr>
          <a:xfrm>
            <a:off x="4648200" y="1600200"/>
            <a:ext cx="4038600" cy="434907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HogeHoge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クラスを使いたい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#include “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HogeHoge.h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”</a:t>
            </a:r>
          </a:p>
          <a:p>
            <a:pPr marL="0" indent="0">
              <a:buFont typeface="Arial" pitchFamily="34" charset="0"/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void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func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()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// 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これは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OK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HogeHoge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hoge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hoge.func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}</a:t>
            </a: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void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funcOther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()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//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hoge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は飽くまで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func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()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で作ったから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/>
            </a:r>
            <a:b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</a:b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// 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これは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NG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hoge.func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}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5292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ここまでのまとめ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kumimoji="1" lang="ja-JP" altLang="en-US" dirty="0" smtClean="0"/>
              <a:t>ブロック</a:t>
            </a:r>
            <a:r>
              <a:rPr kumimoji="1" lang="en-US" altLang="ja-JP" dirty="0" smtClean="0"/>
              <a:t>{}</a:t>
            </a:r>
            <a:r>
              <a:rPr lang="ja-JP" altLang="en-US" dirty="0"/>
              <a:t>に</a:t>
            </a:r>
            <a:r>
              <a:rPr lang="ja-JP" altLang="en-US" dirty="0" smtClean="0"/>
              <a:t>よってスコープが決まる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スコープに出入りする時、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クラスオブジェクトならコンストラクタとデストラクタが走る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kumimoji="1" lang="ja-JP" altLang="en-US" dirty="0" smtClean="0"/>
              <a:t>クラスのメンバは、クラススコープという括りで括られていると考える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72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ポインタと参照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怖く</a:t>
            </a:r>
            <a:r>
              <a:rPr lang="ja-JP" altLang="en-US" dirty="0" smtClean="0"/>
              <a:t>ない、ほら、怖くない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892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画像を友達に送りたい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どんなやり方が考えられるだろうか？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en-US" altLang="ja-JP" dirty="0" smtClean="0"/>
          </a:p>
          <a:p>
            <a:pPr marL="971550" lvl="1" indent="-514350">
              <a:buFont typeface="+mj-lt"/>
              <a:buAutoNum type="arabicPeriod"/>
            </a:pPr>
            <a:r>
              <a:rPr kumimoji="1" lang="ja-JP" altLang="en-US" dirty="0" smtClean="0"/>
              <a:t>「画像を直接転送する」</a:t>
            </a:r>
            <a:endParaRPr kumimoji="1" lang="en-US" altLang="ja-JP" dirty="0" smtClean="0"/>
          </a:p>
          <a:p>
            <a:pPr marL="971550" lvl="1" indent="-514350">
              <a:buFont typeface="+mj-lt"/>
              <a:buAutoNum type="arabicPeriod"/>
            </a:pPr>
            <a:r>
              <a:rPr lang="ja-JP" altLang="en-US" dirty="0" smtClean="0"/>
              <a:t>「画像をアップロードして</a:t>
            </a:r>
            <a:r>
              <a:rPr lang="en-US" altLang="ja-JP" dirty="0" smtClean="0"/>
              <a:t>URL</a:t>
            </a:r>
            <a:r>
              <a:rPr lang="ja-JP" altLang="en-US" dirty="0" smtClean="0"/>
              <a:t>を教える」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他にもやり方があるが、それぞれメリットと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デメリットがある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ポインタ</a:t>
            </a:r>
            <a:r>
              <a:rPr lang="ja-JP" altLang="en-US" dirty="0" smtClean="0"/>
              <a:t>は後者の考え方に基づく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994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現物渡しと</a:t>
            </a:r>
            <a:r>
              <a:rPr kumimoji="1" lang="en-US" altLang="ja-JP" dirty="0" smtClean="0"/>
              <a:t>URL</a:t>
            </a:r>
            <a:r>
              <a:rPr lang="ja-JP" altLang="en-US" dirty="0"/>
              <a:t>渡し</a:t>
            </a:r>
            <a:r>
              <a:rPr kumimoji="1" lang="ja-JP" altLang="en-US" dirty="0" smtClean="0"/>
              <a:t>の違い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現物の場合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転送に時間がかかる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お互いそれぞれ手元にファイルが残る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コピーしたことになる</a:t>
            </a:r>
            <a:endParaRPr lang="en-US" altLang="ja-JP" dirty="0" smtClean="0"/>
          </a:p>
          <a:p>
            <a:pPr lvl="1"/>
            <a:r>
              <a:rPr lang="ja-JP" altLang="en-US" dirty="0"/>
              <a:t>送り先の</a:t>
            </a:r>
            <a:r>
              <a:rPr lang="ja-JP" altLang="en-US" dirty="0" smtClean="0"/>
              <a:t>相手が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その画像をいじっても、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送り主には影響なし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その逆もまた同じ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kumimoji="1" lang="en-US" altLang="ja-JP" dirty="0" smtClean="0"/>
              <a:t>URL</a:t>
            </a:r>
            <a:r>
              <a:rPr kumimoji="1" lang="ja-JP" altLang="en-US" dirty="0" smtClean="0"/>
              <a:t>の場合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転送は一瞬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送り先の相手は手元に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コピーしなくても、</a:t>
            </a:r>
            <a:r>
              <a:rPr kumimoji="1" lang="en-US" altLang="ja-JP" dirty="0" smtClean="0"/>
              <a:t>URL</a:t>
            </a:r>
            <a:r>
              <a:rPr kumimoji="1" lang="ja-JP" altLang="en-US" dirty="0" smtClean="0"/>
              <a:t>から画像を見れる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コピーすることも可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送り主が画像を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消したり、内容を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変更したら送り先も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影響を受ける</a:t>
            </a:r>
            <a:endParaRPr kumimoji="1" lang="en-US" altLang="ja-JP" dirty="0" smtClean="0"/>
          </a:p>
          <a:p>
            <a:pPr lvl="2"/>
            <a:r>
              <a:rPr lang="ja-JP" altLang="en-US" b="1" dirty="0">
                <a:solidFill>
                  <a:srgbClr val="FF0000"/>
                </a:solidFill>
              </a:rPr>
              <a:t>重要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87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全ての変数にはアドレスがある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kumimoji="1" lang="ja-JP" altLang="en-US" dirty="0" smtClean="0"/>
              <a:t>変数名に</a:t>
            </a:r>
            <a:r>
              <a:rPr kumimoji="1" lang="en-US" altLang="ja-JP" dirty="0" smtClean="0"/>
              <a:t>&amp;</a:t>
            </a:r>
            <a:r>
              <a:rPr kumimoji="1" lang="ja-JP" altLang="en-US" dirty="0" smtClean="0"/>
              <a:t>を付けると、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アドレスになる</a:t>
            </a:r>
            <a:endParaRPr kumimoji="1" lang="en-US" altLang="ja-JP" dirty="0" smtClean="0"/>
          </a:p>
          <a:p>
            <a:r>
              <a:rPr lang="ja-JP" altLang="en-US" dirty="0"/>
              <a:t>アドレス</a:t>
            </a:r>
            <a:r>
              <a:rPr lang="ja-JP" altLang="en-US" dirty="0" smtClean="0"/>
              <a:t>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「ポインタ変数」に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しまうことができる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ポインタ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「型名 </a:t>
            </a:r>
            <a:r>
              <a:rPr kumimoji="1" lang="en-US" altLang="ja-JP" dirty="0" smtClean="0"/>
              <a:t>*</a:t>
            </a:r>
            <a:r>
              <a:rPr lang="ja-JP" altLang="en-US" dirty="0"/>
              <a:t>ポインタ</a:t>
            </a:r>
            <a:r>
              <a:rPr kumimoji="1" lang="ja-JP" altLang="en-US" dirty="0" smtClean="0"/>
              <a:t>名</a:t>
            </a:r>
            <a:r>
              <a:rPr kumimoji="1" lang="en-US" altLang="ja-JP" dirty="0" smtClean="0"/>
              <a:t>;</a:t>
            </a:r>
            <a:r>
              <a:rPr kumimoji="1" lang="ja-JP" altLang="en-US" dirty="0" smtClean="0"/>
              <a:t>」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で宣言する</a:t>
            </a:r>
            <a:endParaRPr kumimoji="1" lang="en-US" altLang="ja-JP" dirty="0" smtClean="0"/>
          </a:p>
          <a:p>
            <a:r>
              <a:rPr lang="ja-JP" altLang="en-US" dirty="0" smtClean="0"/>
              <a:t>ポインタ変数に</a:t>
            </a:r>
            <a:r>
              <a:rPr lang="en-US" altLang="ja-JP" dirty="0" smtClean="0"/>
              <a:t>*</a:t>
            </a:r>
            <a:r>
              <a:rPr lang="ja-JP" altLang="en-US" dirty="0" smtClean="0"/>
              <a:t>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付けると、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その中身を取り出せる</a:t>
            </a:r>
            <a:endParaRPr kumimoji="1" lang="en-US" altLang="ja-JP" dirty="0" smtClean="0"/>
          </a:p>
        </p:txBody>
      </p:sp>
      <p:sp>
        <p:nvSpPr>
          <p:cNvPr id="6" name="コンテンツ プレースホルダー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 main()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の中だとして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 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適当に作った変数のアドレスを見るコード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int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hoge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= 0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;</a:t>
            </a:r>
          </a:p>
          <a:p>
            <a:pPr marL="0" indent="0">
              <a:buNone/>
            </a:pP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int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*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pHoge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= NULL;</a:t>
            </a:r>
          </a:p>
          <a:p>
            <a:pPr marL="0" indent="0">
              <a:buNone/>
            </a:pP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pHoge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= &amp;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hoge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;</a:t>
            </a:r>
          </a:p>
          <a:p>
            <a:pPr marL="0" indent="0">
              <a:buNone/>
            </a:pP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std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::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cout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&lt;&lt;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pHoge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&lt;&lt;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std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::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endl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;</a:t>
            </a:r>
          </a:p>
          <a:p>
            <a:pPr marL="0" indent="0">
              <a:buNone/>
            </a:pP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std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::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cout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&lt;&lt; *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pHoge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&lt;&lt;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std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::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endl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3389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関数の引数で利用してみる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関数の定義</a:t>
            </a:r>
            <a:endParaRPr kumimoji="1"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kumimoji="1" lang="ja-JP" altLang="en-US" dirty="0" smtClean="0"/>
              <a:t>呼び出し側</a:t>
            </a:r>
            <a:endParaRPr kumimoji="1" lang="ja-JP" altLang="en-US" dirty="0"/>
          </a:p>
        </p:txBody>
      </p:sp>
      <p:sp>
        <p:nvSpPr>
          <p:cNvPr id="10" name="コンテンツ プレースホルダー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 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渡されて</a:t>
            </a:r>
            <a:r>
              <a:rPr lang="ja-JP" altLang="en-US" sz="1400" dirty="0">
                <a:latin typeface="Miriam Fixed" pitchFamily="49" charset="-79"/>
                <a:cs typeface="Miriam Fixed" pitchFamily="49" charset="-79"/>
              </a:rPr>
              <a:t>きた値を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2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倍しようとする関数</a:t>
            </a: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void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cantChangeValue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(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int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arg_num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)</a:t>
            </a: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{</a:t>
            </a: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  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arg_num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*= 2;</a:t>
            </a: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   return;</a:t>
            </a: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}</a:t>
            </a:r>
          </a:p>
          <a:p>
            <a:pPr marL="0" indent="0"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 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渡されてきた値を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2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倍する関数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void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changeValue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(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int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*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arg_pNum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)</a:t>
            </a: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{</a:t>
            </a: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  *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arg_pNum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*= 2;</a:t>
            </a: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  return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;</a:t>
            </a: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}</a:t>
            </a:r>
          </a:p>
          <a:p>
            <a:pPr marL="0" indent="0"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</p:txBody>
      </p:sp>
      <p:sp>
        <p:nvSpPr>
          <p:cNvPr id="11" name="コンテンツ プレースホルダー 3"/>
          <p:cNvSpPr txBox="1">
            <a:spLocks noGrp="1"/>
          </p:cNvSpPr>
          <p:nvPr>
            <p:ph sz="quarter" idx="4"/>
          </p:nvPr>
        </p:nvSpPr>
        <p:spPr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 main()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の中だとして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int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num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= 10;</a:t>
            </a:r>
          </a:p>
          <a:p>
            <a:pPr marL="0" indent="0"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cout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&lt;&lt; “before:” &lt;&lt;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num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&lt;&lt;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endl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;</a:t>
            </a: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cantChangeValue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(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num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);</a:t>
            </a: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changeValue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(&amp;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num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);</a:t>
            </a:r>
          </a:p>
          <a:p>
            <a:pPr marL="0" indent="0"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cout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&lt;&lt; “after:” &lt;&lt;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num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&lt;&lt;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endl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;</a:t>
            </a:r>
          </a:p>
          <a:p>
            <a:pPr marL="0" indent="0">
              <a:buNone/>
            </a:pP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 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呼び出す側を切り替えて試してみよう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1310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スコープの話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pPr lvl="1"/>
            <a:r>
              <a:rPr lang="ja-JP" altLang="en-US" dirty="0" smtClean="0"/>
              <a:t>変数の寿命について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r>
              <a:rPr lang="ja-JP" altLang="en-US" dirty="0" smtClean="0"/>
              <a:t>コンストラクタと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デストラクタの確認</a:t>
            </a:r>
            <a:endParaRPr lang="en-US" altLang="ja-JP" dirty="0" smtClean="0"/>
          </a:p>
          <a:p>
            <a:pPr lvl="1"/>
            <a:endParaRPr lang="en-US" altLang="ja-JP" dirty="0"/>
          </a:p>
          <a:p>
            <a:pPr lvl="1"/>
            <a:r>
              <a:rPr lang="ja-JP" altLang="en-US" dirty="0" smtClean="0"/>
              <a:t>クラスのスコープ</a:t>
            </a:r>
            <a:endParaRPr lang="en-US" altLang="ja-JP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kumimoji="1" lang="ja-JP" altLang="en-US" dirty="0" smtClean="0"/>
              <a:t>ポインタと参照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pPr lvl="1"/>
            <a:r>
              <a:rPr lang="ja-JP" altLang="en-US" dirty="0" smtClean="0"/>
              <a:t>ポインタとは何ぞや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r>
              <a:rPr lang="ja-JP" altLang="en-US" dirty="0" smtClean="0"/>
              <a:t>参照</a:t>
            </a:r>
            <a:r>
              <a:rPr lang="ja-JP" altLang="en-US" dirty="0"/>
              <a:t>と</a:t>
            </a:r>
            <a:r>
              <a:rPr lang="ja-JP" altLang="en-US" dirty="0" smtClean="0"/>
              <a:t>は何ぞや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うまいお付き合いの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仕方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72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何</a:t>
            </a:r>
            <a:r>
              <a:rPr lang="ja-JP" altLang="en-US" dirty="0" smtClean="0"/>
              <a:t>が</a:t>
            </a:r>
            <a:r>
              <a:rPr lang="ja-JP" altLang="en-US" dirty="0"/>
              <a:t>違うの</a:t>
            </a:r>
            <a:r>
              <a:rPr lang="ja-JP" altLang="en-US" dirty="0" smtClean="0"/>
              <a:t>か</a:t>
            </a:r>
            <a:r>
              <a:rPr lang="ja-JP" altLang="en-US" dirty="0"/>
              <a:t>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コピー先をいじっても意味が無い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 txBox="1">
            <a:spLocks/>
          </p:cNvSpPr>
          <p:nvPr/>
        </p:nvSpPr>
        <p:spPr>
          <a:xfrm>
            <a:off x="457200" y="2174875"/>
            <a:ext cx="4040188" cy="39512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 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渡されてきた値を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2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倍しようとする関数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void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cantChangeValue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(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int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arg_num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)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 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arg_num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*= 2;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  return;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</p:txBody>
      </p:sp>
      <p:sp>
        <p:nvSpPr>
          <p:cNvPr id="5" name="コンテンツ プレースホルダー 3"/>
          <p:cNvSpPr txBox="1">
            <a:spLocks/>
          </p:cNvSpPr>
          <p:nvPr/>
        </p:nvSpPr>
        <p:spPr>
          <a:xfrm>
            <a:off x="4645025" y="2174875"/>
            <a:ext cx="4041775" cy="39512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 main()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の中だとして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int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num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= 10;</a:t>
            </a:r>
          </a:p>
          <a:p>
            <a:pPr marL="0" indent="0">
              <a:buFont typeface="Arial" pitchFamily="34" charset="0"/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cout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&lt;&lt; “before:” &lt;&lt;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num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&lt;&lt;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endl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cantChangeValue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(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num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);</a:t>
            </a:r>
          </a:p>
          <a:p>
            <a:pPr marL="0" indent="0">
              <a:buFont typeface="Arial" pitchFamily="34" charset="0"/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cout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&lt;&lt; “after:” &lt;&lt;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num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&lt;&lt;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endl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</p:txBody>
      </p:sp>
      <p:sp>
        <p:nvSpPr>
          <p:cNvPr id="7" name="直方体 6"/>
          <p:cNvSpPr/>
          <p:nvPr/>
        </p:nvSpPr>
        <p:spPr>
          <a:xfrm>
            <a:off x="4860032" y="4797152"/>
            <a:ext cx="1080120" cy="100811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 err="1" smtClean="0"/>
              <a:t>num</a:t>
            </a:r>
            <a:endParaRPr kumimoji="1" lang="ja-JP" altLang="en-US" b="1" dirty="0"/>
          </a:p>
        </p:txBody>
      </p:sp>
      <p:sp>
        <p:nvSpPr>
          <p:cNvPr id="8" name="四角形吹き出し 7"/>
          <p:cNvSpPr/>
          <p:nvPr/>
        </p:nvSpPr>
        <p:spPr>
          <a:xfrm>
            <a:off x="6125852" y="4298843"/>
            <a:ext cx="1080120" cy="720080"/>
          </a:xfrm>
          <a:prstGeom prst="wedgeRectCallout">
            <a:avLst>
              <a:gd name="adj1" fmla="val -123631"/>
              <a:gd name="adj2" fmla="val 4133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10</a:t>
            </a:r>
            <a:endParaRPr kumimoji="1" lang="ja-JP" altLang="en-US" dirty="0"/>
          </a:p>
        </p:txBody>
      </p:sp>
      <p:sp>
        <p:nvSpPr>
          <p:cNvPr id="10" name="直方体 9"/>
          <p:cNvSpPr/>
          <p:nvPr/>
        </p:nvSpPr>
        <p:spPr>
          <a:xfrm>
            <a:off x="827584" y="4163211"/>
            <a:ext cx="1649710" cy="100811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 err="1" smtClean="0"/>
              <a:t>arg_num</a:t>
            </a:r>
            <a:endParaRPr kumimoji="1" lang="ja-JP" altLang="en-US" b="1" dirty="0"/>
          </a:p>
        </p:txBody>
      </p:sp>
      <p:sp>
        <p:nvSpPr>
          <p:cNvPr id="11" name="四角形吹き出し 10"/>
          <p:cNvSpPr/>
          <p:nvPr/>
        </p:nvSpPr>
        <p:spPr>
          <a:xfrm>
            <a:off x="2195736" y="3581825"/>
            <a:ext cx="887667" cy="720080"/>
          </a:xfrm>
          <a:prstGeom prst="wedgeRectCallout">
            <a:avLst>
              <a:gd name="adj1" fmla="val -133638"/>
              <a:gd name="adj2" fmla="val 5040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10</a:t>
            </a:r>
            <a:endParaRPr kumimoji="1" lang="ja-JP" altLang="en-US" dirty="0"/>
          </a:p>
        </p:txBody>
      </p:sp>
      <p:sp>
        <p:nvSpPr>
          <p:cNvPr id="12" name="左矢印 11"/>
          <p:cNvSpPr/>
          <p:nvPr/>
        </p:nvSpPr>
        <p:spPr>
          <a:xfrm rot="640630">
            <a:off x="2370118" y="4415544"/>
            <a:ext cx="2595243" cy="570317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/>
              <a:t>コピー</a:t>
            </a:r>
            <a:endParaRPr kumimoji="1" lang="ja-JP" altLang="en-US" b="1" dirty="0"/>
          </a:p>
        </p:txBody>
      </p:sp>
      <p:sp>
        <p:nvSpPr>
          <p:cNvPr id="13" name="四角形吹き出し 12"/>
          <p:cNvSpPr/>
          <p:nvPr/>
        </p:nvSpPr>
        <p:spPr>
          <a:xfrm>
            <a:off x="2339751" y="5018682"/>
            <a:ext cx="887667" cy="720080"/>
          </a:xfrm>
          <a:prstGeom prst="wedgeRectCallout">
            <a:avLst>
              <a:gd name="adj1" fmla="val -133638"/>
              <a:gd name="adj2" fmla="val -14649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20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1802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何</a:t>
            </a:r>
            <a:r>
              <a:rPr lang="ja-JP" altLang="en-US" dirty="0" smtClean="0"/>
              <a:t>が</a:t>
            </a:r>
            <a:r>
              <a:rPr lang="ja-JP" altLang="en-US" dirty="0"/>
              <a:t>違うの</a:t>
            </a:r>
            <a:r>
              <a:rPr lang="ja-JP" altLang="en-US" dirty="0" smtClean="0"/>
              <a:t>か</a:t>
            </a:r>
            <a:r>
              <a:rPr lang="ja-JP" altLang="en-US" dirty="0"/>
              <a:t>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ポインタを通じて元の変数がいじれる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 txBox="1">
            <a:spLocks/>
          </p:cNvSpPr>
          <p:nvPr/>
        </p:nvSpPr>
        <p:spPr>
          <a:xfrm>
            <a:off x="457200" y="2174875"/>
            <a:ext cx="4040188" cy="39512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// </a:t>
            </a:r>
            <a:r>
              <a:rPr lang="ja-JP" altLang="en-US" sz="1400" dirty="0">
                <a:latin typeface="Miriam Fixed" pitchFamily="49" charset="-79"/>
                <a:cs typeface="Miriam Fixed" pitchFamily="49" charset="-79"/>
              </a:rPr>
              <a:t>渡されてきた値を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2</a:t>
            </a:r>
            <a:r>
              <a:rPr lang="ja-JP" altLang="en-US" sz="1400" dirty="0">
                <a:latin typeface="Miriam Fixed" pitchFamily="49" charset="-79"/>
                <a:cs typeface="Miriam Fixed" pitchFamily="49" charset="-79"/>
              </a:rPr>
              <a:t>倍する関数</a:t>
            </a: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void </a:t>
            </a:r>
            <a:r>
              <a:rPr lang="en-US" altLang="ja-JP" sz="1400" dirty="0" err="1">
                <a:latin typeface="Miriam Fixed" pitchFamily="49" charset="-79"/>
                <a:cs typeface="Miriam Fixed" pitchFamily="49" charset="-79"/>
              </a:rPr>
              <a:t>changeValue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(</a:t>
            </a:r>
            <a:r>
              <a:rPr lang="en-US" altLang="ja-JP" sz="1400" dirty="0" err="1">
                <a:latin typeface="Miriam Fixed" pitchFamily="49" charset="-79"/>
                <a:cs typeface="Miriam Fixed" pitchFamily="49" charset="-79"/>
              </a:rPr>
              <a:t>int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*</a:t>
            </a:r>
            <a:r>
              <a:rPr lang="en-US" altLang="ja-JP" sz="1400" dirty="0" err="1">
                <a:latin typeface="Miriam Fixed" pitchFamily="49" charset="-79"/>
                <a:cs typeface="Miriam Fixed" pitchFamily="49" charset="-79"/>
              </a:rPr>
              <a:t>arg_pNum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)</a:t>
            </a: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{</a:t>
            </a: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   *</a:t>
            </a:r>
            <a:r>
              <a:rPr lang="en-US" altLang="ja-JP" sz="1400" dirty="0" err="1">
                <a:latin typeface="Miriam Fixed" pitchFamily="49" charset="-79"/>
                <a:cs typeface="Miriam Fixed" pitchFamily="49" charset="-79"/>
              </a:rPr>
              <a:t>arg_pNum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*= 2;</a:t>
            </a: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   return;</a:t>
            </a: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</p:txBody>
      </p:sp>
      <p:sp>
        <p:nvSpPr>
          <p:cNvPr id="5" name="コンテンツ プレースホルダー 3"/>
          <p:cNvSpPr txBox="1">
            <a:spLocks/>
          </p:cNvSpPr>
          <p:nvPr/>
        </p:nvSpPr>
        <p:spPr>
          <a:xfrm>
            <a:off x="4645025" y="2174875"/>
            <a:ext cx="4041775" cy="39512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 main()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の中だとして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int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num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= 10;</a:t>
            </a:r>
          </a:p>
          <a:p>
            <a:pPr marL="0" indent="0">
              <a:buFont typeface="Arial" pitchFamily="34" charset="0"/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cout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&lt;&lt; “before:” &lt;&lt;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num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&lt;&lt;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endl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changeValue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(&amp;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num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);</a:t>
            </a:r>
          </a:p>
          <a:p>
            <a:pPr marL="0" indent="0">
              <a:buFont typeface="Arial" pitchFamily="34" charset="0"/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cout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&lt;&lt; “after:” &lt;&lt;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num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&lt;&lt;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endl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</p:txBody>
      </p:sp>
      <p:sp>
        <p:nvSpPr>
          <p:cNvPr id="7" name="直方体 6"/>
          <p:cNvSpPr/>
          <p:nvPr/>
        </p:nvSpPr>
        <p:spPr>
          <a:xfrm>
            <a:off x="4860032" y="4797152"/>
            <a:ext cx="1080120" cy="100811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 err="1" smtClean="0"/>
              <a:t>num</a:t>
            </a:r>
            <a:endParaRPr kumimoji="1" lang="ja-JP" altLang="en-US" b="1" dirty="0"/>
          </a:p>
        </p:txBody>
      </p:sp>
      <p:sp>
        <p:nvSpPr>
          <p:cNvPr id="8" name="四角形吹き出し 7"/>
          <p:cNvSpPr/>
          <p:nvPr/>
        </p:nvSpPr>
        <p:spPr>
          <a:xfrm>
            <a:off x="6125852" y="4298843"/>
            <a:ext cx="1080120" cy="720080"/>
          </a:xfrm>
          <a:prstGeom prst="wedgeRectCallout">
            <a:avLst>
              <a:gd name="adj1" fmla="val -123631"/>
              <a:gd name="adj2" fmla="val 4133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10</a:t>
            </a:r>
            <a:endParaRPr kumimoji="1" lang="ja-JP" altLang="en-US" dirty="0"/>
          </a:p>
        </p:txBody>
      </p:sp>
      <p:sp>
        <p:nvSpPr>
          <p:cNvPr id="12" name="左矢印 11"/>
          <p:cNvSpPr/>
          <p:nvPr/>
        </p:nvSpPr>
        <p:spPr>
          <a:xfrm rot="305917">
            <a:off x="2497817" y="4623765"/>
            <a:ext cx="2436246" cy="570317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/>
              <a:t>アドレスを渡す</a:t>
            </a:r>
            <a:endParaRPr kumimoji="1" lang="ja-JP" altLang="en-US" b="1" dirty="0"/>
          </a:p>
        </p:txBody>
      </p:sp>
      <p:sp>
        <p:nvSpPr>
          <p:cNvPr id="6" name="上矢印吹き出し 5"/>
          <p:cNvSpPr/>
          <p:nvPr/>
        </p:nvSpPr>
        <p:spPr>
          <a:xfrm>
            <a:off x="674741" y="4201683"/>
            <a:ext cx="1802553" cy="9144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err="1" smtClean="0"/>
              <a:t>arg_pNum</a:t>
            </a:r>
            <a:endParaRPr kumimoji="1" lang="ja-JP" altLang="en-US" b="1" dirty="0"/>
          </a:p>
        </p:txBody>
      </p:sp>
      <p:sp>
        <p:nvSpPr>
          <p:cNvPr id="9" name="右矢印 8"/>
          <p:cNvSpPr/>
          <p:nvPr/>
        </p:nvSpPr>
        <p:spPr>
          <a:xfrm rot="1126408">
            <a:off x="1527922" y="4334848"/>
            <a:ext cx="3411347" cy="648072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point!</a:t>
            </a:r>
            <a:endParaRPr kumimoji="1" lang="ja-JP" altLang="en-US" b="1" dirty="0"/>
          </a:p>
        </p:txBody>
      </p:sp>
      <p:sp>
        <p:nvSpPr>
          <p:cNvPr id="14" name="四角形吹き出し 13"/>
          <p:cNvSpPr/>
          <p:nvPr/>
        </p:nvSpPr>
        <p:spPr>
          <a:xfrm>
            <a:off x="2771800" y="3578763"/>
            <a:ext cx="1080120" cy="720080"/>
          </a:xfrm>
          <a:prstGeom prst="wedgeRectCallout">
            <a:avLst>
              <a:gd name="adj1" fmla="val 186462"/>
              <a:gd name="adj2" fmla="val 13978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10</a:t>
            </a:r>
            <a:endParaRPr kumimoji="1" lang="ja-JP" altLang="en-US" dirty="0"/>
          </a:p>
        </p:txBody>
      </p:sp>
      <p:sp>
        <p:nvSpPr>
          <p:cNvPr id="15" name="四角形吹き出し 14"/>
          <p:cNvSpPr/>
          <p:nvPr/>
        </p:nvSpPr>
        <p:spPr>
          <a:xfrm>
            <a:off x="6125852" y="5445224"/>
            <a:ext cx="1080120" cy="720080"/>
          </a:xfrm>
          <a:prstGeom prst="wedgeRectCallout">
            <a:avLst>
              <a:gd name="adj1" fmla="val -124582"/>
              <a:gd name="adj2" fmla="val -12132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20</a:t>
            </a:r>
            <a:endParaRPr kumimoji="1" lang="ja-JP" altLang="en-US" dirty="0"/>
          </a:p>
        </p:txBody>
      </p:sp>
      <p:sp>
        <p:nvSpPr>
          <p:cNvPr id="16" name="四角形吹き出し 15"/>
          <p:cNvSpPr/>
          <p:nvPr/>
        </p:nvSpPr>
        <p:spPr>
          <a:xfrm>
            <a:off x="2739733" y="5301208"/>
            <a:ext cx="1080120" cy="720080"/>
          </a:xfrm>
          <a:prstGeom prst="wedgeRectCallout">
            <a:avLst>
              <a:gd name="adj1" fmla="val 190267"/>
              <a:gd name="adj2" fmla="val -9421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20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016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  <p:bldP spid="12" grpId="0" animBg="1"/>
      <p:bldP spid="12" grpId="1" animBg="1"/>
      <p:bldP spid="12" grpId="2" animBg="1"/>
      <p:bldP spid="6" grpId="0" animBg="1"/>
      <p:bldP spid="6" grpId="1" animBg="1"/>
      <p:bldP spid="9" grpId="0" animBg="1"/>
      <p:bldP spid="9" grpId="1" animBg="1"/>
      <p:bldP spid="14" grpId="0" animBg="1"/>
      <p:bldP spid="14" grpId="1" animBg="1"/>
      <p:bldP spid="14" grpId="2" animBg="1"/>
      <p:bldP spid="15" grpId="0" animBg="1"/>
      <p:bldP spid="16" grpId="0" animBg="1"/>
      <p:bldP spid="16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参照はポインタの簡易版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kumimoji="1" lang="ja-JP" altLang="en-US" dirty="0" smtClean="0"/>
              <a:t>関数の引数リスト側で</a:t>
            </a:r>
            <a:r>
              <a:rPr kumimoji="1" lang="en-US" altLang="ja-JP" dirty="0" smtClean="0"/>
              <a:t>&amp;</a:t>
            </a:r>
            <a:r>
              <a:rPr kumimoji="1" lang="ja-JP" altLang="en-US" dirty="0" smtClean="0"/>
              <a:t>を付けて宣言</a:t>
            </a:r>
            <a:endParaRPr kumimoji="1" lang="en-US" altLang="ja-JP" dirty="0" smtClean="0"/>
          </a:p>
          <a:p>
            <a:r>
              <a:rPr lang="ja-JP" altLang="en-US" dirty="0" smtClean="0"/>
              <a:t>関数の呼び出し側は、実体を渡せばよい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/>
              <a:t>後</a:t>
            </a:r>
            <a:r>
              <a:rPr lang="ja-JP" altLang="en-US" dirty="0" smtClean="0"/>
              <a:t>から指し示す対象を変えることはできない</a:t>
            </a:r>
            <a:endParaRPr lang="en-US" altLang="ja-JP" dirty="0" smtClean="0"/>
          </a:p>
          <a:p>
            <a:r>
              <a:rPr kumimoji="1" lang="ja-JP" altLang="en-US" dirty="0" smtClean="0"/>
              <a:t>実体と同様に扱える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メリット</a:t>
            </a:r>
            <a:r>
              <a:rPr lang="ja-JP" altLang="en-US" dirty="0"/>
              <a:t>でもあり</a:t>
            </a:r>
            <a:r>
              <a:rPr lang="ja-JP" altLang="en-US" dirty="0" smtClean="0"/>
              <a:t>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デメリットでもある</a:t>
            </a:r>
            <a:endParaRPr kumimoji="1" lang="ja-JP" altLang="en-US" dirty="0"/>
          </a:p>
        </p:txBody>
      </p:sp>
      <p:sp>
        <p:nvSpPr>
          <p:cNvPr id="5" name="コンテンツ プレースホルダー 3"/>
          <p:cNvSpPr txBox="1">
            <a:spLocks noGrp="1"/>
          </p:cNvSpPr>
          <p:nvPr>
            <p:ph sz="half" idx="2"/>
          </p:nvPr>
        </p:nvSpPr>
        <p:spPr>
          <a:xfrm>
            <a:off x="4648200" y="1600201"/>
            <a:ext cx="4038600" cy="18288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 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渡されてきた値を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2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倍する関数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(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参照版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)</a:t>
            </a: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void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changeRefValue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(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int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&amp;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arg_pNum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)</a:t>
            </a: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{</a:t>
            </a: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 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arg_pNum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*= 2;</a:t>
            </a: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  return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;</a:t>
            </a: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}</a:t>
            </a:r>
          </a:p>
          <a:p>
            <a:pPr marL="0" indent="0"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</p:txBody>
      </p:sp>
      <p:sp>
        <p:nvSpPr>
          <p:cNvPr id="6" name="コンテンツ プレースホルダー 3"/>
          <p:cNvSpPr txBox="1">
            <a:spLocks/>
          </p:cNvSpPr>
          <p:nvPr/>
        </p:nvSpPr>
        <p:spPr>
          <a:xfrm>
            <a:off x="4644008" y="3544416"/>
            <a:ext cx="4038600" cy="25488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// main()</a:t>
            </a:r>
            <a:r>
              <a:rPr lang="ja-JP" altLang="en-US" sz="1400" dirty="0">
                <a:latin typeface="Miriam Fixed" pitchFamily="49" charset="-79"/>
                <a:cs typeface="Miriam Fixed" pitchFamily="49" charset="-79"/>
              </a:rPr>
              <a:t>の中だとして</a:t>
            </a: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int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err="1">
                <a:latin typeface="Miriam Fixed" pitchFamily="49" charset="-79"/>
                <a:cs typeface="Miriam Fixed" pitchFamily="49" charset="-79"/>
              </a:rPr>
              <a:t>num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= 10;</a:t>
            </a:r>
          </a:p>
          <a:p>
            <a:pPr marL="0" indent="0"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cout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&lt;&lt; “before:” &lt;&lt; </a:t>
            </a:r>
            <a:r>
              <a:rPr lang="en-US" altLang="ja-JP" sz="1400" dirty="0" err="1">
                <a:latin typeface="Miriam Fixed" pitchFamily="49" charset="-79"/>
                <a:cs typeface="Miriam Fixed" pitchFamily="49" charset="-79"/>
              </a:rPr>
              <a:t>num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&lt;&lt; </a:t>
            </a:r>
            <a:r>
              <a:rPr lang="en-US" altLang="ja-JP" sz="1400" dirty="0" err="1">
                <a:latin typeface="Miriam Fixed" pitchFamily="49" charset="-79"/>
                <a:cs typeface="Miriam Fixed" pitchFamily="49" charset="-79"/>
              </a:rPr>
              <a:t>endl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;</a:t>
            </a:r>
          </a:p>
          <a:p>
            <a:pPr marL="0" indent="0">
              <a:buNone/>
            </a:pP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changeRefValue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(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num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);</a:t>
            </a:r>
          </a:p>
          <a:p>
            <a:pPr marL="0" indent="0">
              <a:buNone/>
            </a:pP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err="1">
                <a:latin typeface="Miriam Fixed" pitchFamily="49" charset="-79"/>
                <a:cs typeface="Miriam Fixed" pitchFamily="49" charset="-79"/>
              </a:rPr>
              <a:t>cout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&lt;&lt; “after:” &lt;&lt; </a:t>
            </a:r>
            <a:r>
              <a:rPr lang="en-US" altLang="ja-JP" sz="1400" dirty="0" err="1">
                <a:latin typeface="Miriam Fixed" pitchFamily="49" charset="-79"/>
                <a:cs typeface="Miriam Fixed" pitchFamily="49" charset="-79"/>
              </a:rPr>
              <a:t>num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&lt;&lt; </a:t>
            </a:r>
            <a:r>
              <a:rPr lang="en-US" altLang="ja-JP" sz="1400" dirty="0" err="1">
                <a:latin typeface="Miriam Fixed" pitchFamily="49" charset="-79"/>
                <a:cs typeface="Miriam Fixed" pitchFamily="49" charset="-79"/>
              </a:rPr>
              <a:t>endl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5493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実体・ポインタ・参照の違い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57200" y="4437112"/>
            <a:ext cx="8229600" cy="1689051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関数の引数として使う場合、オブジェクトは実体渡しだと不都合が生じる場合が多い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読み出し専用は参照、いじくる場合はポインタ、という使い分けをすることが多い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4029451"/>
              </p:ext>
            </p:extLst>
          </p:nvPr>
        </p:nvGraphicFramePr>
        <p:xfrm>
          <a:off x="457200" y="1484784"/>
          <a:ext cx="8229600" cy="2763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宣言の仕方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Hoge</a:t>
                      </a:r>
                      <a:r>
                        <a:rPr kumimoji="1" lang="en-US" altLang="ja-JP" dirty="0" smtClean="0"/>
                        <a:t> </a:t>
                      </a:r>
                      <a:r>
                        <a:rPr kumimoji="1" lang="en-US" altLang="ja-JP" dirty="0" err="1" smtClean="0"/>
                        <a:t>hoge</a:t>
                      </a:r>
                      <a:r>
                        <a:rPr kumimoji="1" lang="en-US" altLang="ja-JP" dirty="0" smtClean="0"/>
                        <a:t>;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Hoge</a:t>
                      </a:r>
                      <a:r>
                        <a:rPr kumimoji="1" lang="en-US" altLang="ja-JP" dirty="0" smtClean="0"/>
                        <a:t> *a;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Hoge</a:t>
                      </a:r>
                      <a:r>
                        <a:rPr kumimoji="1" lang="en-US" altLang="ja-JP" dirty="0" smtClean="0"/>
                        <a:t> &amp;a = other;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種類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実体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ポインタ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参照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代入できるもの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実体・定数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アドレス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実体を宣言時に</a:t>
                      </a:r>
                      <a:r>
                        <a:rPr kumimoji="1" lang="en-US" altLang="ja-JP" dirty="0" smtClean="0"/>
                        <a:t/>
                      </a:r>
                      <a:br>
                        <a:rPr kumimoji="1" lang="en-US" altLang="ja-JP" dirty="0" smtClean="0"/>
                      </a:br>
                      <a:r>
                        <a:rPr kumimoji="1" lang="ja-JP" altLang="en-US" dirty="0" smtClean="0"/>
                        <a:t>必ず代入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メンバアクセス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.(</a:t>
                      </a:r>
                      <a:r>
                        <a:rPr kumimoji="1" lang="ja-JP" altLang="en-US" dirty="0" smtClean="0"/>
                        <a:t>ピリオド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-&gt;(</a:t>
                      </a:r>
                      <a:r>
                        <a:rPr kumimoji="1" lang="ja-JP" altLang="en-US" dirty="0" smtClean="0"/>
                        <a:t>アロー演算子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.(</a:t>
                      </a:r>
                      <a:r>
                        <a:rPr kumimoji="1" lang="ja-JP" altLang="en-US" dirty="0" smtClean="0"/>
                        <a:t>ピリオド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1" dirty="0" smtClean="0"/>
                        <a:t>&amp;</a:t>
                      </a:r>
                      <a:r>
                        <a:rPr kumimoji="1" lang="ja-JP" altLang="en-US" b="1" dirty="0" smtClean="0"/>
                        <a:t>を付けると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アドレスになる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ポインタの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アドレスになる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アドレスになる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*を付けると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エラーになる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実体が取れる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エラーになる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71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ポインタだからできること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new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delete</a:t>
            </a:r>
            <a:r>
              <a:rPr lang="ja-JP" altLang="en-US" dirty="0" smtClean="0"/>
              <a:t>の使用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スコープに左右されずに確保したいメモリやオブジェクトを宣言できる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大きな</a:t>
            </a:r>
            <a:r>
              <a:rPr kumimoji="1" lang="ja-JP" altLang="en-US" dirty="0" smtClean="0"/>
              <a:t>サイズの配列など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ポリモフィズムを利用したオブジェクト生成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1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ポインタ変数が状況によって指す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対象を切り替えることができる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最初</a:t>
            </a:r>
            <a:r>
              <a:rPr kumimoji="1" lang="ja-JP" altLang="en-US" dirty="0" smtClean="0"/>
              <a:t>はとりあえず</a:t>
            </a:r>
            <a:r>
              <a:rPr kumimoji="1" lang="en-US" altLang="ja-JP" dirty="0" smtClean="0"/>
              <a:t>NULL</a:t>
            </a:r>
            <a:r>
              <a:rPr kumimoji="1" lang="ja-JP" altLang="en-US" dirty="0" smtClean="0"/>
              <a:t>にしておくことも可能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610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new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delete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altLang="ja-JP" sz="2400" b="1" dirty="0" smtClean="0"/>
              <a:t>new </a:t>
            </a:r>
            <a:r>
              <a:rPr lang="ja-JP" altLang="en-US" sz="2400" b="1" dirty="0" smtClean="0"/>
              <a:t>型名</a:t>
            </a:r>
            <a:r>
              <a:rPr lang="en-US" altLang="ja-JP" sz="2400" b="1" dirty="0" smtClean="0"/>
              <a:t>();</a:t>
            </a:r>
            <a:r>
              <a:rPr lang="ja-JP" altLang="en-US" sz="2400" dirty="0" smtClean="0"/>
              <a:t> で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実体を作成する</a:t>
            </a:r>
            <a:endParaRPr lang="en-US" altLang="ja-JP" sz="2400" dirty="0" smtClean="0"/>
          </a:p>
          <a:p>
            <a:pPr lvl="1"/>
            <a:r>
              <a:rPr lang="ja-JP" altLang="en-US" sz="2000" dirty="0" smtClean="0"/>
              <a:t>配列なら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b="1" dirty="0" smtClean="0"/>
              <a:t>new </a:t>
            </a:r>
            <a:r>
              <a:rPr lang="ja-JP" altLang="en-US" sz="2000" b="1" dirty="0" smtClean="0"/>
              <a:t>型名</a:t>
            </a:r>
            <a:r>
              <a:rPr lang="en-US" altLang="ja-JP" sz="2000" b="1" dirty="0" smtClean="0"/>
              <a:t>[</a:t>
            </a:r>
            <a:r>
              <a:rPr lang="ja-JP" altLang="en-US" sz="2000" b="1" dirty="0" smtClean="0"/>
              <a:t>個数</a:t>
            </a:r>
            <a:r>
              <a:rPr lang="en-US" altLang="ja-JP" sz="2000" b="1" dirty="0" smtClean="0"/>
              <a:t>];</a:t>
            </a:r>
            <a:r>
              <a:rPr lang="ja-JP" altLang="en-US" sz="2000" b="1" dirty="0"/>
              <a:t> </a:t>
            </a:r>
            <a:r>
              <a:rPr lang="ja-JP" altLang="en-US" sz="2000" dirty="0" smtClean="0"/>
              <a:t>とする</a:t>
            </a:r>
            <a:endParaRPr lang="ja-JP" altLang="en-US" sz="2000" dirty="0"/>
          </a:p>
          <a:p>
            <a:pPr lvl="1"/>
            <a:r>
              <a:rPr lang="ja-JP" altLang="en-US" sz="2000" dirty="0" smtClean="0"/>
              <a:t>実体</a:t>
            </a:r>
            <a:r>
              <a:rPr lang="ja-JP" altLang="en-US" sz="2000" dirty="0"/>
              <a:t>ができた場所</a:t>
            </a:r>
            <a:r>
              <a:rPr lang="ja-JP" altLang="en-US" sz="2000" dirty="0" smtClean="0"/>
              <a:t>の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2000" dirty="0" smtClean="0"/>
              <a:t>アドレスが得られるので、ポインタ型</a:t>
            </a:r>
            <a:r>
              <a:rPr lang="ja-JP" altLang="en-US" sz="2000" dirty="0"/>
              <a:t>の変数</a:t>
            </a:r>
            <a:r>
              <a:rPr lang="ja-JP" altLang="en-US" sz="2000" dirty="0" smtClean="0"/>
              <a:t>で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2000" dirty="0" smtClean="0"/>
              <a:t>捕まえて利用</a:t>
            </a:r>
            <a:r>
              <a:rPr lang="ja-JP" altLang="en-US" sz="2000" dirty="0"/>
              <a:t>する</a:t>
            </a:r>
          </a:p>
          <a:p>
            <a:r>
              <a:rPr lang="en-US" altLang="ja-JP" sz="2400" dirty="0" smtClean="0"/>
              <a:t>new</a:t>
            </a:r>
            <a:r>
              <a:rPr lang="ja-JP" altLang="en-US" sz="2400" dirty="0" smtClean="0"/>
              <a:t>したものは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基本的に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自分で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/>
            </a:r>
            <a:br>
              <a:rPr lang="en-US" altLang="ja-JP" sz="2400" b="1" dirty="0" smtClean="0">
                <a:solidFill>
                  <a:srgbClr val="FF0000"/>
                </a:solidFill>
              </a:rPr>
            </a:br>
            <a:r>
              <a:rPr lang="ja-JP" altLang="en-US" sz="2400" b="1" dirty="0" smtClean="0">
                <a:solidFill>
                  <a:srgbClr val="FF0000"/>
                </a:solidFill>
              </a:rPr>
              <a:t>片付けねばならない</a:t>
            </a:r>
            <a:endParaRPr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72272" cy="4525963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dirty="0"/>
              <a:t>片付けるに</a:t>
            </a:r>
            <a:r>
              <a:rPr lang="ja-JP" altLang="en-US" dirty="0" smtClean="0"/>
              <a:t>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b="1" dirty="0" smtClean="0"/>
              <a:t>delete </a:t>
            </a:r>
            <a:r>
              <a:rPr lang="ja-JP" altLang="en-US" b="1" dirty="0" smtClean="0"/>
              <a:t>アドレス</a:t>
            </a:r>
            <a:r>
              <a:rPr lang="en-US" altLang="ja-JP" b="1" dirty="0" smtClean="0"/>
              <a:t>;</a:t>
            </a:r>
            <a:r>
              <a:rPr lang="ja-JP" altLang="en-US" dirty="0" smtClean="0"/>
              <a:t>と</a:t>
            </a:r>
            <a:r>
              <a:rPr lang="ja-JP" altLang="en-US" dirty="0"/>
              <a:t>する</a:t>
            </a:r>
          </a:p>
          <a:p>
            <a:pPr lvl="1"/>
            <a:r>
              <a:rPr lang="ja-JP" altLang="en-US" dirty="0" smtClean="0"/>
              <a:t>配列</a:t>
            </a:r>
            <a:r>
              <a:rPr lang="ja-JP" altLang="en-US" dirty="0"/>
              <a:t>を作った場合に</a:t>
            </a:r>
            <a:r>
              <a:rPr lang="ja-JP" altLang="en-US" dirty="0" smtClean="0"/>
              <a:t>は</a:t>
            </a:r>
            <a:r>
              <a:rPr lang="en-US" altLang="ja-JP" b="1" dirty="0" smtClean="0"/>
              <a:t>delete </a:t>
            </a:r>
            <a:r>
              <a:rPr lang="en-US" altLang="ja-JP" b="1" dirty="0"/>
              <a:t>[] </a:t>
            </a:r>
            <a:r>
              <a:rPr lang="ja-JP" altLang="en-US" b="1" dirty="0" smtClean="0"/>
              <a:t>アドレス</a:t>
            </a:r>
            <a:r>
              <a:rPr lang="en-US" altLang="ja-JP" b="1" dirty="0" smtClean="0"/>
              <a:t>;</a:t>
            </a:r>
            <a:r>
              <a:rPr lang="ja-JP" altLang="en-US" dirty="0" smtClean="0"/>
              <a:t>と</a:t>
            </a:r>
            <a:r>
              <a:rPr lang="ja-JP" altLang="en-US" dirty="0"/>
              <a:t>する</a:t>
            </a:r>
          </a:p>
          <a:p>
            <a:r>
              <a:rPr lang="ja-JP" altLang="en-US" dirty="0" smtClean="0"/>
              <a:t>うかつ</a:t>
            </a:r>
            <a:r>
              <a:rPr lang="ja-JP" altLang="en-US" dirty="0"/>
              <a:t>な</a:t>
            </a:r>
            <a:r>
              <a:rPr lang="en-US" altLang="ja-JP" dirty="0" smtClean="0"/>
              <a:t>delete</a:t>
            </a:r>
            <a:r>
              <a:rPr lang="ja-JP" altLang="en-US" dirty="0" smtClean="0"/>
              <a:t>は死を招く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まだ</a:t>
            </a:r>
            <a:r>
              <a:rPr lang="ja-JP" altLang="en-US" dirty="0"/>
              <a:t>利用している</a:t>
            </a:r>
            <a:r>
              <a:rPr lang="ja-JP" altLang="en-US" dirty="0" smtClean="0"/>
              <a:t>もの</a:t>
            </a:r>
            <a:r>
              <a:rPr lang="ja-JP" altLang="en-US" dirty="0"/>
              <a:t>を</a:t>
            </a:r>
            <a:r>
              <a:rPr lang="en-US" altLang="ja-JP" dirty="0"/>
              <a:t>delete </a:t>
            </a:r>
            <a:r>
              <a:rPr lang="ja-JP" altLang="en-US" dirty="0"/>
              <a:t>したりと</a:t>
            </a:r>
            <a:r>
              <a:rPr lang="ja-JP" altLang="en-US" dirty="0" smtClean="0"/>
              <a:t>か</a:t>
            </a:r>
            <a:endParaRPr lang="en-US" altLang="ja-JP" dirty="0"/>
          </a:p>
          <a:p>
            <a:r>
              <a:rPr lang="ja-JP" altLang="en-US" dirty="0" smtClean="0"/>
              <a:t>か</a:t>
            </a:r>
            <a:r>
              <a:rPr lang="ja-JP" altLang="en-US" dirty="0"/>
              <a:t>といって</a:t>
            </a:r>
            <a:r>
              <a:rPr lang="en-US" altLang="ja-JP" dirty="0" smtClean="0"/>
              <a:t>delete</a:t>
            </a:r>
            <a:br>
              <a:rPr lang="en-US" altLang="ja-JP" dirty="0" smtClean="0"/>
            </a:br>
            <a:r>
              <a:rPr lang="ja-JP" altLang="en-US" dirty="0" smtClean="0"/>
              <a:t>しないでいると、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プログラム</a:t>
            </a:r>
            <a:r>
              <a:rPr lang="ja-JP" altLang="en-US" dirty="0"/>
              <a:t>が、</a:t>
            </a:r>
            <a:r>
              <a:rPr lang="en-US" altLang="ja-JP" dirty="0" smtClean="0"/>
              <a:t>OS</a:t>
            </a:r>
            <a:r>
              <a:rPr lang="ja-JP" altLang="en-US" dirty="0" smtClean="0"/>
              <a:t>が、</a:t>
            </a:r>
            <a:r>
              <a:rPr lang="ja-JP" altLang="en-US" b="1" dirty="0" smtClean="0">
                <a:solidFill>
                  <a:srgbClr val="FF0000"/>
                </a:solidFill>
              </a:rPr>
              <a:t>死ぬ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54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ポインタはエロ画像の</a:t>
            </a:r>
            <a:r>
              <a:rPr kumimoji="1" lang="en-US" altLang="ja-JP" dirty="0" smtClean="0"/>
              <a:t>URL</a:t>
            </a:r>
            <a:r>
              <a:rPr kumimoji="1" lang="ja-JP" altLang="en-US" dirty="0" smtClean="0"/>
              <a:t>である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参照</a:t>
            </a:r>
            <a:r>
              <a:rPr lang="ja-JP" altLang="en-US" dirty="0" smtClean="0"/>
              <a:t>はその簡易版である</a:t>
            </a:r>
            <a:endParaRPr lang="en-US" altLang="ja-JP" dirty="0" smtClean="0"/>
          </a:p>
          <a:p>
            <a:pPr lvl="1"/>
            <a:endParaRPr kumimoji="1" lang="en-US" altLang="ja-JP" dirty="0"/>
          </a:p>
          <a:p>
            <a:r>
              <a:rPr lang="ja-JP" altLang="en-US" dirty="0" smtClean="0"/>
              <a:t>ポインタ</a:t>
            </a:r>
            <a:r>
              <a:rPr lang="en-US" altLang="ja-JP" dirty="0" smtClean="0"/>
              <a:t>(</a:t>
            </a:r>
            <a:r>
              <a:rPr lang="ja-JP" altLang="en-US" dirty="0" smtClean="0"/>
              <a:t>参照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を使えば、スコープの枠を飛び越えて変数やオブジェクトを扱える</a:t>
            </a:r>
            <a:endParaRPr lang="en-US" altLang="ja-JP" dirty="0" smtClean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239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今日の課題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2</a:t>
            </a:r>
            <a:r>
              <a:rPr kumimoji="1" lang="ja-JP" altLang="en-US" dirty="0" smtClean="0"/>
              <a:t>変数の中身を入れ替える関数を作ろう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ポインタ・参照どちらでもよい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入れ替える</a:t>
            </a:r>
            <a:r>
              <a:rPr lang="ja-JP" altLang="en-US" dirty="0"/>
              <a:t>の</a:t>
            </a:r>
            <a:r>
              <a:rPr lang="ja-JP" altLang="en-US" dirty="0" smtClean="0"/>
              <a:t>は</a:t>
            </a:r>
            <a:r>
              <a:rPr lang="en-US" altLang="ja-JP" dirty="0" err="1" smtClean="0"/>
              <a:t>int</a:t>
            </a:r>
            <a:r>
              <a:rPr lang="ja-JP" altLang="en-US" dirty="0" smtClean="0"/>
              <a:t>型か</a:t>
            </a:r>
            <a:r>
              <a:rPr lang="en-US" altLang="ja-JP" dirty="0" smtClean="0"/>
              <a:t>double</a:t>
            </a:r>
            <a:r>
              <a:rPr lang="ja-JP" altLang="en-US" dirty="0" smtClean="0"/>
              <a:t>型とする</a:t>
            </a:r>
            <a:endParaRPr lang="en-US" altLang="ja-JP" dirty="0" smtClean="0"/>
          </a:p>
          <a:p>
            <a:pPr lvl="2"/>
            <a:r>
              <a:rPr lang="ja-JP" altLang="en-US" dirty="0"/>
              <a:t>それぞれ</a:t>
            </a:r>
            <a:r>
              <a:rPr lang="ja-JP" altLang="en-US" dirty="0" smtClean="0"/>
              <a:t>のバージョンを作るとなおよし</a:t>
            </a:r>
            <a:endParaRPr lang="en-US" altLang="ja-JP" dirty="0" smtClean="0"/>
          </a:p>
          <a:p>
            <a:pPr lvl="2"/>
            <a:endParaRPr lang="en-US" altLang="ja-JP" dirty="0"/>
          </a:p>
          <a:p>
            <a:r>
              <a:rPr lang="ja-JP" altLang="en-US" dirty="0" smtClean="0"/>
              <a:t>期限は来週の授業開始時まで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超絶楽勝だから今回は期限厳守で！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0039351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To be continued…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33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スコープ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変数やオブジェクトの寿命の話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127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スコープとは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ja-JP" altLang="en-US" sz="2400" dirty="0" smtClean="0"/>
              <a:t>変数やオブジェクトの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有効範囲のこと</a:t>
            </a:r>
            <a:endParaRPr lang="en-US" altLang="ja-JP" sz="2400" dirty="0" smtClean="0"/>
          </a:p>
          <a:p>
            <a:r>
              <a:rPr lang="en-US" altLang="ja-JP" sz="2400" dirty="0" smtClean="0"/>
              <a:t>{}</a:t>
            </a:r>
            <a:r>
              <a:rPr lang="ja-JP" altLang="en-US" sz="2400" dirty="0" smtClean="0"/>
              <a:t>で囲われた範囲を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「ブロック」と呼ぶ</a:t>
            </a:r>
            <a:endParaRPr lang="en-US" altLang="ja-JP" sz="2400" dirty="0" smtClean="0"/>
          </a:p>
          <a:p>
            <a:pPr lvl="1"/>
            <a:r>
              <a:rPr lang="ja-JP" altLang="en-US" sz="2000" dirty="0" smtClean="0"/>
              <a:t>右の例だと</a:t>
            </a:r>
            <a:r>
              <a:rPr lang="en-US" altLang="ja-JP" sz="2000" dirty="0" smtClean="0"/>
              <a:t>while</a:t>
            </a:r>
            <a:r>
              <a:rPr lang="ja-JP" altLang="en-US" sz="2000" dirty="0" smtClean="0"/>
              <a:t>ループのブロック内に、条件分岐で更に</a:t>
            </a:r>
            <a:r>
              <a:rPr lang="en-US" altLang="ja-JP" sz="2000" dirty="0" smtClean="0"/>
              <a:t>3</a:t>
            </a:r>
            <a:r>
              <a:rPr lang="ja-JP" altLang="en-US" sz="2000" dirty="0" smtClean="0"/>
              <a:t>つブロックがある</a:t>
            </a:r>
            <a:endParaRPr lang="en-US" altLang="ja-JP" sz="2000" dirty="0" smtClean="0"/>
          </a:p>
          <a:p>
            <a:pPr lvl="1"/>
            <a:r>
              <a:rPr lang="ja-JP" altLang="en-US" sz="2000" dirty="0" smtClean="0"/>
              <a:t>もちろん</a:t>
            </a:r>
            <a:r>
              <a:rPr lang="en-US" altLang="ja-JP" sz="2000" dirty="0" smtClean="0"/>
              <a:t>while</a:t>
            </a:r>
            <a:r>
              <a:rPr lang="ja-JP" altLang="en-US" sz="2000" dirty="0" smtClean="0"/>
              <a:t>ループの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2000" dirty="0" smtClean="0"/>
              <a:t>外側にも関数のブロックがある</a:t>
            </a:r>
            <a:endParaRPr lang="en-US" altLang="ja-JP" sz="2000" dirty="0" smtClean="0"/>
          </a:p>
          <a:p>
            <a:r>
              <a:rPr lang="ja-JP" altLang="en-US" dirty="0" smtClean="0"/>
              <a:t>スコープはブロックで決まる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sz="2400" dirty="0" smtClean="0"/>
          </a:p>
          <a:p>
            <a:endParaRPr lang="en-US" altLang="ja-JP" sz="2400" dirty="0" smtClean="0"/>
          </a:p>
        </p:txBody>
      </p:sp>
      <p:sp>
        <p:nvSpPr>
          <p:cNvPr id="8" name="正方形/長方形 7"/>
          <p:cNvSpPr/>
          <p:nvPr/>
        </p:nvSpPr>
        <p:spPr>
          <a:xfrm>
            <a:off x="4860032" y="2132856"/>
            <a:ext cx="4176464" cy="3312368"/>
          </a:xfrm>
          <a:prstGeom prst="rect">
            <a:avLst/>
          </a:prstGeom>
          <a:solidFill>
            <a:srgbClr val="4F81BD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5220072" y="2420888"/>
            <a:ext cx="3816424" cy="360040"/>
          </a:xfrm>
          <a:prstGeom prst="rect">
            <a:avLst/>
          </a:prstGeom>
          <a:solidFill>
            <a:srgbClr val="C0504D">
              <a:alpha val="50196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5220072" y="3068960"/>
            <a:ext cx="3816424" cy="504056"/>
          </a:xfrm>
          <a:prstGeom prst="rect">
            <a:avLst/>
          </a:prstGeom>
          <a:solidFill>
            <a:srgbClr val="9BBB59">
              <a:alpha val="50196"/>
            </a:srgb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5220072" y="4509120"/>
            <a:ext cx="3816424" cy="288032"/>
          </a:xfrm>
          <a:prstGeom prst="rect">
            <a:avLst/>
          </a:prstGeom>
          <a:solidFill>
            <a:srgbClr val="F79646">
              <a:alpha val="50196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コンテンツ プレースホルダー 4"/>
          <p:cNvSpPr txBox="1">
            <a:spLocks/>
          </p:cNvSpPr>
          <p:nvPr/>
        </p:nvSpPr>
        <p:spPr>
          <a:xfrm>
            <a:off x="4648200" y="1595797"/>
            <a:ext cx="4388296" cy="4525963"/>
          </a:xfrm>
          <a:prstGeom prst="rect">
            <a:avLst/>
          </a:prstGeom>
          <a:noFill/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sz="1800" dirty="0" smtClean="0">
                <a:latin typeface="Miriam Fixed" pitchFamily="49" charset="-79"/>
                <a:cs typeface="Miriam Fixed" pitchFamily="49" charset="-79"/>
              </a:rPr>
              <a:t>while(</a:t>
            </a:r>
            <a:r>
              <a:rPr lang="en-US" altLang="ja-JP" sz="1800" dirty="0" err="1" smtClean="0">
                <a:latin typeface="Miriam Fixed" pitchFamily="49" charset="-79"/>
                <a:cs typeface="Miriam Fixed" pitchFamily="49" charset="-79"/>
              </a:rPr>
              <a:t>window.update</a:t>
            </a:r>
            <a:r>
              <a:rPr lang="en-US" altLang="ja-JP" sz="1800" dirty="0" smtClean="0">
                <a:latin typeface="Miriam Fixed" pitchFamily="49" charset="-79"/>
                <a:cs typeface="Miriam Fixed" pitchFamily="49" charset="-79"/>
              </a:rPr>
              <a:t>() == true) {</a:t>
            </a:r>
          </a:p>
          <a:p>
            <a:pPr marL="0" indent="0">
              <a:buFont typeface="Arial" pitchFamily="34" charset="0"/>
              <a:buNone/>
            </a:pPr>
            <a:r>
              <a:rPr lang="ja-JP" altLang="en-US" sz="1800" dirty="0" smtClean="0">
                <a:latin typeface="Miriam Fixed" pitchFamily="49" charset="-79"/>
                <a:cs typeface="Miriam Fixed" pitchFamily="49" charset="-79"/>
              </a:rPr>
              <a:t>　　</a:t>
            </a:r>
            <a:r>
              <a:rPr lang="en-US" altLang="ja-JP" sz="1800" dirty="0" smtClean="0">
                <a:latin typeface="Miriam Fixed" pitchFamily="49" charset="-79"/>
                <a:cs typeface="Miriam Fixed" pitchFamily="49" charset="-79"/>
              </a:rPr>
              <a:t>if(</a:t>
            </a:r>
            <a:r>
              <a:rPr lang="ja-JP" altLang="en-US" sz="1800" dirty="0" smtClean="0">
                <a:latin typeface="Miriam Fixed" pitchFamily="49" charset="-79"/>
                <a:cs typeface="Miriam Fixed" pitchFamily="49" charset="-79"/>
              </a:rPr>
              <a:t>キーが押されてたら？</a:t>
            </a:r>
            <a:r>
              <a:rPr lang="en-US" altLang="ja-JP" sz="1800" dirty="0" smtClean="0">
                <a:latin typeface="Miriam Fixed" pitchFamily="49" charset="-79"/>
                <a:cs typeface="Miriam Fixed" pitchFamily="49" charset="-79"/>
              </a:rPr>
              <a:t>) {</a:t>
            </a:r>
          </a:p>
          <a:p>
            <a:pPr marL="0" indent="0">
              <a:buFont typeface="Arial" pitchFamily="34" charset="0"/>
              <a:buNone/>
            </a:pPr>
            <a:r>
              <a:rPr lang="ja-JP" altLang="en-US" sz="1800" dirty="0" smtClean="0">
                <a:latin typeface="Miriam Fixed" pitchFamily="49" charset="-79"/>
                <a:cs typeface="Miriam Fixed" pitchFamily="49" charset="-79"/>
              </a:rPr>
              <a:t>　　　　うごけー</a:t>
            </a:r>
            <a:endParaRPr lang="en-US" altLang="ja-JP" sz="18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ja-JP" altLang="en-US" sz="1800" dirty="0" smtClean="0">
                <a:latin typeface="Miriam Fixed" pitchFamily="49" charset="-79"/>
                <a:cs typeface="Miriam Fixed" pitchFamily="49" charset="-79"/>
              </a:rPr>
              <a:t>　　</a:t>
            </a:r>
            <a:r>
              <a:rPr lang="en-US" altLang="ja-JP" sz="1800" dirty="0" smtClean="0">
                <a:latin typeface="Miriam Fixed" pitchFamily="49" charset="-79"/>
                <a:cs typeface="Miriam Fixed" pitchFamily="49" charset="-79"/>
              </a:rPr>
              <a:t>} else {</a:t>
            </a:r>
          </a:p>
          <a:p>
            <a:pPr marL="0" indent="0">
              <a:buFont typeface="Arial" pitchFamily="34" charset="0"/>
              <a:buNone/>
            </a:pPr>
            <a:r>
              <a:rPr lang="ja-JP" altLang="en-US" sz="1800" dirty="0" smtClean="0">
                <a:latin typeface="Miriam Fixed" pitchFamily="49" charset="-79"/>
                <a:cs typeface="Miriam Fixed" pitchFamily="49" charset="-79"/>
              </a:rPr>
              <a:t>　　　　押されてなかったら</a:t>
            </a:r>
            <a:r>
              <a:rPr lang="en-US" altLang="ja-JP" sz="1800" dirty="0" smtClean="0">
                <a:latin typeface="Miriam Fixed" pitchFamily="49" charset="-79"/>
                <a:cs typeface="Miriam Fixed" pitchFamily="49" charset="-79"/>
              </a:rPr>
              <a:t/>
            </a:r>
            <a:br>
              <a:rPr lang="en-US" altLang="ja-JP" sz="1800" dirty="0" smtClean="0">
                <a:latin typeface="Miriam Fixed" pitchFamily="49" charset="-79"/>
                <a:cs typeface="Miriam Fixed" pitchFamily="49" charset="-79"/>
              </a:rPr>
            </a:br>
            <a:r>
              <a:rPr lang="ja-JP" altLang="en-US" sz="1800" dirty="0" smtClean="0">
                <a:latin typeface="Miriam Fixed" pitchFamily="49" charset="-79"/>
                <a:cs typeface="Miriam Fixed" pitchFamily="49" charset="-79"/>
              </a:rPr>
              <a:t>　　　　これやっとけー</a:t>
            </a:r>
            <a:r>
              <a:rPr lang="en-US" altLang="ja-JP" sz="1800" dirty="0" smtClean="0">
                <a:latin typeface="Miriam Fixed" pitchFamily="49" charset="-79"/>
                <a:cs typeface="Miriam Fixed" pitchFamily="49" charset="-79"/>
              </a:rPr>
              <a:t>(</a:t>
            </a:r>
            <a:r>
              <a:rPr lang="ja-JP" altLang="en-US" sz="1800" dirty="0" smtClean="0">
                <a:latin typeface="Miriam Fixed" pitchFamily="49" charset="-79"/>
                <a:cs typeface="Miriam Fixed" pitchFamily="49" charset="-79"/>
              </a:rPr>
              <a:t>省略可</a:t>
            </a:r>
            <a:r>
              <a:rPr lang="en-US" altLang="ja-JP" sz="1800" dirty="0" smtClean="0">
                <a:latin typeface="Miriam Fixed" pitchFamily="49" charset="-79"/>
                <a:cs typeface="Miriam Fixed" pitchFamily="49" charset="-79"/>
              </a:rPr>
              <a:t>)</a:t>
            </a:r>
          </a:p>
          <a:p>
            <a:pPr marL="0" indent="0">
              <a:buFont typeface="Arial" pitchFamily="34" charset="0"/>
              <a:buNone/>
            </a:pPr>
            <a:r>
              <a:rPr lang="ja-JP" altLang="en-US" sz="1800" dirty="0" smtClean="0">
                <a:latin typeface="Miriam Fixed" pitchFamily="49" charset="-79"/>
                <a:cs typeface="Miriam Fixed" pitchFamily="49" charset="-79"/>
              </a:rPr>
              <a:t>　　</a:t>
            </a:r>
            <a:r>
              <a:rPr lang="en-US" altLang="ja-JP" sz="1800" dirty="0" smtClean="0">
                <a:latin typeface="Miriam Fixed" pitchFamily="49" charset="-79"/>
                <a:cs typeface="Miriam Fixed" pitchFamily="49" charset="-79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altLang="ja-JP" sz="18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ja-JP" altLang="en-US" sz="1800" dirty="0" smtClean="0">
                <a:latin typeface="Miriam Fixed" pitchFamily="49" charset="-79"/>
                <a:cs typeface="Miriam Fixed" pitchFamily="49" charset="-79"/>
              </a:rPr>
              <a:t>　　</a:t>
            </a:r>
            <a:r>
              <a:rPr lang="en-US" altLang="ja-JP" sz="1800" dirty="0" smtClean="0">
                <a:latin typeface="Miriam Fixed" pitchFamily="49" charset="-79"/>
                <a:cs typeface="Miriam Fixed" pitchFamily="49" charset="-79"/>
              </a:rPr>
              <a:t>if(</a:t>
            </a:r>
            <a:r>
              <a:rPr lang="ja-JP" altLang="en-US" sz="1800" dirty="0" smtClean="0">
                <a:latin typeface="Miriam Fixed" pitchFamily="49" charset="-79"/>
                <a:cs typeface="Miriam Fixed" pitchFamily="49" charset="-79"/>
              </a:rPr>
              <a:t>違うキーが押されてたら？</a:t>
            </a:r>
            <a:r>
              <a:rPr lang="en-US" altLang="ja-JP" sz="1800" dirty="0" smtClean="0">
                <a:latin typeface="Miriam Fixed" pitchFamily="49" charset="-79"/>
                <a:cs typeface="Miriam Fixed" pitchFamily="49" charset="-79"/>
              </a:rPr>
              <a:t>) {</a:t>
            </a:r>
          </a:p>
          <a:p>
            <a:pPr marL="0" indent="0">
              <a:buFont typeface="Arial" pitchFamily="34" charset="0"/>
              <a:buNone/>
            </a:pPr>
            <a:r>
              <a:rPr lang="ja-JP" altLang="en-US" sz="1800" dirty="0" smtClean="0">
                <a:latin typeface="Miriam Fixed" pitchFamily="49" charset="-79"/>
                <a:cs typeface="Miriam Fixed" pitchFamily="49" charset="-79"/>
              </a:rPr>
              <a:t>　　　　違う感じにうごけー</a:t>
            </a:r>
            <a:endParaRPr lang="en-US" altLang="ja-JP" sz="18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ja-JP" altLang="en-US" sz="1800" dirty="0" smtClean="0">
                <a:latin typeface="Miriam Fixed" pitchFamily="49" charset="-79"/>
                <a:cs typeface="Miriam Fixed" pitchFamily="49" charset="-79"/>
              </a:rPr>
              <a:t>　　</a:t>
            </a:r>
            <a:r>
              <a:rPr lang="en-US" altLang="ja-JP" sz="1800" dirty="0" smtClean="0">
                <a:latin typeface="Miriam Fixed" pitchFamily="49" charset="-79"/>
                <a:cs typeface="Miriam Fixed" pitchFamily="49" charset="-79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altLang="ja-JP" sz="18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ja-JP" sz="1800" dirty="0" smtClean="0">
                <a:latin typeface="Miriam Fixed" pitchFamily="49" charset="-79"/>
                <a:cs typeface="Miriam Fixed" pitchFamily="49" charset="-79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468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変数が生まれる時・死ぬ時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ja-JP" altLang="en-US" dirty="0" smtClean="0"/>
              <a:t>処理がスコープに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入って宣言された時、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変数が生成される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処理がスコープから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kumimoji="1" lang="ja-JP" altLang="en-US" dirty="0" smtClean="0"/>
              <a:t>抜ける時、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変数は破壊される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関数呼び出しで一時的に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ジャンプする時は大丈夫</a:t>
            </a:r>
            <a:endParaRPr lang="en-US" altLang="ja-JP" dirty="0" smtClean="0"/>
          </a:p>
          <a:p>
            <a:r>
              <a:rPr lang="ja-JP" altLang="en-US" b="1" dirty="0" smtClean="0"/>
              <a:t>今処理している</a:t>
            </a:r>
            <a:r>
              <a:rPr lang="en-US" altLang="ja-JP" b="1" dirty="0" smtClean="0"/>
              <a:t/>
            </a:r>
            <a:br>
              <a:rPr lang="en-US" altLang="ja-JP" b="1" dirty="0" smtClean="0"/>
            </a:br>
            <a:r>
              <a:rPr lang="ja-JP" altLang="en-US" b="1" dirty="0" smtClean="0"/>
              <a:t>スコープから見えない変数は使えない</a:t>
            </a:r>
            <a:endParaRPr lang="en-US" altLang="ja-JP" b="1" dirty="0" smtClean="0"/>
          </a:p>
          <a:p>
            <a:pPr lvl="1"/>
            <a:r>
              <a:rPr kumimoji="1" lang="ja-JP" altLang="en-US" dirty="0" smtClean="0"/>
              <a:t>コンパイルエラーになる</a:t>
            </a:r>
            <a:endParaRPr kumimoji="1" lang="en-US" altLang="ja-JP" dirty="0" smtClean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void </a:t>
            </a:r>
            <a:r>
              <a:rPr lang="en-US" altLang="ja-JP" sz="1400" dirty="0" err="1">
                <a:latin typeface="Miriam Fixed" pitchFamily="49" charset="-79"/>
                <a:cs typeface="Miriam Fixed" pitchFamily="49" charset="-79"/>
              </a:rPr>
              <a:t>func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(void)</a:t>
            </a: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{</a:t>
            </a:r>
          </a:p>
          <a:p>
            <a:pPr marL="0" indent="0">
              <a:buNone/>
            </a:pP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    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 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ここで変数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hoge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が作られる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   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int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hoge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= 0;</a:t>
            </a: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  if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(</a:t>
            </a:r>
            <a:r>
              <a:rPr lang="ja-JP" altLang="en-US" sz="1400" dirty="0">
                <a:latin typeface="Miriam Fixed" pitchFamily="49" charset="-79"/>
                <a:cs typeface="Miriam Fixed" pitchFamily="49" charset="-79"/>
              </a:rPr>
              <a:t>適当な条件式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) 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{</a:t>
            </a: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      // 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ここで変数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hogehoge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が作られる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     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int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err="1">
                <a:latin typeface="Miriam Fixed" pitchFamily="49" charset="-79"/>
                <a:cs typeface="Miriam Fixed" pitchFamily="49" charset="-79"/>
              </a:rPr>
              <a:t>hogehoge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= 0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;</a:t>
            </a: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 }</a:t>
            </a: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 // 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ここで</a:t>
            </a:r>
            <a:r>
              <a:rPr lang="ja-JP" altLang="en-US" sz="1400" dirty="0">
                <a:latin typeface="Miriam Fixed" pitchFamily="49" charset="-79"/>
                <a:cs typeface="Miriam Fixed" pitchFamily="49" charset="-79"/>
              </a:rPr>
              <a:t>変数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hogehoge</a:t>
            </a:r>
            <a:r>
              <a:rPr lang="ja-JP" altLang="en-US" sz="1400" dirty="0" err="1" smtClean="0">
                <a:latin typeface="Miriam Fixed" pitchFamily="49" charset="-79"/>
                <a:cs typeface="Miriam Fixed" pitchFamily="49" charset="-79"/>
              </a:rPr>
              <a:t>が</a:t>
            </a:r>
            <a:r>
              <a:rPr lang="ja-JP" altLang="en-US" sz="1400" dirty="0" err="1">
                <a:latin typeface="Miriam Fixed" pitchFamily="49" charset="-79"/>
                <a:cs typeface="Miriam Fixed" pitchFamily="49" charset="-79"/>
              </a:rPr>
              <a:t>破</a:t>
            </a:r>
            <a:r>
              <a:rPr lang="ja-JP" altLang="en-US" sz="1400" dirty="0">
                <a:latin typeface="Miriam Fixed" pitchFamily="49" charset="-79"/>
                <a:cs typeface="Miriam Fixed" pitchFamily="49" charset="-79"/>
              </a:rPr>
              <a:t>壊される</a:t>
            </a:r>
          </a:p>
          <a:p>
            <a:pPr marL="0" indent="0">
              <a:buNone/>
            </a:pPr>
            <a:r>
              <a:rPr lang="ja-JP" altLang="en-US" sz="1400" dirty="0">
                <a:latin typeface="Miriam Fixed" pitchFamily="49" charset="-79"/>
                <a:cs typeface="Miriam Fixed" pitchFamily="49" charset="-79"/>
              </a:rPr>
              <a:t> 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   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return;</a:t>
            </a: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 // 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ここで</a:t>
            </a:r>
            <a:r>
              <a:rPr lang="ja-JP" altLang="en-US" sz="1400" dirty="0">
                <a:latin typeface="Miriam Fixed" pitchFamily="49" charset="-79"/>
                <a:cs typeface="Miriam Fixed" pitchFamily="49" charset="-79"/>
              </a:rPr>
              <a:t>変数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hoge</a:t>
            </a:r>
            <a:r>
              <a:rPr lang="ja-JP" altLang="en-US" sz="1400" dirty="0" err="1" smtClean="0">
                <a:latin typeface="Miriam Fixed" pitchFamily="49" charset="-79"/>
                <a:cs typeface="Miriam Fixed" pitchFamily="49" charset="-79"/>
              </a:rPr>
              <a:t>が</a:t>
            </a:r>
            <a:r>
              <a:rPr lang="ja-JP" altLang="en-US" sz="1400" dirty="0" err="1">
                <a:latin typeface="Miriam Fixed" pitchFamily="49" charset="-79"/>
                <a:cs typeface="Miriam Fixed" pitchFamily="49" charset="-79"/>
              </a:rPr>
              <a:t>破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壊される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}</a:t>
            </a:r>
            <a:endParaRPr lang="ja-JP" altLang="en-US" sz="1400" dirty="0">
              <a:latin typeface="Miriam Fixed" pitchFamily="49" charset="-79"/>
              <a:cs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48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じゃあ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こう書くしかないじゃない！！</a:t>
            </a:r>
            <a:endParaRPr kumimoji="1" lang="ja-JP" altLang="en-US" dirty="0"/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242"/>
          <a:stretch/>
        </p:blipFill>
        <p:spPr>
          <a:xfrm>
            <a:off x="539552" y="2276872"/>
            <a:ext cx="8176316" cy="3024336"/>
          </a:xfrm>
        </p:spPr>
      </p:pic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>
          <a:xfrm>
            <a:off x="2552700" y="1600200"/>
            <a:ext cx="4038600" cy="4525963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400" b="1" dirty="0" err="1" smtClean="0">
                <a:latin typeface="Miriam Fixed" pitchFamily="49" charset="-79"/>
                <a:cs typeface="Miriam Fixed" pitchFamily="49" charset="-79"/>
              </a:rPr>
              <a:t>int</a:t>
            </a:r>
            <a:r>
              <a:rPr lang="en-US" altLang="ja-JP" sz="1400" b="1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b="1" dirty="0">
                <a:latin typeface="Miriam Fixed" pitchFamily="49" charset="-79"/>
                <a:cs typeface="Miriam Fixed" pitchFamily="49" charset="-79"/>
              </a:rPr>
              <a:t>main(int argc, char *argv[])</a:t>
            </a:r>
          </a:p>
          <a:p>
            <a:pPr marL="0" indent="0">
              <a:buNone/>
            </a:pPr>
            <a:r>
              <a:rPr lang="en-US" altLang="ja-JP" sz="1400" b="1" dirty="0" smtClean="0">
                <a:latin typeface="Miriam Fixed" pitchFamily="49" charset="-79"/>
                <a:cs typeface="Miriam Fixed" pitchFamily="49" charset="-79"/>
              </a:rPr>
              <a:t>{</a:t>
            </a:r>
          </a:p>
          <a:p>
            <a:pPr marL="0" indent="0">
              <a:buNone/>
            </a:pPr>
            <a:r>
              <a:rPr lang="en-US" altLang="ja-JP" sz="1400" b="1" dirty="0" smtClean="0">
                <a:latin typeface="Miriam Fixed" pitchFamily="49" charset="-79"/>
                <a:cs typeface="Miriam Fixed" pitchFamily="49" charset="-79"/>
              </a:rPr>
              <a:t>    /*</a:t>
            </a:r>
          </a:p>
          <a:p>
            <a:pPr marL="0" indent="0">
              <a:buNone/>
            </a:pPr>
            <a:r>
              <a:rPr lang="en-US" altLang="ja-JP" sz="1400" b="1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b="1" dirty="0" smtClean="0">
                <a:latin typeface="Miriam Fixed" pitchFamily="49" charset="-79"/>
                <a:cs typeface="Miriam Fixed" pitchFamily="49" charset="-79"/>
              </a:rPr>
              <a:t>   </a:t>
            </a:r>
            <a:r>
              <a:rPr lang="ja-JP" altLang="en-US" sz="1400" b="1" dirty="0" smtClean="0">
                <a:latin typeface="Miriam Fixed" pitchFamily="49" charset="-79"/>
                <a:cs typeface="Miriam Fixed" pitchFamily="49" charset="-79"/>
              </a:rPr>
              <a:t>凄まじい分量の変数宣言</a:t>
            </a:r>
            <a:endParaRPr lang="en-US" altLang="ja-JP" sz="1400" b="1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b="1" dirty="0" smtClean="0">
                <a:latin typeface="Miriam Fixed" pitchFamily="49" charset="-79"/>
                <a:cs typeface="Miriam Fixed" pitchFamily="49" charset="-79"/>
              </a:rPr>
              <a:t>    */</a:t>
            </a:r>
          </a:p>
          <a:p>
            <a:pPr marL="0" indent="0">
              <a:buNone/>
            </a:pPr>
            <a:r>
              <a:rPr lang="en-US" altLang="ja-JP" sz="1400" b="1" dirty="0" smtClean="0">
                <a:latin typeface="Miriam Fixed" pitchFamily="49" charset="-79"/>
                <a:cs typeface="Miriam Fixed" pitchFamily="49" charset="-79"/>
              </a:rPr>
              <a:t>    /*</a:t>
            </a:r>
            <a:endParaRPr lang="en-US" altLang="ja-JP" sz="1400" b="1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b="1" dirty="0">
                <a:latin typeface="Miriam Fixed" pitchFamily="49" charset="-79"/>
                <a:cs typeface="Miriam Fixed" pitchFamily="49" charset="-79"/>
              </a:rPr>
              <a:t>    </a:t>
            </a:r>
            <a:r>
              <a:rPr lang="ja-JP" altLang="en-US" sz="1400" b="1" dirty="0" smtClean="0">
                <a:latin typeface="Miriam Fixed" pitchFamily="49" charset="-79"/>
                <a:cs typeface="Miriam Fixed" pitchFamily="49" charset="-79"/>
              </a:rPr>
              <a:t>殺人的な分量の初期化処理</a:t>
            </a:r>
            <a:endParaRPr lang="en-US" altLang="ja-JP" sz="1400" b="1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b="1" dirty="0">
                <a:latin typeface="Miriam Fixed" pitchFamily="49" charset="-79"/>
                <a:cs typeface="Miriam Fixed" pitchFamily="49" charset="-79"/>
              </a:rPr>
              <a:t>    */</a:t>
            </a:r>
            <a:endParaRPr lang="en-US" altLang="ja-JP" sz="1400" b="1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b="1" dirty="0" smtClean="0">
                <a:latin typeface="Miriam Fixed" pitchFamily="49" charset="-79"/>
                <a:cs typeface="Miriam Fixed" pitchFamily="49" charset="-79"/>
              </a:rPr>
              <a:t>    //</a:t>
            </a:r>
            <a:r>
              <a:rPr lang="ja-JP" altLang="en-US" sz="1400" b="1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ja-JP" altLang="en-US" sz="1400" b="1" dirty="0" smtClean="0">
                <a:latin typeface="Miriam Fixed" pitchFamily="49" charset="-79"/>
                <a:cs typeface="Miriam Fixed" pitchFamily="49" charset="-79"/>
              </a:rPr>
              <a:t>メインループ</a:t>
            </a:r>
            <a:endParaRPr lang="en-US" altLang="ja-JP" sz="1400" b="1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b="1" dirty="0" smtClean="0">
                <a:latin typeface="Miriam Fixed" pitchFamily="49" charset="-79"/>
                <a:cs typeface="Miriam Fixed" pitchFamily="49" charset="-79"/>
              </a:rPr>
              <a:t>    while(true) {</a:t>
            </a:r>
          </a:p>
          <a:p>
            <a:pPr marL="0" indent="0">
              <a:buNone/>
            </a:pPr>
            <a:r>
              <a:rPr lang="en-US" altLang="ja-JP" sz="1400" b="1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b="1" dirty="0" smtClean="0">
                <a:latin typeface="Miriam Fixed" pitchFamily="49" charset="-79"/>
                <a:cs typeface="Miriam Fixed" pitchFamily="49" charset="-79"/>
              </a:rPr>
              <a:t>       /*</a:t>
            </a:r>
          </a:p>
          <a:p>
            <a:pPr marL="0" indent="0">
              <a:buNone/>
            </a:pPr>
            <a:r>
              <a:rPr lang="en-US" altLang="ja-JP" sz="1400" b="1" dirty="0" smtClean="0">
                <a:latin typeface="Miriam Fixed" pitchFamily="49" charset="-79"/>
                <a:cs typeface="Miriam Fixed" pitchFamily="49" charset="-79"/>
              </a:rPr>
              <a:t>        </a:t>
            </a:r>
            <a:r>
              <a:rPr lang="ja-JP" altLang="en-US" sz="1400" b="1" dirty="0" smtClean="0">
                <a:latin typeface="Miriam Fixed" pitchFamily="49" charset="-79"/>
                <a:cs typeface="Miriam Fixed" pitchFamily="49" charset="-79"/>
              </a:rPr>
              <a:t>目を覆いたくなるようなゲーム処理</a:t>
            </a:r>
            <a:endParaRPr lang="en-US" altLang="ja-JP" sz="1400" b="1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b="1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b="1" dirty="0" smtClean="0">
                <a:latin typeface="Miriam Fixed" pitchFamily="49" charset="-79"/>
                <a:cs typeface="Miriam Fixed" pitchFamily="49" charset="-79"/>
              </a:rPr>
              <a:t>       */</a:t>
            </a:r>
          </a:p>
          <a:p>
            <a:pPr marL="0" indent="0">
              <a:buNone/>
            </a:pPr>
            <a:r>
              <a:rPr lang="en-US" altLang="ja-JP" sz="1400" b="1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b="1" dirty="0" smtClean="0">
                <a:latin typeface="Miriam Fixed" pitchFamily="49" charset="-79"/>
                <a:cs typeface="Miriam Fixed" pitchFamily="49" charset="-79"/>
              </a:rPr>
              <a:t>   }</a:t>
            </a:r>
          </a:p>
          <a:p>
            <a:pPr marL="0" indent="0">
              <a:buNone/>
            </a:pPr>
            <a:r>
              <a:rPr lang="en-US" altLang="ja-JP" sz="1400" b="1" dirty="0" smtClean="0">
                <a:latin typeface="Miriam Fixed" pitchFamily="49" charset="-79"/>
                <a:cs typeface="Miriam Fixed" pitchFamily="49" charset="-79"/>
              </a:rPr>
              <a:t>    // </a:t>
            </a:r>
            <a:r>
              <a:rPr lang="ja-JP" altLang="en-US" sz="1400" b="1" dirty="0" smtClean="0">
                <a:latin typeface="Miriam Fixed" pitchFamily="49" charset="-79"/>
                <a:cs typeface="Miriam Fixed" pitchFamily="49" charset="-79"/>
              </a:rPr>
              <a:t>ここに至るまでに数万行</a:t>
            </a:r>
            <a:endParaRPr lang="en-US" altLang="ja-JP" sz="1400" b="1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ja-JP" altLang="en-US" sz="1400" b="1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ja-JP" altLang="en-US" sz="1400" b="1" dirty="0" smtClean="0">
                <a:latin typeface="Miriam Fixed" pitchFamily="49" charset="-79"/>
                <a:cs typeface="Miriam Fixed" pitchFamily="49" charset="-79"/>
              </a:rPr>
              <a:t>   </a:t>
            </a:r>
            <a:r>
              <a:rPr lang="en-US" altLang="ja-JP" sz="1400" b="1" dirty="0" smtClean="0">
                <a:latin typeface="Miriam Fixed" pitchFamily="49" charset="-79"/>
                <a:cs typeface="Miriam Fixed" pitchFamily="49" charset="-79"/>
              </a:rPr>
              <a:t>return </a:t>
            </a:r>
            <a:r>
              <a:rPr lang="en-US" altLang="ja-JP" sz="1400" b="1" dirty="0">
                <a:latin typeface="Miriam Fixed" pitchFamily="49" charset="-79"/>
                <a:cs typeface="Miriam Fixed" pitchFamily="49" charset="-79"/>
              </a:rPr>
              <a:t>0;</a:t>
            </a:r>
          </a:p>
          <a:p>
            <a:pPr marL="0" indent="0">
              <a:buNone/>
            </a:pPr>
            <a:r>
              <a:rPr lang="en-US" altLang="ja-JP" sz="1400" b="1" dirty="0">
                <a:latin typeface="Miriam Fixed" pitchFamily="49" charset="-79"/>
                <a:cs typeface="Miriam Fixed" pitchFamily="49" charset="-79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5618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なんでああなるのか？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関数やクラスを覚えても</a:t>
            </a:r>
            <a:r>
              <a:rPr lang="ja-JP" altLang="en-US" dirty="0" smtClean="0"/>
              <a:t>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うまく</a:t>
            </a:r>
            <a:r>
              <a:rPr lang="ja-JP" altLang="en-US" dirty="0"/>
              <a:t>使えずこう書く人は多い</a:t>
            </a:r>
            <a:endParaRPr lang="en-US" altLang="ja-JP" dirty="0"/>
          </a:p>
          <a:p>
            <a:pPr lvl="1"/>
            <a:r>
              <a:rPr lang="ja-JP" altLang="en-US" dirty="0"/>
              <a:t>スコープの問題</a:t>
            </a:r>
            <a:r>
              <a:rPr lang="ja-JP" altLang="en-US" dirty="0" smtClean="0"/>
              <a:t>を解決</a:t>
            </a:r>
            <a:r>
              <a:rPr lang="ja-JP" altLang="en-US" dirty="0"/>
              <a:t>できないから</a:t>
            </a:r>
            <a:endParaRPr lang="en-US" altLang="ja-JP" dirty="0"/>
          </a:p>
          <a:p>
            <a:r>
              <a:rPr lang="ja-JP" altLang="en-US" dirty="0"/>
              <a:t>今日取り扱う</a:t>
            </a:r>
            <a:r>
              <a:rPr lang="ja-JP" altLang="en-US" dirty="0" smtClean="0"/>
              <a:t>、ポインタ</a:t>
            </a:r>
            <a:r>
              <a:rPr lang="ja-JP" altLang="en-US" dirty="0"/>
              <a:t>や参照を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理解すれば、こんなことはしなくて済む</a:t>
            </a:r>
            <a:endParaRPr lang="en-US" altLang="ja-JP" dirty="0"/>
          </a:p>
          <a:p>
            <a:pPr lvl="1"/>
            <a:r>
              <a:rPr lang="ja-JP" altLang="en-US" b="1" dirty="0">
                <a:solidFill>
                  <a:srgbClr val="FF0000"/>
                </a:solidFill>
              </a:rPr>
              <a:t>絶対にやめよう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627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スコープイン・アウトに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際する重要イベント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ja-JP" altLang="en-US" dirty="0" smtClean="0"/>
              <a:t>変数の場合は、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単純に箱が確保され、消滅するだけ</a:t>
            </a:r>
            <a:endParaRPr lang="en-US" altLang="ja-JP" dirty="0" smtClean="0"/>
          </a:p>
          <a:p>
            <a:r>
              <a:rPr kumimoji="1" lang="ja-JP" altLang="en-US" dirty="0" smtClean="0"/>
              <a:t>クラスオブジェクトは、イン・アウトで次の関数が呼ばれる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スコープインで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b="1" dirty="0" smtClean="0"/>
              <a:t>コンストラクタ</a:t>
            </a:r>
            <a:endParaRPr lang="en-US" altLang="ja-JP" dirty="0"/>
          </a:p>
          <a:p>
            <a:pPr lvl="1"/>
            <a:r>
              <a:rPr kumimoji="1" lang="ja-JP" altLang="en-US" dirty="0" smtClean="0"/>
              <a:t>スコープアウトで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b="1" dirty="0" smtClean="0"/>
              <a:t>デストラクタ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44280" cy="4853136"/>
          </a:xfr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#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ifndef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__SCOPR_CHECKER_H__</a:t>
            </a: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#define 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__SCOPR_CHECKER_H__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#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include &lt;</a:t>
            </a:r>
            <a:r>
              <a:rPr lang="en-US" altLang="ja-JP" sz="1400" dirty="0" err="1">
                <a:latin typeface="Miriam Fixed" pitchFamily="49" charset="-79"/>
                <a:cs typeface="Miriam Fixed" pitchFamily="49" charset="-79"/>
              </a:rPr>
              <a:t>iostream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&gt;</a:t>
            </a: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 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スコープの出入り時にメッセージを出すクラス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class </a:t>
            </a:r>
            <a:r>
              <a:rPr lang="en-US" altLang="ja-JP" sz="1400" dirty="0" err="1">
                <a:latin typeface="Miriam Fixed" pitchFamily="49" charset="-79"/>
                <a:cs typeface="Miriam Fixed" pitchFamily="49" charset="-79"/>
              </a:rPr>
              <a:t>ScopeChecker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{</a:t>
            </a: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public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:</a:t>
            </a: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ScopeChecker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(void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)</a:t>
            </a: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{</a:t>
            </a: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 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std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::</a:t>
            </a:r>
            <a:r>
              <a:rPr lang="en-US" altLang="ja-JP" sz="1400" dirty="0" err="1">
                <a:latin typeface="Miriam Fixed" pitchFamily="49" charset="-79"/>
                <a:cs typeface="Miriam Fixed" pitchFamily="49" charset="-79"/>
              </a:rPr>
              <a:t>cout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&lt;&lt; "</a:t>
            </a:r>
            <a:r>
              <a:rPr lang="ja-JP" altLang="en-US" sz="1400" dirty="0">
                <a:latin typeface="Miriam Fixed" pitchFamily="49" charset="-79"/>
                <a:cs typeface="Miriam Fixed" pitchFamily="49" charset="-79"/>
              </a:rPr>
              <a:t>こうして俺はこの世界に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生まれた</a:t>
            </a:r>
            <a:r>
              <a:rPr lang="ja-JP" altLang="en-US" sz="1400" dirty="0">
                <a:latin typeface="Miriam Fixed" pitchFamily="49" charset="-79"/>
                <a:cs typeface="Miriam Fixed" pitchFamily="49" charset="-79"/>
              </a:rPr>
              <a:t>。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" &lt;&lt; </a:t>
            </a:r>
            <a:r>
              <a:rPr lang="en-US" altLang="ja-JP" sz="1400" dirty="0" err="1">
                <a:latin typeface="Miriam Fixed" pitchFamily="49" charset="-79"/>
                <a:cs typeface="Miriam Fixed" pitchFamily="49" charset="-79"/>
              </a:rPr>
              <a:t>std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::</a:t>
            </a:r>
            <a:r>
              <a:rPr lang="en-US" altLang="ja-JP" sz="1400" dirty="0" err="1">
                <a:latin typeface="Miriam Fixed" pitchFamily="49" charset="-79"/>
                <a:cs typeface="Miriam Fixed" pitchFamily="49" charset="-79"/>
              </a:rPr>
              <a:t>endl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;</a:t>
            </a: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};</a:t>
            </a: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~</a:t>
            </a:r>
            <a:r>
              <a:rPr lang="en-US" altLang="ja-JP" sz="1400" dirty="0" err="1">
                <a:latin typeface="Miriam Fixed" pitchFamily="49" charset="-79"/>
                <a:cs typeface="Miriam Fixed" pitchFamily="49" charset="-79"/>
              </a:rPr>
              <a:t>ScopeChecker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()</a:t>
            </a: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{</a:t>
            </a: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 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std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::</a:t>
            </a:r>
            <a:r>
              <a:rPr lang="en-US" altLang="ja-JP" sz="1400" dirty="0" err="1">
                <a:latin typeface="Miriam Fixed" pitchFamily="49" charset="-79"/>
                <a:cs typeface="Miriam Fixed" pitchFamily="49" charset="-79"/>
              </a:rPr>
              <a:t>cout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&lt;&lt; "</a:t>
            </a:r>
            <a:r>
              <a:rPr lang="ja-JP" altLang="en-US" sz="1400" dirty="0">
                <a:latin typeface="Miriam Fixed" pitchFamily="49" charset="-79"/>
                <a:cs typeface="Miriam Fixed" pitchFamily="49" charset="-79"/>
              </a:rPr>
              <a:t>そして俺は世界から抹殺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された</a:t>
            </a:r>
            <a:r>
              <a:rPr lang="ja-JP" altLang="en-US" sz="1400" dirty="0">
                <a:latin typeface="Miriam Fixed" pitchFamily="49" charset="-79"/>
                <a:cs typeface="Miriam Fixed" pitchFamily="49" charset="-79"/>
              </a:rPr>
              <a:t>。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" 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&lt;&lt;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std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::</a:t>
            </a:r>
            <a:r>
              <a:rPr lang="en-US" altLang="ja-JP" sz="1400" dirty="0" err="1">
                <a:latin typeface="Miriam Fixed" pitchFamily="49" charset="-79"/>
                <a:cs typeface="Miriam Fixed" pitchFamily="49" charset="-79"/>
              </a:rPr>
              <a:t>endl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;</a:t>
            </a: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};</a:t>
            </a: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};</a:t>
            </a:r>
          </a:p>
          <a:p>
            <a:pPr marL="0" indent="0">
              <a:buNone/>
            </a:pPr>
            <a:r>
              <a:rPr kumimoji="1" lang="en-US" altLang="ja-JP" sz="1400" dirty="0" smtClean="0">
                <a:latin typeface="Miriam Fixed" pitchFamily="49" charset="-79"/>
                <a:cs typeface="Miriam Fixed" pitchFamily="49" charset="-79"/>
              </a:rPr>
              <a:t>#</a:t>
            </a:r>
            <a:r>
              <a:rPr kumimoji="1" lang="en-US" altLang="ja-JP" sz="1400" dirty="0" err="1" smtClean="0">
                <a:latin typeface="Miriam Fixed" pitchFamily="49" charset="-79"/>
                <a:cs typeface="Miriam Fixed" pitchFamily="49" charset="-79"/>
              </a:rPr>
              <a:t>endif</a:t>
            </a:r>
            <a:endParaRPr kumimoji="1" lang="ja-JP" altLang="en-US" sz="1400" dirty="0">
              <a:latin typeface="Miriam Fixed" pitchFamily="49" charset="-79"/>
              <a:cs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2318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初期化と後片付け以外にも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色々使い道がある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自動で呼んでくれるという構造を利用して、闇の魔術を行使する</a:t>
            </a:r>
            <a:r>
              <a:rPr kumimoji="1" lang="en-US" altLang="ja-JP" dirty="0" smtClean="0"/>
              <a:t>C++</a:t>
            </a:r>
            <a:r>
              <a:rPr kumimoji="1" lang="en-US" altLang="ja-JP" dirty="0" err="1" smtClean="0"/>
              <a:t>er</a:t>
            </a:r>
            <a:r>
              <a:rPr kumimoji="1" lang="ja-JP" altLang="en-US" dirty="0" smtClean="0"/>
              <a:t>も多い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ScopeChecker</a:t>
            </a:r>
            <a:r>
              <a:rPr lang="ja-JP" altLang="en-US" dirty="0" smtClean="0"/>
              <a:t>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その一例</a:t>
            </a:r>
            <a:endParaRPr lang="en-US" altLang="ja-JP" dirty="0" smtClean="0"/>
          </a:p>
          <a:p>
            <a:r>
              <a:rPr lang="ja-JP" altLang="en-US" dirty="0" smtClean="0"/>
              <a:t>コンストラクタに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引数を取ることで、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実体生成時に名前を付けるようにした→</a:t>
            </a: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28256" cy="4525963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400" dirty="0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// </a:t>
            </a:r>
            <a:r>
              <a:rPr lang="ja-JP" altLang="en-US" sz="1400" dirty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さっき</a:t>
            </a:r>
            <a:r>
              <a:rPr lang="ja-JP" altLang="en-US" sz="1400" dirty="0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のクラスのコンストラクタを改造</a:t>
            </a:r>
            <a:endParaRPr lang="en-US" altLang="ja-JP" sz="1400" dirty="0" smtClean="0">
              <a:solidFill>
                <a:srgbClr val="FF0000"/>
              </a:solidFill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// ※</a:t>
            </a:r>
            <a:r>
              <a:rPr lang="ja-JP" altLang="en-US" sz="1400" dirty="0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一部省略</a:t>
            </a:r>
            <a:endParaRPr lang="en-US" altLang="ja-JP" sz="1400" dirty="0" smtClean="0">
              <a:solidFill>
                <a:srgbClr val="FF0000"/>
              </a:solidFill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endParaRPr lang="en-US" altLang="ja-JP" sz="1400" dirty="0">
              <a:solidFill>
                <a:srgbClr val="FF0000"/>
              </a:solidFill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class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ScopeChecker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{</a:t>
            </a:r>
          </a:p>
          <a:p>
            <a:pPr marL="0" indent="0">
              <a:buNone/>
            </a:pPr>
            <a:r>
              <a:rPr lang="en-US" altLang="ja-JP" sz="1400" dirty="0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private</a:t>
            </a:r>
            <a:r>
              <a:rPr lang="en-US" altLang="ja-JP" sz="1400" dirty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:</a:t>
            </a:r>
          </a:p>
          <a:p>
            <a:pPr marL="0" indent="0">
              <a:buNone/>
            </a:pPr>
            <a:r>
              <a:rPr lang="en-US" altLang="ja-JP" sz="1400" dirty="0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  </a:t>
            </a:r>
            <a:r>
              <a:rPr lang="en-US" altLang="ja-JP" sz="1400" dirty="0" err="1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std</a:t>
            </a:r>
            <a:r>
              <a:rPr lang="en-US" altLang="ja-JP" sz="1400" dirty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::string name;</a:t>
            </a: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public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:</a:t>
            </a:r>
          </a:p>
          <a:p>
            <a:pPr marL="0" indent="0">
              <a:buNone/>
            </a:pPr>
            <a:r>
              <a:rPr lang="en-US" altLang="ja-JP" sz="1400" dirty="0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  </a:t>
            </a:r>
            <a:r>
              <a:rPr lang="en-US" altLang="ja-JP" sz="1400" dirty="0" err="1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ScopeChecker</a:t>
            </a:r>
            <a:r>
              <a:rPr lang="en-US" altLang="ja-JP" sz="1400" dirty="0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(</a:t>
            </a:r>
            <a:r>
              <a:rPr lang="en-US" altLang="ja-JP" sz="1400" dirty="0" err="1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std</a:t>
            </a:r>
            <a:r>
              <a:rPr lang="en-US" altLang="ja-JP" sz="1400" dirty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::</a:t>
            </a:r>
            <a:r>
              <a:rPr lang="en-US" altLang="ja-JP" sz="1400" dirty="0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string </a:t>
            </a:r>
            <a:r>
              <a:rPr lang="en-US" altLang="ja-JP" sz="1400" dirty="0" err="1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argName</a:t>
            </a:r>
            <a:r>
              <a:rPr lang="en-US" altLang="ja-JP" sz="1400" dirty="0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) : </a:t>
            </a:r>
            <a:r>
              <a:rPr lang="en-US" altLang="ja-JP" sz="1400" dirty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name(</a:t>
            </a:r>
            <a:r>
              <a:rPr lang="en-US" altLang="ja-JP" sz="1400" dirty="0" err="1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argName</a:t>
            </a:r>
            <a:r>
              <a:rPr lang="en-US" altLang="ja-JP" sz="1400" dirty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)</a:t>
            </a:r>
          </a:p>
          <a:p>
            <a:pPr marL="0" indent="0">
              <a:buNone/>
            </a:pPr>
            <a:r>
              <a:rPr lang="en-US" altLang="ja-JP" sz="1400" dirty="0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  {</a:t>
            </a:r>
          </a:p>
          <a:p>
            <a:pPr marL="0" indent="0">
              <a:buNone/>
            </a:pPr>
            <a:r>
              <a:rPr lang="en-US" altLang="ja-JP" sz="1400" dirty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   </a:t>
            </a:r>
            <a:r>
              <a:rPr lang="en-US" altLang="ja-JP" sz="1400" dirty="0" err="1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std</a:t>
            </a:r>
            <a:r>
              <a:rPr lang="en-US" altLang="ja-JP" sz="1400" dirty="0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::</a:t>
            </a:r>
            <a:r>
              <a:rPr lang="en-US" altLang="ja-JP" sz="1400" dirty="0" err="1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cout</a:t>
            </a:r>
            <a:r>
              <a:rPr lang="en-US" altLang="ja-JP" sz="1400" dirty="0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 &lt;&lt; “</a:t>
            </a:r>
            <a:r>
              <a:rPr lang="ja-JP" altLang="en-US" sz="1400" dirty="0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俺の名は</a:t>
            </a:r>
            <a:r>
              <a:rPr lang="en-US" altLang="ja-JP" sz="1400" dirty="0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” &lt;&lt; name &lt;&lt; “……</a:t>
            </a:r>
            <a:r>
              <a:rPr lang="ja-JP" altLang="en-US" sz="1400" dirty="0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たった今生まれたところさ。</a:t>
            </a:r>
            <a:r>
              <a:rPr lang="en-US" altLang="ja-JP" sz="1400" dirty="0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” &lt;&lt; </a:t>
            </a:r>
            <a:r>
              <a:rPr lang="en-US" altLang="ja-JP" sz="1400" dirty="0" err="1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std</a:t>
            </a:r>
            <a:r>
              <a:rPr lang="en-US" altLang="ja-JP" sz="1400" dirty="0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::</a:t>
            </a:r>
            <a:r>
              <a:rPr lang="en-US" altLang="ja-JP" sz="1400" dirty="0" err="1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endl</a:t>
            </a:r>
            <a:r>
              <a:rPr lang="en-US" altLang="ja-JP" sz="1400" dirty="0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;</a:t>
            </a:r>
          </a:p>
          <a:p>
            <a:pPr marL="0" indent="0">
              <a:buNone/>
            </a:pPr>
            <a:r>
              <a:rPr lang="en-US" altLang="ja-JP" sz="1400" dirty="0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  };</a:t>
            </a:r>
          </a:p>
          <a:p>
            <a:pPr marL="0" indent="0">
              <a:buNone/>
            </a:pPr>
            <a:r>
              <a:rPr lang="en-US" altLang="ja-JP" sz="1400" dirty="0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  // </a:t>
            </a:r>
            <a:r>
              <a:rPr lang="ja-JP" altLang="en-US" sz="1400" dirty="0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デストラクタも同じように改造しよう</a:t>
            </a:r>
            <a:endParaRPr lang="en-US" altLang="ja-JP" sz="1400" dirty="0" smtClean="0">
              <a:solidFill>
                <a:srgbClr val="FF0000"/>
              </a:solidFill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};</a:t>
            </a: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3165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メイリオ祭り">
      <a:majorFont>
        <a:latin typeface="Century Gothic"/>
        <a:ea typeface="メイリオ"/>
        <a:cs typeface=""/>
      </a:majorFont>
      <a:minorFont>
        <a:latin typeface="Century Gothic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4178</TotalTime>
  <Words>1477</Words>
  <Application>Microsoft Office PowerPoint</Application>
  <PresentationFormat>画面に合わせる (4:3)</PresentationFormat>
  <Paragraphs>402</Paragraphs>
  <Slides>28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29" baseType="lpstr">
      <vt:lpstr>Office ​​テーマ</vt:lpstr>
      <vt:lpstr>インタラクティブ・ゲーム制作 ＜プログラミングコース＞</vt:lpstr>
      <vt:lpstr>今日の内容</vt:lpstr>
      <vt:lpstr>スコープ</vt:lpstr>
      <vt:lpstr>スコープとは</vt:lpstr>
      <vt:lpstr>変数が生まれる時・死ぬ時</vt:lpstr>
      <vt:lpstr>じゃあ こう書くしかないじゃない！！</vt:lpstr>
      <vt:lpstr>なんでああなるのか？</vt:lpstr>
      <vt:lpstr>スコープイン・アウトに 際する重要イベント</vt:lpstr>
      <vt:lpstr>初期化と後片付け以外にも 色々使い道がある</vt:lpstr>
      <vt:lpstr>トピック：初期化子リスト</vt:lpstr>
      <vt:lpstr>クラス内のスコープって どうなってるの？</vt:lpstr>
      <vt:lpstr>でもまとめて書くとしんどいので</vt:lpstr>
      <vt:lpstr>クラスが見えてるか？ オブジェクトが見えているか？</vt:lpstr>
      <vt:lpstr>ここまでのまとめ</vt:lpstr>
      <vt:lpstr>ポインタと参照</vt:lpstr>
      <vt:lpstr>画像を友達に送りたい</vt:lpstr>
      <vt:lpstr>現物渡しとURL渡しの違い</vt:lpstr>
      <vt:lpstr>全ての変数にはアドレスがある</vt:lpstr>
      <vt:lpstr>関数の引数で利用してみる</vt:lpstr>
      <vt:lpstr>何が違うのか？</vt:lpstr>
      <vt:lpstr>何が違うのか？</vt:lpstr>
      <vt:lpstr>参照はポインタの簡易版</vt:lpstr>
      <vt:lpstr>実体・ポインタ・参照の違い</vt:lpstr>
      <vt:lpstr>ポインタだからできること</vt:lpstr>
      <vt:lpstr>newとdelete</vt:lpstr>
      <vt:lpstr>まとめ</vt:lpstr>
      <vt:lpstr>今日の課題</vt:lpstr>
      <vt:lpstr>To be continued…</vt:lpstr>
    </vt:vector>
  </TitlesOfParts>
  <Company>東京工科大学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Ryota Takeuchi</dc:creator>
  <cp:lastModifiedBy>Ryota Takeuchi</cp:lastModifiedBy>
  <cp:revision>129</cp:revision>
  <dcterms:created xsi:type="dcterms:W3CDTF">2012-04-09T01:03:24Z</dcterms:created>
  <dcterms:modified xsi:type="dcterms:W3CDTF">2013-05-15T07:00:07Z</dcterms:modified>
</cp:coreProperties>
</file>