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8" r:id="rId3"/>
    <p:sldId id="309" r:id="rId4"/>
    <p:sldId id="310" r:id="rId5"/>
    <p:sldId id="311" r:id="rId6"/>
    <p:sldId id="312" r:id="rId7"/>
    <p:sldId id="313" r:id="rId8"/>
    <p:sldId id="314" r:id="rId9"/>
    <p:sldId id="315" r:id="rId10"/>
    <p:sldId id="316" r:id="rId11"/>
    <p:sldId id="317" r:id="rId12"/>
    <p:sldId id="319" r:id="rId13"/>
    <p:sldId id="318" r:id="rId14"/>
    <p:sldId id="320" r:id="rId15"/>
    <p:sldId id="321" r:id="rId16"/>
    <p:sldId id="288" r:id="rId17"/>
    <p:sldId id="303" r:id="rId18"/>
    <p:sldId id="306" r:id="rId19"/>
    <p:sldId id="305" r:id="rId20"/>
    <p:sldId id="325" r:id="rId21"/>
    <p:sldId id="322" r:id="rId22"/>
    <p:sldId id="323" r:id="rId23"/>
    <p:sldId id="324" r:id="rId24"/>
    <p:sldId id="326" r:id="rId25"/>
    <p:sldId id="327" r:id="rId26"/>
    <p:sldId id="332" r:id="rId27"/>
    <p:sldId id="328" r:id="rId28"/>
    <p:sldId id="329" r:id="rId29"/>
    <p:sldId id="330" r:id="rId30"/>
    <p:sldId id="331" r:id="rId31"/>
    <p:sldId id="307"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93" d="100"/>
          <a:sy n="93" d="100"/>
        </p:scale>
        <p:origin x="-9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93350426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896218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040223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6116000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50256947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6997150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81253762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281810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37844724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700759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EDD9E4B-C18D-4C8C-BBDF-BE38D245FFCC}" type="datetimeFigureOut">
              <a:rPr kumimoji="1" lang="ja-JP" altLang="en-US" smtClean="0"/>
              <a:t>2013/4/24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146052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DD9E4B-C18D-4C8C-BBDF-BE38D245FFCC}" type="datetimeFigureOut">
              <a:rPr kumimoji="1" lang="ja-JP" altLang="en-US" smtClean="0"/>
              <a:t>2013/4/24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308365-F9DF-4169-839A-262293ABE9C7}" type="slidenum">
              <a:rPr kumimoji="1" lang="ja-JP" altLang="en-US" smtClean="0"/>
              <a:t>‹#›</a:t>
            </a:fld>
            <a:endParaRPr kumimoji="1" lang="ja-JP" altLang="en-US"/>
          </a:p>
        </p:txBody>
      </p:sp>
    </p:spTree>
    <p:extLst>
      <p:ext uri="{BB962C8B-B14F-4D97-AF65-F5344CB8AC3E}">
        <p14:creationId xmlns:p14="http://schemas.microsoft.com/office/powerpoint/2010/main" val="12561481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914400" rtl="0" eaLnBrk="1" latinLnBrk="0" hangingPunct="1">
        <a:spcBef>
          <a:spcPct val="0"/>
        </a:spcBef>
        <a:buNone/>
        <a:defRPr kumimoji="1" sz="44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b="1" dirty="0" smtClean="0"/>
              <a:t>インタラクティブ・ゲーム制作</a:t>
            </a:r>
            <a:r>
              <a:rPr kumimoji="1" lang="en-US" altLang="ja-JP" b="1" dirty="0" smtClean="0"/>
              <a:t/>
            </a:r>
            <a:br>
              <a:rPr kumimoji="1" lang="en-US" altLang="ja-JP" b="1" dirty="0" smtClean="0"/>
            </a:br>
            <a:r>
              <a:rPr kumimoji="1" lang="ja-JP" altLang="en-US" b="1" dirty="0" smtClean="0"/>
              <a:t>＜</a:t>
            </a:r>
            <a:r>
              <a:rPr lang="ja-JP" altLang="en-US" b="1" dirty="0" smtClean="0"/>
              <a:t>プログラミングコース＞</a:t>
            </a:r>
            <a:endParaRPr kumimoji="1" lang="ja-JP" altLang="en-US" b="1" dirty="0"/>
          </a:p>
        </p:txBody>
      </p:sp>
      <p:sp>
        <p:nvSpPr>
          <p:cNvPr id="3" name="サブタイトル 2"/>
          <p:cNvSpPr>
            <a:spLocks noGrp="1"/>
          </p:cNvSpPr>
          <p:nvPr>
            <p:ph type="subTitle" idx="1"/>
          </p:nvPr>
        </p:nvSpPr>
        <p:spPr/>
        <p:txBody>
          <a:bodyPr>
            <a:normAutofit/>
          </a:bodyPr>
          <a:lstStyle/>
          <a:p>
            <a:r>
              <a:rPr lang="ja-JP" altLang="en-US" dirty="0" smtClean="0"/>
              <a:t>第</a:t>
            </a:r>
            <a:r>
              <a:rPr lang="en-US" altLang="ja-JP" dirty="0" smtClean="0"/>
              <a:t>2</a:t>
            </a:r>
            <a:r>
              <a:rPr lang="ja-JP" altLang="en-US" dirty="0" smtClean="0"/>
              <a:t>回</a:t>
            </a:r>
            <a:endParaRPr lang="en-US" altLang="ja-JP" dirty="0" smtClean="0"/>
          </a:p>
          <a:p>
            <a:r>
              <a:rPr lang="ja-JP" altLang="en-US" dirty="0" smtClean="0"/>
              <a:t>オブジェクト設計論</a:t>
            </a:r>
            <a:endParaRPr lang="en-US" altLang="ja-JP" dirty="0" smtClean="0"/>
          </a:p>
          <a:p>
            <a:r>
              <a:rPr lang="en-US" altLang="ja-JP" dirty="0" smtClean="0"/>
              <a:t>&amp;C++</a:t>
            </a:r>
            <a:r>
              <a:rPr lang="ja-JP" altLang="en-US" dirty="0" smtClean="0"/>
              <a:t>お作法論</a:t>
            </a:r>
            <a:endParaRPr lang="en-US" altLang="ja-JP" dirty="0" smtClean="0"/>
          </a:p>
        </p:txBody>
      </p:sp>
    </p:spTree>
    <p:extLst>
      <p:ext uri="{BB962C8B-B14F-4D97-AF65-F5344CB8AC3E}">
        <p14:creationId xmlns:p14="http://schemas.microsoft.com/office/powerpoint/2010/main" val="2970761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r>
              <a:rPr kumimoji="1" lang="ja-JP" altLang="en-US" sz="3200" dirty="0" smtClean="0"/>
              <a:t>昨年度までの</a:t>
            </a:r>
            <a:r>
              <a:rPr kumimoji="1" lang="en-US" altLang="ja-JP" sz="3200" dirty="0" smtClean="0"/>
              <a:t/>
            </a:r>
            <a:br>
              <a:rPr kumimoji="1" lang="en-US" altLang="ja-JP" sz="3200" dirty="0" smtClean="0"/>
            </a:br>
            <a:r>
              <a:rPr kumimoji="1" lang="ja-JP" altLang="en-US" sz="3200" dirty="0" smtClean="0"/>
              <a:t>オブジェクト指向プログラミングとは</a:t>
            </a:r>
            <a:endParaRPr kumimoji="1" lang="ja-JP" altLang="en-US" sz="3200" dirty="0"/>
          </a:p>
        </p:txBody>
      </p:sp>
      <p:sp>
        <p:nvSpPr>
          <p:cNvPr id="5" name="コンテンツ プレースホルダー 4"/>
          <p:cNvSpPr>
            <a:spLocks noGrp="1"/>
          </p:cNvSpPr>
          <p:nvPr>
            <p:ph idx="1"/>
          </p:nvPr>
        </p:nvSpPr>
        <p:spPr/>
        <p:txBody>
          <a:bodyPr>
            <a:normAutofit lnSpcReduction="10000"/>
          </a:bodyPr>
          <a:lstStyle/>
          <a:p>
            <a:r>
              <a:rPr kumimoji="1" lang="ja-JP" altLang="en-US" dirty="0" smtClean="0"/>
              <a:t>使うよ宣言インクルード！</a:t>
            </a:r>
            <a:endParaRPr lang="en-US" altLang="ja-JP" dirty="0"/>
          </a:p>
          <a:p>
            <a:endParaRPr kumimoji="1" lang="en-US" altLang="ja-JP" dirty="0" smtClean="0"/>
          </a:p>
          <a:p>
            <a:r>
              <a:rPr lang="ja-JP" altLang="en-US" dirty="0" smtClean="0"/>
              <a:t>名付けて作るよオブジェクト！</a:t>
            </a:r>
            <a:endParaRPr lang="en-US" altLang="ja-JP" dirty="0" smtClean="0"/>
          </a:p>
          <a:p>
            <a:pPr lvl="1"/>
            <a:r>
              <a:rPr lang="ja-JP" altLang="en-US" dirty="0"/>
              <a:t>オブジェクト</a:t>
            </a:r>
            <a:r>
              <a:rPr lang="ja-JP" altLang="en-US" dirty="0" smtClean="0"/>
              <a:t>の</a:t>
            </a:r>
            <a:r>
              <a:rPr lang="ja-JP" altLang="en-US" dirty="0"/>
              <a:t>種類</a:t>
            </a:r>
            <a:r>
              <a:rPr lang="ja-JP" altLang="en-US" dirty="0" smtClean="0"/>
              <a:t>の</a:t>
            </a:r>
            <a:r>
              <a:rPr lang="ja-JP" altLang="en-US" dirty="0"/>
              <a:t>こと</a:t>
            </a:r>
            <a:r>
              <a:rPr lang="ja-JP" altLang="en-US" dirty="0" smtClean="0"/>
              <a:t>を「クラス」と</a:t>
            </a:r>
            <a:r>
              <a:rPr lang="en-US" altLang="ja-JP" dirty="0" smtClean="0"/>
              <a:t/>
            </a:r>
            <a:br>
              <a:rPr lang="en-US" altLang="ja-JP" dirty="0" smtClean="0"/>
            </a:br>
            <a:r>
              <a:rPr lang="ja-JP" altLang="en-US" dirty="0" smtClean="0"/>
              <a:t>呼ぶことは知っておくと良いかも</a:t>
            </a:r>
            <a:endParaRPr lang="en-US" altLang="ja-JP" dirty="0" smtClean="0"/>
          </a:p>
          <a:p>
            <a:endParaRPr kumimoji="1" lang="en-US" altLang="ja-JP" dirty="0" smtClean="0"/>
          </a:p>
          <a:p>
            <a:r>
              <a:rPr kumimoji="1" lang="ja-JP" altLang="en-US" dirty="0" smtClean="0"/>
              <a:t>今だ呼ぶんだメンバ関数！</a:t>
            </a:r>
            <a:endParaRPr kumimoji="1" lang="en-US" altLang="ja-JP" dirty="0" smtClean="0"/>
          </a:p>
          <a:p>
            <a:pPr lvl="1"/>
            <a:r>
              <a:rPr kumimoji="1" lang="ja-JP" altLang="en-US" dirty="0" smtClean="0"/>
              <a:t>オブジェクトの種類ごとに持ち合わせている命令のことを「メンバ関数」と呼ぶ</a:t>
            </a:r>
            <a:endParaRPr kumimoji="1" lang="en-US" altLang="ja-JP" dirty="0" smtClean="0"/>
          </a:p>
        </p:txBody>
      </p:sp>
    </p:spTree>
    <p:extLst>
      <p:ext uri="{BB962C8B-B14F-4D97-AF65-F5344CB8AC3E}">
        <p14:creationId xmlns:p14="http://schemas.microsoft.com/office/powerpoint/2010/main" val="38659317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今年度から学ぶのは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dirty="0" smtClean="0"/>
              <a:t>前スライドのように利用出来るクラスを自分で作れるようになる考え方</a:t>
            </a:r>
            <a:endParaRPr kumimoji="1" lang="en-US" altLang="ja-JP" dirty="0" smtClean="0"/>
          </a:p>
          <a:p>
            <a:pPr lvl="1"/>
            <a:r>
              <a:rPr lang="ja-JP" altLang="en-US" dirty="0" smtClean="0"/>
              <a:t>とその技法</a:t>
            </a:r>
            <a:endParaRPr lang="en-US" altLang="ja-JP" dirty="0" smtClean="0"/>
          </a:p>
          <a:p>
            <a:r>
              <a:rPr lang="ja-JP" altLang="en-US" dirty="0" smtClean="0"/>
              <a:t>ゲームに関わる諸々を</a:t>
            </a:r>
            <a:r>
              <a:rPr lang="en-US" altLang="ja-JP" dirty="0" smtClean="0"/>
              <a:t/>
            </a:r>
            <a:br>
              <a:rPr lang="en-US" altLang="ja-JP" dirty="0" smtClean="0"/>
            </a:br>
            <a:r>
              <a:rPr lang="ja-JP" altLang="en-US" dirty="0" smtClean="0"/>
              <a:t>「クラスで表せないか？」と考える</a:t>
            </a:r>
            <a:endParaRPr lang="en-US" altLang="ja-JP" dirty="0" smtClean="0"/>
          </a:p>
          <a:p>
            <a:pPr lvl="1"/>
            <a:r>
              <a:rPr kumimoji="1" lang="ja-JP" altLang="en-US" dirty="0" smtClean="0"/>
              <a:t>ゲーム中のプレイヤーやモンスターなど</a:t>
            </a:r>
            <a:endParaRPr kumimoji="1" lang="en-US" altLang="ja-JP" dirty="0" smtClean="0"/>
          </a:p>
          <a:p>
            <a:pPr lvl="1"/>
            <a:r>
              <a:rPr kumimoji="1" lang="ja-JP" altLang="en-US" dirty="0" smtClean="0"/>
              <a:t>プログラム中で扱う、ウィンドウや表示物も全てクラスで表し、オブジェクトとして扱う</a:t>
            </a:r>
            <a:endParaRPr lang="en-US" altLang="ja-JP" dirty="0"/>
          </a:p>
          <a:p>
            <a:endParaRPr kumimoji="1" lang="ja-JP" altLang="en-US" dirty="0"/>
          </a:p>
        </p:txBody>
      </p:sp>
    </p:spTree>
    <p:extLst>
      <p:ext uri="{BB962C8B-B14F-4D97-AF65-F5344CB8AC3E}">
        <p14:creationId xmlns:p14="http://schemas.microsoft.com/office/powerpoint/2010/main" val="17576672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さっきのここに注目</a:t>
            </a:r>
            <a:endParaRPr kumimoji="1" lang="ja-JP" altLang="en-US" dirty="0"/>
          </a:p>
        </p:txBody>
      </p:sp>
      <p:sp>
        <p:nvSpPr>
          <p:cNvPr id="3" name="コンテンツ プレースホルダー 2"/>
          <p:cNvSpPr>
            <a:spLocks noGrp="1"/>
          </p:cNvSpPr>
          <p:nvPr>
            <p:ph sz="half" idx="1"/>
          </p:nvPr>
        </p:nvSpPr>
        <p:spPr/>
        <p:txBody>
          <a:bodyPr>
            <a:normAutofit lnSpcReduction="10000"/>
          </a:bodyPr>
          <a:lstStyle/>
          <a:p>
            <a:r>
              <a:rPr lang="ja-JP" altLang="en-US" dirty="0" smtClean="0"/>
              <a:t>プログラムで利用するものは、利用する</a:t>
            </a:r>
            <a:r>
              <a:rPr kumimoji="1" lang="ja-JP" altLang="en-US" dirty="0" smtClean="0"/>
              <a:t>よりも前に宣言する</a:t>
            </a:r>
            <a:endParaRPr kumimoji="1" lang="en-US" altLang="ja-JP" dirty="0" smtClean="0"/>
          </a:p>
          <a:p>
            <a:pPr lvl="1"/>
            <a:r>
              <a:rPr lang="ja-JP" altLang="en-US" dirty="0" smtClean="0"/>
              <a:t>水色の部分</a:t>
            </a:r>
            <a:endParaRPr lang="en-US" altLang="ja-JP" dirty="0" smtClean="0"/>
          </a:p>
          <a:p>
            <a:pPr lvl="1"/>
            <a:r>
              <a:rPr kumimoji="1" lang="ja-JP" altLang="en-US" dirty="0" smtClean="0"/>
              <a:t>前回はここに色々と</a:t>
            </a:r>
            <a:r>
              <a:rPr kumimoji="1" lang="en-US" altLang="ja-JP" dirty="0" smtClean="0"/>
              <a:t/>
            </a:r>
            <a:br>
              <a:rPr kumimoji="1" lang="en-US" altLang="ja-JP" dirty="0" smtClean="0"/>
            </a:br>
            <a:r>
              <a:rPr kumimoji="1" lang="ja-JP" altLang="en-US" dirty="0" smtClean="0"/>
              <a:t>ブチ込んだ</a:t>
            </a:r>
            <a:endParaRPr kumimoji="1" lang="en-US" altLang="ja-JP" dirty="0" smtClean="0"/>
          </a:p>
          <a:p>
            <a:r>
              <a:rPr lang="ja-JP" altLang="en-US" dirty="0"/>
              <a:t>ここ</a:t>
            </a:r>
            <a:r>
              <a:rPr lang="ja-JP" altLang="en-US" dirty="0" smtClean="0"/>
              <a:t>が膨らんでいくのはちょっと困る</a:t>
            </a:r>
            <a:endParaRPr lang="en-US" altLang="ja-JP" dirty="0" smtClean="0"/>
          </a:p>
          <a:p>
            <a:pPr lvl="1"/>
            <a:r>
              <a:rPr kumimoji="1" lang="ja-JP" altLang="en-US" dirty="0" smtClean="0"/>
              <a:t>結局</a:t>
            </a:r>
            <a:r>
              <a:rPr kumimoji="1" lang="ja-JP" altLang="en-US" dirty="0"/>
              <a:t>ソース</a:t>
            </a:r>
            <a:r>
              <a:rPr kumimoji="1" lang="ja-JP" altLang="en-US" dirty="0" smtClean="0"/>
              <a:t>が長くなる</a:t>
            </a:r>
            <a:endParaRPr kumimoji="1" lang="en-US" altLang="ja-JP" dirty="0" smtClean="0"/>
          </a:p>
          <a:p>
            <a:pPr lvl="1"/>
            <a:r>
              <a:rPr lang="ja-JP" altLang="en-US" dirty="0" smtClean="0"/>
              <a:t>そもそも</a:t>
            </a:r>
            <a:r>
              <a:rPr lang="en-US" altLang="ja-JP" dirty="0" smtClean="0"/>
              <a:t>FKUT</a:t>
            </a:r>
            <a:r>
              <a:rPr lang="ja-JP" altLang="en-US" dirty="0" smtClean="0"/>
              <a:t>はそんな長くない</a:t>
            </a:r>
            <a:endParaRPr kumimoji="1" lang="en-US" altLang="ja-JP" dirty="0" smtClean="0"/>
          </a:p>
        </p:txBody>
      </p:sp>
      <p:sp>
        <p:nvSpPr>
          <p:cNvPr id="5" name="コンテンツ プレースホルダー 4"/>
          <p:cNvSpPr>
            <a:spLocks noGrp="1"/>
          </p:cNvSpPr>
          <p:nvPr>
            <p:ph sz="half" idx="2"/>
          </p:nvPr>
        </p:nvSpPr>
        <p:spPr>
          <a:xfrm>
            <a:off x="4648200" y="1600200"/>
            <a:ext cx="4028256" cy="4525963"/>
          </a:xfrm>
          <a:ln>
            <a:solidFill>
              <a:schemeClr val="tx1"/>
            </a:solidFill>
          </a:ln>
        </p:spPr>
        <p:txBody>
          <a:bodyPr>
            <a:noAutofit/>
          </a:bodyPr>
          <a:lstStyle/>
          <a:p>
            <a:pPr marL="0" indent="0">
              <a:buNone/>
            </a:pPr>
            <a:r>
              <a:rPr lang="en-US" altLang="ja-JP" sz="1400" dirty="0" smtClean="0">
                <a:solidFill>
                  <a:srgbClr val="FF0000"/>
                </a:solidFill>
                <a:latin typeface="Miriam Fixed" pitchFamily="49" charset="-79"/>
                <a:cs typeface="Miriam Fixed" pitchFamily="49" charset="-79"/>
              </a:rPr>
              <a:t>// FKUT</a:t>
            </a:r>
            <a:r>
              <a:rPr lang="ja-JP" altLang="en-US" sz="1400" dirty="0" smtClean="0">
                <a:solidFill>
                  <a:srgbClr val="FF0000"/>
                </a:solidFill>
                <a:latin typeface="Miriam Fixed" pitchFamily="49" charset="-79"/>
                <a:cs typeface="Miriam Fixed" pitchFamily="49" charset="-79"/>
              </a:rPr>
              <a:t>使うよ！</a:t>
            </a:r>
            <a:endParaRPr lang="en-US" altLang="ja-JP" sz="1400" dirty="0" smtClean="0">
              <a:solidFill>
                <a:srgbClr val="FF0000"/>
              </a:solidFill>
              <a:latin typeface="Miriam Fixed" pitchFamily="49" charset="-79"/>
              <a:cs typeface="Miriam Fixed" pitchFamily="49" charset="-79"/>
            </a:endParaRPr>
          </a:p>
          <a:p>
            <a:pPr marL="0" indent="0">
              <a:buNone/>
            </a:pPr>
            <a:r>
              <a:rPr lang="en-US" altLang="ja-JP" sz="1400" dirty="0" smtClean="0">
                <a:solidFill>
                  <a:srgbClr val="FF0000"/>
                </a:solidFill>
                <a:latin typeface="Miriam Fixed" pitchFamily="49" charset="-79"/>
                <a:cs typeface="Miriam Fixed" pitchFamily="49" charset="-79"/>
              </a:rPr>
              <a:t>#</a:t>
            </a:r>
            <a:r>
              <a:rPr lang="en-US" altLang="ja-JP" sz="1400" dirty="0">
                <a:solidFill>
                  <a:srgbClr val="FF0000"/>
                </a:solidFill>
                <a:latin typeface="Miriam Fixed" pitchFamily="49" charset="-79"/>
                <a:cs typeface="Miriam Fixed" pitchFamily="49" charset="-79"/>
              </a:rPr>
              <a:t>include "</a:t>
            </a:r>
            <a:r>
              <a:rPr lang="en-US" altLang="ja-JP" sz="1400" dirty="0" smtClean="0">
                <a:solidFill>
                  <a:srgbClr val="FF0000"/>
                </a:solidFill>
                <a:latin typeface="Miriam Fixed" pitchFamily="49" charset="-79"/>
                <a:cs typeface="Miriam Fixed" pitchFamily="49" charset="-79"/>
              </a:rPr>
              <a:t>FKUT/FKUT.h“</a:t>
            </a:r>
          </a:p>
          <a:p>
            <a:pPr marL="0" indent="0">
              <a:buNone/>
            </a:pPr>
            <a:endParaRPr lang="en-US" altLang="ja-JP" sz="1400" dirty="0">
              <a:solidFill>
                <a:srgbClr val="FF0000"/>
              </a:solidFill>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int </a:t>
            </a:r>
            <a:r>
              <a:rPr lang="en-US" altLang="ja-JP" sz="1400" dirty="0">
                <a:latin typeface="Miriam Fixed" pitchFamily="49" charset="-79"/>
                <a:cs typeface="Miriam Fixed" pitchFamily="49" charset="-79"/>
              </a:rPr>
              <a:t>main(int argc, char *argv[])</a:t>
            </a:r>
          </a:p>
          <a:p>
            <a:pPr marL="0" indent="0">
              <a:buNone/>
            </a:pPr>
            <a:r>
              <a:rPr lang="en-US" altLang="ja-JP" sz="1400" dirty="0" smtClean="0">
                <a:latin typeface="Miriam Fixed" pitchFamily="49" charset="-79"/>
                <a:cs typeface="Miriam Fixed" pitchFamily="49" charset="-79"/>
              </a:rPr>
              <a:t>{</a:t>
            </a:r>
          </a:p>
          <a:p>
            <a:pPr marL="0" indent="0">
              <a:buNone/>
            </a:pPr>
            <a:r>
              <a:rPr lang="ja-JP" altLang="en-US" sz="1400" dirty="0" smtClean="0">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ウィンドウ作るよ！</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a:solidFill>
                  <a:srgbClr val="FF0000"/>
                </a:solidFill>
                <a:latin typeface="Miriam Fixed" pitchFamily="49" charset="-79"/>
                <a:cs typeface="Miriam Fixed" pitchFamily="49" charset="-79"/>
              </a:rPr>
              <a:t>fkut_SimpleWindow	</a:t>
            </a:r>
            <a:r>
              <a:rPr lang="en-US" altLang="ja-JP" sz="1400" dirty="0" smtClean="0">
                <a:solidFill>
                  <a:srgbClr val="FF0000"/>
                </a:solidFill>
                <a:latin typeface="Miriam Fixed" pitchFamily="49" charset="-79"/>
                <a:cs typeface="Miriam Fixed" pitchFamily="49" charset="-79"/>
              </a:rPr>
              <a:t>window;</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window.setSize(800</a:t>
            </a:r>
            <a:r>
              <a:rPr lang="en-US" altLang="ja-JP" sz="1400" dirty="0">
                <a:solidFill>
                  <a:srgbClr val="FF0000"/>
                </a:solidFill>
                <a:latin typeface="Miriam Fixed" pitchFamily="49" charset="-79"/>
                <a:cs typeface="Miriam Fixed" pitchFamily="49" charset="-79"/>
              </a:rPr>
              <a:t>, 600</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window.setBGColor(0.3</a:t>
            </a:r>
            <a:r>
              <a:rPr lang="en-US" altLang="ja-JP" sz="1400" dirty="0">
                <a:solidFill>
                  <a:srgbClr val="FF0000"/>
                </a:solidFill>
                <a:latin typeface="Miriam Fixed" pitchFamily="49" charset="-79"/>
                <a:cs typeface="Miriam Fixed" pitchFamily="49" charset="-79"/>
              </a:rPr>
              <a:t>, 0.6, 0.8</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window.open();</a:t>
            </a:r>
          </a:p>
          <a:p>
            <a:pPr marL="0" indent="0">
              <a:buNone/>
            </a:pP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while(window.update() == true) {</a:t>
            </a: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ここに来週以降色々書く</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a:t>
            </a:r>
            <a:endParaRPr lang="en-US" altLang="ja-JP" sz="1400" dirty="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return </a:t>
            </a:r>
            <a:r>
              <a:rPr lang="en-US" altLang="ja-JP" sz="1400" dirty="0">
                <a:latin typeface="Miriam Fixed" pitchFamily="49" charset="-79"/>
                <a:cs typeface="Miriam Fixed" pitchFamily="49" charset="-79"/>
              </a:rPr>
              <a:t>0;</a:t>
            </a:r>
          </a:p>
          <a:p>
            <a:pPr marL="0" indent="0">
              <a:buNone/>
            </a:pPr>
            <a:r>
              <a:rPr lang="en-US" altLang="ja-JP" sz="1400" dirty="0">
                <a:latin typeface="Miriam Fixed" pitchFamily="49" charset="-79"/>
                <a:cs typeface="Miriam Fixed" pitchFamily="49" charset="-79"/>
              </a:rPr>
              <a:t>}</a:t>
            </a:r>
          </a:p>
        </p:txBody>
      </p:sp>
      <p:sp>
        <p:nvSpPr>
          <p:cNvPr id="4" name="正方形/長方形 3"/>
          <p:cNvSpPr/>
          <p:nvPr/>
        </p:nvSpPr>
        <p:spPr>
          <a:xfrm>
            <a:off x="4644008" y="1597888"/>
            <a:ext cx="4032448" cy="750992"/>
          </a:xfrm>
          <a:prstGeom prst="rect">
            <a:avLst/>
          </a:prstGeom>
          <a:solidFill>
            <a:srgbClr val="4F81B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943321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お品書きと中身の分離</a:t>
            </a:r>
            <a:endParaRPr kumimoji="1" lang="ja-JP" altLang="en-US" dirty="0"/>
          </a:p>
        </p:txBody>
      </p:sp>
      <p:sp>
        <p:nvSpPr>
          <p:cNvPr id="5" name="コンテンツ プレースホルダー 4"/>
          <p:cNvSpPr>
            <a:spLocks noGrp="1"/>
          </p:cNvSpPr>
          <p:nvPr>
            <p:ph sz="half" idx="1"/>
          </p:nvPr>
        </p:nvSpPr>
        <p:spPr>
          <a:xfrm>
            <a:off x="457200" y="1124744"/>
            <a:ext cx="4038600" cy="5616624"/>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Monster.h</a:t>
            </a:r>
            <a:endParaRPr lang="en-US" altLang="ja-JP" sz="1100" dirty="0" smtClean="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a:t>
            </a:r>
            <a:r>
              <a:rPr lang="en-US" altLang="ja-JP" sz="1100" dirty="0" err="1" smtClean="0">
                <a:latin typeface="Miriam Fixed" pitchFamily="49" charset="-79"/>
                <a:cs typeface="Miriam Fixed" pitchFamily="49" charset="-79"/>
              </a:rPr>
              <a:t>ifndef</a:t>
            </a:r>
            <a:r>
              <a:rPr lang="en-US" altLang="ja-JP" sz="1100" dirty="0" smtClean="0">
                <a:latin typeface="Miriam Fixed" pitchFamily="49" charset="-79"/>
                <a:cs typeface="Miriam Fixed" pitchFamily="49" charset="-79"/>
              </a:rPr>
              <a:t> __MONSTER_H__</a:t>
            </a:r>
          </a:p>
          <a:p>
            <a:pPr marL="0" indent="0">
              <a:buNone/>
            </a:pPr>
            <a:r>
              <a:rPr lang="en-US" altLang="ja-JP" sz="1100" dirty="0" smtClean="0">
                <a:latin typeface="Miriam Fixed" pitchFamily="49" charset="-79"/>
                <a:cs typeface="Miriam Fixed" pitchFamily="49" charset="-79"/>
              </a:rPr>
              <a:t>#include &lt;string&gt;</a:t>
            </a:r>
          </a:p>
          <a:p>
            <a:pPr marL="0" indent="0">
              <a:buNone/>
            </a:pPr>
            <a:endParaRPr lang="en-US" altLang="ja-JP" sz="1100" dirty="0" smtClean="0">
              <a:latin typeface="Miriam Fixed" pitchFamily="49" charset="-79"/>
              <a:cs typeface="Miriam Fixed" pitchFamily="49" charset="-79"/>
            </a:endParaRPr>
          </a:p>
          <a:p>
            <a:pPr marL="0" indent="0">
              <a:buNone/>
            </a:pPr>
            <a:r>
              <a:rPr lang="en-US" altLang="ja-JP" sz="1100" dirty="0" err="1" smtClean="0">
                <a:latin typeface="Miriam Fixed" pitchFamily="49" charset="-79"/>
                <a:cs typeface="Miriam Fixed" pitchFamily="49" charset="-79"/>
              </a:rPr>
              <a:t>enum</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Attrib</a:t>
            </a:r>
            <a:r>
              <a:rPr lang="en-US" altLang="ja-JP" sz="1100" dirty="0">
                <a:latin typeface="Miriam Fixed" pitchFamily="49" charset="-79"/>
                <a:cs typeface="Miriam Fixed" pitchFamily="49" charset="-79"/>
              </a:rPr>
              <a:t> {</a:t>
            </a:r>
          </a:p>
          <a:p>
            <a:pPr marL="0" indent="0">
              <a:buNone/>
            </a:pPr>
            <a:r>
              <a:rPr lang="en-US" altLang="ja-JP" sz="1100" dirty="0" smtClean="0">
                <a:latin typeface="Miriam Fixed" pitchFamily="49" charset="-79"/>
                <a:cs typeface="Miriam Fixed" pitchFamily="49" charset="-79"/>
              </a:rPr>
              <a:t>    ATT_FIRE </a:t>
            </a:r>
            <a:r>
              <a:rPr lang="en-US" altLang="ja-JP" sz="1100" dirty="0">
                <a:latin typeface="Miriam Fixed" pitchFamily="49" charset="-79"/>
                <a:cs typeface="Miriam Fixed" pitchFamily="49" charset="-79"/>
              </a:rPr>
              <a:t>= 1,</a:t>
            </a:r>
          </a:p>
          <a:p>
            <a:pPr marL="0" indent="0">
              <a:buNone/>
            </a:pPr>
            <a:r>
              <a:rPr lang="en-US" altLang="ja-JP" sz="1100" dirty="0" smtClean="0">
                <a:latin typeface="Miriam Fixed" pitchFamily="49" charset="-79"/>
                <a:cs typeface="Miriam Fixed" pitchFamily="49" charset="-79"/>
              </a:rPr>
              <a:t>    ATT_WATER</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ATT_WOOD</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ATT_LIGHT</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ATT_DARK</a:t>
            </a: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a:t>
            </a:r>
          </a:p>
          <a:p>
            <a:pPr marL="0" indent="0">
              <a:buNone/>
            </a:pP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class </a:t>
            </a:r>
            <a:r>
              <a:rPr lang="en-US" altLang="ja-JP" sz="1100" dirty="0">
                <a:latin typeface="Miriam Fixed" pitchFamily="49" charset="-79"/>
                <a:cs typeface="Miriam Fixed" pitchFamily="49" charset="-79"/>
              </a:rPr>
              <a:t>Monster {</a:t>
            </a:r>
          </a:p>
          <a:p>
            <a:pPr marL="0" indent="0">
              <a:buNone/>
            </a:pPr>
            <a:r>
              <a:rPr lang="en-US" altLang="ja-JP" sz="1100" dirty="0">
                <a:latin typeface="Miriam Fixed" pitchFamily="49" charset="-79"/>
                <a:cs typeface="Miriam Fixed" pitchFamily="49" charset="-79"/>
              </a:rPr>
              <a:t>public:</a:t>
            </a:r>
          </a:p>
          <a:p>
            <a:pPr marL="0" indent="0">
              <a:buNone/>
            </a:pPr>
            <a:r>
              <a:rPr lang="ja-JP" altLang="en-US" sz="1100" dirty="0">
                <a:latin typeface="Miriam Fixed" pitchFamily="49" charset="-79"/>
                <a:cs typeface="Miriam Fixed" pitchFamily="49" charset="-79"/>
              </a:rPr>
              <a:t>    </a:t>
            </a:r>
            <a:r>
              <a:rPr lang="en-US" altLang="ja-JP" sz="1100" dirty="0">
                <a:latin typeface="Miriam Fixed" pitchFamily="49" charset="-79"/>
                <a:cs typeface="Miriam Fixed" pitchFamily="49" charset="-79"/>
              </a:rPr>
              <a:t>void</a:t>
            </a:r>
            <a:r>
              <a:rPr lang="ja-JP" altLang="en-US" sz="1100" dirty="0">
                <a:latin typeface="Miriam Fixed" pitchFamily="49" charset="-79"/>
                <a:cs typeface="Miriam Fixed" pitchFamily="49" charset="-79"/>
              </a:rPr>
              <a:t> </a:t>
            </a:r>
            <a:r>
              <a:rPr lang="en-US" altLang="ja-JP" sz="1100" dirty="0" err="1">
                <a:latin typeface="Miriam Fixed" pitchFamily="49" charset="-79"/>
                <a:cs typeface="Miriam Fixed" pitchFamily="49" charset="-79"/>
              </a:rPr>
              <a:t>levelUp</a:t>
            </a:r>
            <a:r>
              <a:rPr lang="en-US" altLang="ja-JP" sz="1100" dirty="0">
                <a:latin typeface="Miriam Fixed" pitchFamily="49" charset="-79"/>
                <a:cs typeface="Miriam Fixed" pitchFamily="49" charset="-79"/>
              </a:rPr>
              <a:t>();</a:t>
            </a:r>
          </a:p>
          <a:p>
            <a:pPr marL="0" indent="0">
              <a:buNone/>
            </a:pPr>
            <a:r>
              <a:rPr lang="en-US" altLang="ja-JP" sz="1100" dirty="0">
                <a:latin typeface="Miriam Fixed" pitchFamily="49" charset="-79"/>
                <a:cs typeface="Miriam Fixed" pitchFamily="49" charset="-79"/>
              </a:rPr>
              <a:t>    void </a:t>
            </a:r>
            <a:r>
              <a:rPr lang="en-US" altLang="ja-JP" sz="1100" dirty="0" err="1">
                <a:latin typeface="Miriam Fixed" pitchFamily="49" charset="-79"/>
                <a:cs typeface="Miriam Fixed" pitchFamily="49" charset="-79"/>
              </a:rPr>
              <a:t>i</a:t>
            </a:r>
            <a:r>
              <a:rPr lang="en-US" altLang="ja-JP" sz="1100" dirty="0" err="1" smtClean="0">
                <a:latin typeface="Miriam Fixed" pitchFamily="49" charset="-79"/>
                <a:cs typeface="Miriam Fixed" pitchFamily="49" charset="-79"/>
              </a:rPr>
              <a:t>nit_HeraYs</a:t>
            </a:r>
            <a:r>
              <a:rPr lang="en-US" altLang="ja-JP" sz="1100" dirty="0">
                <a:latin typeface="Miriam Fixed" pitchFamily="49" charset="-79"/>
                <a:cs typeface="Miriam Fixed" pitchFamily="49" charset="-79"/>
              </a:rPr>
              <a:t>();</a:t>
            </a:r>
          </a:p>
          <a:p>
            <a:pPr marL="0" indent="0">
              <a:buNone/>
            </a:pPr>
            <a:r>
              <a:rPr lang="en-US" altLang="ja-JP" sz="1100" dirty="0">
                <a:latin typeface="Miriam Fixed" pitchFamily="49" charset="-79"/>
                <a:cs typeface="Miriam Fixed" pitchFamily="49" charset="-79"/>
              </a:rPr>
              <a:t>    void print();</a:t>
            </a:r>
            <a:endParaRPr lang="ja-JP" altLang="en-US"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protected:</a:t>
            </a: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std</a:t>
            </a:r>
            <a:r>
              <a:rPr lang="en-US" altLang="ja-JP" sz="1100" dirty="0" smtClean="0">
                <a:latin typeface="Miriam Fixed" pitchFamily="49" charset="-79"/>
                <a:cs typeface="Miriam Fixed" pitchFamily="49" charset="-79"/>
              </a:rPr>
              <a:t>::string </a:t>
            </a:r>
            <a:r>
              <a:rPr lang="en-US" altLang="ja-JP" sz="1100" dirty="0">
                <a:latin typeface="Miriam Fixed" pitchFamily="49" charset="-79"/>
                <a:cs typeface="Miriam Fixed" pitchFamily="49" charset="-79"/>
              </a:rPr>
              <a:t>name;</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Attrib</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att</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type;</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level, </a:t>
            </a:r>
            <a:r>
              <a:rPr lang="en-US" altLang="ja-JP" sz="1100" dirty="0" err="1">
                <a:latin typeface="Miriam Fixed" pitchFamily="49" charset="-79"/>
                <a:cs typeface="Miriam Fixed" pitchFamily="49" charset="-79"/>
              </a:rPr>
              <a:t>exp</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hitPoint</a:t>
            </a:r>
            <a:r>
              <a:rPr lang="en-US" altLang="ja-JP" sz="1100" dirty="0">
                <a:latin typeface="Miriam Fixed" pitchFamily="49" charset="-79"/>
                <a:cs typeface="Miriam Fixed" pitchFamily="49" charset="-79"/>
              </a:rPr>
              <a:t>, attack, heal;</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cost;</a:t>
            </a:r>
          </a:p>
          <a:p>
            <a:pPr marL="0" indent="0">
              <a:buNone/>
            </a:pPr>
            <a:r>
              <a:rPr lang="en-US" altLang="ja-JP" sz="1100" dirty="0" smtClean="0">
                <a:latin typeface="Miriam Fixed" pitchFamily="49" charset="-79"/>
                <a:cs typeface="Miriam Fixed" pitchFamily="49" charset="-79"/>
              </a:rPr>
              <a:t>};</a:t>
            </a:r>
            <a:endParaRPr lang="en-US" altLang="ja-JP" sz="1100" dirty="0" smtClean="0">
              <a:latin typeface="Miriam Fixed" pitchFamily="49" charset="-79"/>
              <a:cs typeface="Miriam Fixed" pitchFamily="49" charset="-79"/>
            </a:endParaRPr>
          </a:p>
          <a:p>
            <a:pPr marL="0" indent="0">
              <a:buNone/>
            </a:pPr>
            <a:r>
              <a:rPr kumimoji="1" lang="en-US" altLang="ja-JP" sz="1100" dirty="0" smtClean="0">
                <a:latin typeface="Miriam Fixed" pitchFamily="49" charset="-79"/>
                <a:cs typeface="Miriam Fixed" pitchFamily="49" charset="-79"/>
              </a:rPr>
              <a:t>#</a:t>
            </a:r>
            <a:r>
              <a:rPr kumimoji="1" lang="en-US" altLang="ja-JP" sz="1100" dirty="0" err="1" smtClean="0">
                <a:latin typeface="Miriam Fixed" pitchFamily="49" charset="-79"/>
                <a:cs typeface="Miriam Fixed" pitchFamily="49" charset="-79"/>
              </a:rPr>
              <a:t>endif</a:t>
            </a:r>
            <a:endParaRPr kumimoji="1" lang="ja-JP" altLang="en-US" sz="1100" dirty="0">
              <a:latin typeface="Miriam Fixed" pitchFamily="49" charset="-79"/>
              <a:cs typeface="Miriam Fixed" pitchFamily="49" charset="-79"/>
            </a:endParaRPr>
          </a:p>
        </p:txBody>
      </p:sp>
      <p:sp>
        <p:nvSpPr>
          <p:cNvPr id="6" name="コンテンツ プレースホルダー 5"/>
          <p:cNvSpPr>
            <a:spLocks noGrp="1"/>
          </p:cNvSpPr>
          <p:nvPr>
            <p:ph sz="half" idx="2"/>
          </p:nvPr>
        </p:nvSpPr>
        <p:spPr>
          <a:xfrm>
            <a:off x="4648200" y="1124744"/>
            <a:ext cx="4038600" cy="5616624"/>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altLang="ja-JP" sz="1050" dirty="0" smtClean="0">
                <a:latin typeface="Miriam Fixed" pitchFamily="49" charset="-79"/>
                <a:cs typeface="Miriam Fixed" pitchFamily="49" charset="-79"/>
              </a:rPr>
              <a:t>// Monster.cpp</a:t>
            </a:r>
          </a:p>
          <a:p>
            <a:pPr marL="0" indent="0">
              <a:buNone/>
            </a:pPr>
            <a:r>
              <a:rPr lang="en-US" altLang="ja-JP" sz="1050" dirty="0" smtClean="0">
                <a:latin typeface="Miriam Fixed" pitchFamily="49" charset="-79"/>
                <a:cs typeface="Miriam Fixed" pitchFamily="49" charset="-79"/>
              </a:rPr>
              <a:t>#include “</a:t>
            </a:r>
            <a:r>
              <a:rPr lang="en-US" altLang="ja-JP" sz="1050" dirty="0" err="1" smtClean="0">
                <a:latin typeface="Miriam Fixed" pitchFamily="49" charset="-79"/>
                <a:cs typeface="Miriam Fixed" pitchFamily="49" charset="-79"/>
              </a:rPr>
              <a:t>Monster.h</a:t>
            </a:r>
            <a:r>
              <a:rPr lang="en-US" altLang="ja-JP" sz="1050" dirty="0" smtClean="0">
                <a:latin typeface="Miriam Fixed" pitchFamily="49" charset="-79"/>
                <a:cs typeface="Miriam Fixed" pitchFamily="49" charset="-79"/>
              </a:rPr>
              <a:t>”</a:t>
            </a:r>
          </a:p>
          <a:p>
            <a:pPr marL="0" indent="0">
              <a:buNone/>
            </a:pPr>
            <a:r>
              <a:rPr lang="en-US" altLang="ja-JP" sz="1050" dirty="0" smtClean="0">
                <a:latin typeface="Miriam Fixed" pitchFamily="49" charset="-79"/>
                <a:cs typeface="Miriam Fixed" pitchFamily="49" charset="-79"/>
              </a:rPr>
              <a:t>#include &lt;</a:t>
            </a:r>
            <a:r>
              <a:rPr lang="en-US" altLang="ja-JP" sz="1050" dirty="0" err="1" smtClean="0">
                <a:latin typeface="Miriam Fixed" pitchFamily="49" charset="-79"/>
                <a:cs typeface="Miriam Fixed" pitchFamily="49" charset="-79"/>
              </a:rPr>
              <a:t>iostream</a:t>
            </a:r>
            <a:r>
              <a:rPr lang="en-US" altLang="ja-JP" sz="1050" dirty="0" smtClean="0">
                <a:latin typeface="Miriam Fixed" pitchFamily="49" charset="-79"/>
                <a:cs typeface="Miriam Fixed" pitchFamily="49" charset="-79"/>
              </a:rPr>
              <a:t>&gt;</a:t>
            </a:r>
          </a:p>
          <a:p>
            <a:pPr marL="0" indent="0">
              <a:buNone/>
            </a:pPr>
            <a:r>
              <a:rPr lang="en-US" altLang="ja-JP" sz="1050" dirty="0">
                <a:latin typeface="Miriam Fixed" pitchFamily="49" charset="-79"/>
                <a:cs typeface="Miriam Fixed" pitchFamily="49" charset="-79"/>
              </a:rPr>
              <a:t>using namespace </a:t>
            </a:r>
            <a:r>
              <a:rPr lang="en-US" altLang="ja-JP" sz="1050" dirty="0" err="1">
                <a:latin typeface="Miriam Fixed" pitchFamily="49" charset="-79"/>
                <a:cs typeface="Miriam Fixed" pitchFamily="49" charset="-79"/>
              </a:rPr>
              <a:t>std</a:t>
            </a:r>
            <a:r>
              <a:rPr lang="en-US" altLang="ja-JP" sz="1050" dirty="0">
                <a:latin typeface="Miriam Fixed" pitchFamily="49" charset="-79"/>
                <a:cs typeface="Miriam Fixed" pitchFamily="49" charset="-79"/>
              </a:rPr>
              <a:t>;</a:t>
            </a:r>
          </a:p>
          <a:p>
            <a:pPr marL="0" indent="0">
              <a:buNone/>
            </a:pPr>
            <a:endParaRPr lang="en-US" altLang="ja-JP" sz="1050" dirty="0" smtClean="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void </a:t>
            </a:r>
            <a:r>
              <a:rPr lang="en-US" altLang="ja-JP" sz="1050" dirty="0">
                <a:latin typeface="Miriam Fixed" pitchFamily="49" charset="-79"/>
                <a:cs typeface="Miriam Fixed" pitchFamily="49" charset="-79"/>
              </a:rPr>
              <a:t>Monster::</a:t>
            </a:r>
            <a:r>
              <a:rPr lang="en-US" altLang="ja-JP" sz="1050" dirty="0" err="1">
                <a:latin typeface="Miriam Fixed" pitchFamily="49" charset="-79"/>
                <a:cs typeface="Miriam Fixed" pitchFamily="49" charset="-79"/>
              </a:rPr>
              <a:t>levelUp</a:t>
            </a:r>
            <a:r>
              <a:rPr lang="en-US" altLang="ja-JP" sz="1050" dirty="0">
                <a:latin typeface="Miriam Fixed" pitchFamily="49" charset="-79"/>
                <a:cs typeface="Miriam Fixed" pitchFamily="49" charset="-79"/>
              </a:rPr>
              <a:t>()</a:t>
            </a:r>
          </a:p>
          <a:p>
            <a:pPr marL="0" indent="0">
              <a:buNone/>
            </a:pPr>
            <a:r>
              <a:rPr lang="en-US" altLang="ja-JP" sz="1050" dirty="0">
                <a:latin typeface="Miriam Fixed" pitchFamily="49" charset="-79"/>
                <a:cs typeface="Miriam Fixed" pitchFamily="49" charset="-79"/>
              </a:rPr>
              <a:t>{</a:t>
            </a:r>
          </a:p>
          <a:p>
            <a:pPr marL="0" indent="0">
              <a:buNone/>
            </a:pPr>
            <a:r>
              <a:rPr lang="en-US" altLang="ja-JP" sz="1050" dirty="0" smtClean="0">
                <a:latin typeface="Miriam Fixed" pitchFamily="49" charset="-79"/>
                <a:cs typeface="Miriam Fixed" pitchFamily="49" charset="-79"/>
              </a:rPr>
              <a:t>    level++;        </a:t>
            </a:r>
            <a:r>
              <a:rPr lang="en-US" altLang="ja-JP" sz="1050" dirty="0" err="1" smtClean="0">
                <a:latin typeface="Miriam Fixed" pitchFamily="49" charset="-79"/>
                <a:cs typeface="Miriam Fixed" pitchFamily="49" charset="-79"/>
              </a:rPr>
              <a:t>hitPoint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 10;</a:t>
            </a:r>
          </a:p>
          <a:p>
            <a:pPr marL="0" indent="0">
              <a:buNone/>
            </a:pPr>
            <a:r>
              <a:rPr lang="en-US" altLang="ja-JP" sz="1050" dirty="0" smtClean="0">
                <a:latin typeface="Miriam Fixed" pitchFamily="49" charset="-79"/>
                <a:cs typeface="Miriam Fixed" pitchFamily="49" charset="-79"/>
              </a:rPr>
              <a:t>    attack </a:t>
            </a:r>
            <a:r>
              <a:rPr lang="en-US" altLang="ja-JP" sz="1050" dirty="0">
                <a:latin typeface="Miriam Fixed" pitchFamily="49" charset="-79"/>
                <a:cs typeface="Miriam Fixed" pitchFamily="49" charset="-79"/>
              </a:rPr>
              <a:t>+= 5</a:t>
            </a:r>
            <a:r>
              <a:rPr lang="en-US" altLang="ja-JP" sz="1050" dirty="0" smtClean="0">
                <a:latin typeface="Miriam Fixed" pitchFamily="49" charset="-79"/>
                <a:cs typeface="Miriam Fixed" pitchFamily="49" charset="-79"/>
              </a:rPr>
              <a:t>;    heal </a:t>
            </a:r>
            <a:r>
              <a:rPr lang="en-US" altLang="ja-JP" sz="1050" dirty="0">
                <a:latin typeface="Miriam Fixed" pitchFamily="49" charset="-79"/>
                <a:cs typeface="Miriam Fixed" pitchFamily="49" charset="-79"/>
              </a:rPr>
              <a:t>+= 3;</a:t>
            </a:r>
          </a:p>
          <a:p>
            <a:pPr marL="0" indent="0">
              <a:buNone/>
            </a:pPr>
            <a:r>
              <a:rPr lang="en-US" altLang="ja-JP" sz="1050" dirty="0" smtClean="0">
                <a:latin typeface="Miriam Fixed" pitchFamily="49" charset="-79"/>
                <a:cs typeface="Miriam Fixed" pitchFamily="49" charset="-79"/>
              </a:rPr>
              <a:t>}</a:t>
            </a:r>
            <a:endParaRPr lang="en-US" altLang="ja-JP" sz="1050" dirty="0"/>
          </a:p>
          <a:p>
            <a:pPr marL="0" indent="0">
              <a:buNone/>
            </a:pPr>
            <a:endParaRPr lang="en-US" altLang="ja-JP" sz="1050" dirty="0" smtClean="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void Monster</a:t>
            </a:r>
            <a:r>
              <a:rPr lang="en-US" altLang="ja-JP" sz="1050" dirty="0" smtClean="0">
                <a:latin typeface="Miriam Fixed" pitchFamily="49" charset="-79"/>
                <a:cs typeface="Miriam Fixed" pitchFamily="49" charset="-79"/>
              </a:rPr>
              <a:t>::</a:t>
            </a:r>
            <a:r>
              <a:rPr lang="en-US" altLang="ja-JP" sz="1050" dirty="0" err="1">
                <a:latin typeface="Miriam Fixed" pitchFamily="49" charset="-79"/>
                <a:cs typeface="Miriam Fixed" pitchFamily="49" charset="-79"/>
              </a:rPr>
              <a:t>i</a:t>
            </a:r>
            <a:r>
              <a:rPr lang="en-US" altLang="ja-JP" sz="1050" dirty="0" err="1" smtClean="0">
                <a:latin typeface="Miriam Fixed" pitchFamily="49" charset="-79"/>
                <a:cs typeface="Miriam Fixed" pitchFamily="49" charset="-79"/>
              </a:rPr>
              <a:t>nit_HeraYs</a:t>
            </a:r>
            <a:r>
              <a:rPr lang="en-US" altLang="ja-JP" sz="1050" dirty="0" smtClean="0">
                <a:latin typeface="Miriam Fixed" pitchFamily="49" charset="-79"/>
                <a:cs typeface="Miriam Fixed" pitchFamily="49" charset="-79"/>
              </a:rPr>
              <a:t>()</a:t>
            </a:r>
          </a:p>
          <a:p>
            <a:pPr marL="0" indent="0">
              <a:buNone/>
            </a:pPr>
            <a:r>
              <a:rPr lang="en-US" altLang="ja-JP" sz="1050" dirty="0" smtClean="0">
                <a:latin typeface="Miriam Fixed" pitchFamily="49" charset="-79"/>
                <a:cs typeface="Miriam Fixed" pitchFamily="49" charset="-79"/>
              </a:rPr>
              <a:t>{</a:t>
            </a:r>
          </a:p>
          <a:p>
            <a:pPr marL="0" indent="0">
              <a:buNone/>
            </a:pPr>
            <a:r>
              <a:rPr lang="en-US" altLang="ja-JP" sz="1050" dirty="0" smtClean="0">
                <a:latin typeface="Miriam Fixed" pitchFamily="49" charset="-79"/>
                <a:cs typeface="Miriam Fixed" pitchFamily="49" charset="-79"/>
              </a:rPr>
              <a:t>    name </a:t>
            </a:r>
            <a:r>
              <a:rPr lang="en-US" altLang="ja-JP" sz="1050" dirty="0">
                <a:latin typeface="Miriam Fixed" pitchFamily="49" charset="-79"/>
                <a:cs typeface="Miriam Fixed" pitchFamily="49" charset="-79"/>
              </a:rPr>
              <a:t>= "</a:t>
            </a:r>
            <a:r>
              <a:rPr lang="ja-JP" altLang="en-US" sz="1050" dirty="0">
                <a:latin typeface="Miriam Fixed" pitchFamily="49" charset="-79"/>
                <a:cs typeface="Miriam Fixed" pitchFamily="49" charset="-79"/>
              </a:rPr>
              <a:t>ヘラ･</a:t>
            </a:r>
            <a:r>
              <a:rPr lang="ja-JP" altLang="en-US" sz="1050" dirty="0" smtClean="0">
                <a:latin typeface="Miriam Fixed" pitchFamily="49" charset="-79"/>
                <a:cs typeface="Miriam Fixed" pitchFamily="49" charset="-79"/>
              </a:rPr>
              <a:t>イース</a:t>
            </a: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att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 ATT_WATER</a:t>
            </a:r>
            <a:r>
              <a:rPr lang="en-US" altLang="ja-JP" sz="1050" dirty="0" smtClean="0">
                <a:latin typeface="Miriam Fixed" pitchFamily="49" charset="-79"/>
                <a:cs typeface="Miriam Fixed" pitchFamily="49" charset="-79"/>
              </a:rPr>
              <a:t>;</a:t>
            </a:r>
            <a:endParaRPr lang="ja-JP" altLang="en-US" sz="1050" dirty="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    type </a:t>
            </a:r>
            <a:r>
              <a:rPr lang="en-US" altLang="ja-JP" sz="1050" dirty="0">
                <a:latin typeface="Miriam Fixed" pitchFamily="49" charset="-79"/>
                <a:cs typeface="Miriam Fixed" pitchFamily="49" charset="-79"/>
              </a:rPr>
              <a:t>= </a:t>
            </a:r>
            <a:r>
              <a:rPr lang="en-US" altLang="ja-JP" sz="1050" dirty="0" smtClean="0">
                <a:latin typeface="Miriam Fixed" pitchFamily="49" charset="-79"/>
                <a:cs typeface="Miriam Fixed" pitchFamily="49" charset="-79"/>
              </a:rPr>
              <a:t>6; </a:t>
            </a:r>
            <a:r>
              <a:rPr lang="en-US" altLang="ja-JP" sz="1050" dirty="0">
                <a:latin typeface="Miriam Fixed" pitchFamily="49" charset="-79"/>
                <a:cs typeface="Miriam Fixed" pitchFamily="49" charset="-79"/>
              </a:rPr>
              <a:t>// 6</a:t>
            </a:r>
            <a:r>
              <a:rPr lang="ja-JP" altLang="en-US" sz="1050" dirty="0">
                <a:latin typeface="Miriam Fixed" pitchFamily="49" charset="-79"/>
                <a:cs typeface="Miriam Fixed" pitchFamily="49" charset="-79"/>
              </a:rPr>
              <a:t>が神だとする</a:t>
            </a:r>
            <a:endParaRPr lang="en-US" altLang="ja-JP" sz="1050" dirty="0" smtClean="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    level </a:t>
            </a:r>
            <a:r>
              <a:rPr lang="en-US" altLang="ja-JP" sz="1050" dirty="0">
                <a:latin typeface="Miriam Fixed" pitchFamily="49" charset="-79"/>
                <a:cs typeface="Miriam Fixed" pitchFamily="49" charset="-79"/>
              </a:rPr>
              <a:t>= 50</a:t>
            </a: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exp</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 883883;</a:t>
            </a:r>
          </a:p>
          <a:p>
            <a:pPr marL="0" indent="0">
              <a:buNone/>
            </a:pP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hitPoint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 2161</a:t>
            </a:r>
            <a:r>
              <a:rPr lang="en-US" altLang="ja-JP" sz="1050" dirty="0" smtClean="0">
                <a:latin typeface="Miriam Fixed" pitchFamily="49" charset="-79"/>
                <a:cs typeface="Miriam Fixed" pitchFamily="49" charset="-79"/>
              </a:rPr>
              <a:t>;    attack </a:t>
            </a:r>
            <a:r>
              <a:rPr lang="en-US" altLang="ja-JP" sz="1050" dirty="0">
                <a:latin typeface="Miriam Fixed" pitchFamily="49" charset="-79"/>
                <a:cs typeface="Miriam Fixed" pitchFamily="49" charset="-79"/>
              </a:rPr>
              <a:t>= 1183;</a:t>
            </a:r>
          </a:p>
          <a:p>
            <a:pPr marL="0" indent="0">
              <a:buNone/>
            </a:pPr>
            <a:r>
              <a:rPr lang="en-US" altLang="ja-JP" sz="1050" dirty="0" smtClean="0">
                <a:latin typeface="Miriam Fixed" pitchFamily="49" charset="-79"/>
                <a:cs typeface="Miriam Fixed" pitchFamily="49" charset="-79"/>
              </a:rPr>
              <a:t>    heal </a:t>
            </a:r>
            <a:r>
              <a:rPr lang="en-US" altLang="ja-JP" sz="1050" dirty="0">
                <a:latin typeface="Miriam Fixed" pitchFamily="49" charset="-79"/>
                <a:cs typeface="Miriam Fixed" pitchFamily="49" charset="-79"/>
              </a:rPr>
              <a:t>= </a:t>
            </a:r>
            <a:r>
              <a:rPr lang="en-US" altLang="ja-JP" sz="1050" dirty="0" smtClean="0">
                <a:latin typeface="Miriam Fixed" pitchFamily="49" charset="-79"/>
                <a:cs typeface="Miriam Fixed" pitchFamily="49" charset="-79"/>
              </a:rPr>
              <a:t>238;         cost </a:t>
            </a:r>
            <a:r>
              <a:rPr lang="en-US" altLang="ja-JP" sz="1050" dirty="0">
                <a:latin typeface="Miriam Fixed" pitchFamily="49" charset="-79"/>
                <a:cs typeface="Miriam Fixed" pitchFamily="49" charset="-79"/>
              </a:rPr>
              <a:t>= 40;</a:t>
            </a:r>
          </a:p>
          <a:p>
            <a:pPr marL="0" indent="0">
              <a:buNone/>
            </a:pPr>
            <a:r>
              <a:rPr lang="en-US" altLang="ja-JP" sz="1050" dirty="0" smtClean="0">
                <a:latin typeface="Miriam Fixed" pitchFamily="49" charset="-79"/>
                <a:cs typeface="Miriam Fixed" pitchFamily="49" charset="-79"/>
              </a:rPr>
              <a:t>}</a:t>
            </a:r>
          </a:p>
          <a:p>
            <a:pPr marL="0" indent="0">
              <a:buNone/>
            </a:pPr>
            <a:endParaRPr lang="en-US" altLang="ja-JP" sz="1050" dirty="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void Monster::print()</a:t>
            </a:r>
          </a:p>
          <a:p>
            <a:pPr marL="0" indent="0">
              <a:buNone/>
            </a:pPr>
            <a:r>
              <a:rPr lang="en-US" altLang="ja-JP" sz="1050" dirty="0" smtClean="0">
                <a:latin typeface="Miriam Fixed" pitchFamily="49" charset="-79"/>
                <a:cs typeface="Miriam Fixed" pitchFamily="49" charset="-79"/>
              </a:rPr>
              <a:t>{</a:t>
            </a:r>
          </a:p>
          <a:p>
            <a:pPr marL="0" indent="0">
              <a:buNone/>
            </a:pPr>
            <a:r>
              <a:rPr lang="en-US" altLang="ja-JP" sz="1050" dirty="0">
                <a:latin typeface="Miriam Fixed" pitchFamily="49" charset="-79"/>
                <a:cs typeface="Miriam Fixed" pitchFamily="49" charset="-79"/>
              </a:rPr>
              <a:t>    </a:t>
            </a:r>
            <a:r>
              <a:rPr lang="en-US" altLang="ja-JP" sz="1050" dirty="0" err="1">
                <a:latin typeface="Miriam Fixed" pitchFamily="49" charset="-79"/>
                <a:cs typeface="Miriam Fixed" pitchFamily="49" charset="-79"/>
              </a:rPr>
              <a:t>cout</a:t>
            </a:r>
            <a:r>
              <a:rPr lang="en-US" altLang="ja-JP" sz="1050" dirty="0">
                <a:latin typeface="Miriam Fixed" pitchFamily="49" charset="-79"/>
                <a:cs typeface="Miriam Fixed" pitchFamily="49" charset="-79"/>
              </a:rPr>
              <a:t> &lt;&lt; </a:t>
            </a:r>
            <a:r>
              <a:rPr lang="en-US" altLang="ja-JP" sz="1050" dirty="0" smtClean="0">
                <a:latin typeface="Miriam Fixed" pitchFamily="49" charset="-79"/>
                <a:cs typeface="Miriam Fixed" pitchFamily="49" charset="-79"/>
              </a:rPr>
              <a:t>name &lt;&lt; “ Level</a:t>
            </a:r>
            <a:r>
              <a:rPr lang="en-US" altLang="ja-JP" sz="1050" dirty="0">
                <a:latin typeface="Miriam Fixed" pitchFamily="49" charset="-79"/>
                <a:cs typeface="Miriam Fixed" pitchFamily="49" charset="-79"/>
              </a:rPr>
              <a:t>:" &lt;&lt; </a:t>
            </a:r>
            <a:r>
              <a:rPr lang="en-US" altLang="ja-JP" sz="1050" dirty="0" smtClean="0">
                <a:latin typeface="Miriam Fixed" pitchFamily="49" charset="-79"/>
                <a:cs typeface="Miriam Fixed" pitchFamily="49" charset="-79"/>
              </a:rPr>
              <a:t>level </a:t>
            </a:r>
            <a:r>
              <a:rPr lang="en-US" altLang="ja-JP" sz="1050" dirty="0">
                <a:latin typeface="Miriam Fixed" pitchFamily="49" charset="-79"/>
                <a:cs typeface="Miriam Fixed" pitchFamily="49" charset="-79"/>
              </a:rPr>
              <a:t>&lt;&lt; </a:t>
            </a:r>
            <a:r>
              <a:rPr lang="en-US" altLang="ja-JP" sz="1050" dirty="0" smtClean="0">
                <a:latin typeface="Miriam Fixed" pitchFamily="49" charset="-79"/>
                <a:cs typeface="Miriam Fixed" pitchFamily="49" charset="-79"/>
              </a:rPr>
              <a:t>“, “;</a:t>
            </a:r>
            <a:endParaRPr lang="en-US" altLang="ja-JP" sz="1050" dirty="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cout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&lt;&lt; "HP:" &lt;&lt; </a:t>
            </a:r>
            <a:r>
              <a:rPr lang="en-US" altLang="ja-JP" sz="1050" dirty="0" err="1" smtClean="0">
                <a:latin typeface="Miriam Fixed" pitchFamily="49" charset="-79"/>
                <a:cs typeface="Miriam Fixed" pitchFamily="49" charset="-79"/>
              </a:rPr>
              <a:t>hitPoint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&lt;&lt; </a:t>
            </a:r>
            <a:r>
              <a:rPr lang="en-US" altLang="ja-JP" sz="1050" dirty="0" smtClean="0">
                <a:latin typeface="Miriam Fixed" pitchFamily="49" charset="-79"/>
                <a:cs typeface="Miriam Fixed" pitchFamily="49" charset="-79"/>
              </a:rPr>
              <a:t>“, “;</a:t>
            </a:r>
            <a:endParaRPr lang="en-US" altLang="ja-JP" sz="1050" dirty="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cout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&lt;&lt; "</a:t>
            </a:r>
            <a:r>
              <a:rPr lang="ja-JP" altLang="en-US" sz="1050" dirty="0">
                <a:latin typeface="Miriam Fixed" pitchFamily="49" charset="-79"/>
                <a:cs typeface="Miriam Fixed" pitchFamily="49" charset="-79"/>
              </a:rPr>
              <a:t>攻撃</a:t>
            </a:r>
            <a:r>
              <a:rPr lang="en-US" altLang="ja-JP" sz="1050" dirty="0">
                <a:latin typeface="Miriam Fixed" pitchFamily="49" charset="-79"/>
                <a:cs typeface="Miriam Fixed" pitchFamily="49" charset="-79"/>
              </a:rPr>
              <a:t>:" &lt;&lt; </a:t>
            </a:r>
            <a:r>
              <a:rPr lang="en-US" altLang="ja-JP" sz="1050" dirty="0" smtClean="0">
                <a:latin typeface="Miriam Fixed" pitchFamily="49" charset="-79"/>
                <a:cs typeface="Miriam Fixed" pitchFamily="49" charset="-79"/>
              </a:rPr>
              <a:t>attack </a:t>
            </a:r>
            <a:r>
              <a:rPr lang="en-US" altLang="ja-JP" sz="1050" dirty="0">
                <a:latin typeface="Miriam Fixed" pitchFamily="49" charset="-79"/>
                <a:cs typeface="Miriam Fixed" pitchFamily="49" charset="-79"/>
              </a:rPr>
              <a:t>&lt;&lt; </a:t>
            </a:r>
            <a:r>
              <a:rPr lang="en-US" altLang="ja-JP" sz="1050" dirty="0" smtClean="0">
                <a:latin typeface="Miriam Fixed" pitchFamily="49" charset="-79"/>
                <a:cs typeface="Miriam Fixed" pitchFamily="49" charset="-79"/>
              </a:rPr>
              <a:t>“, “;</a:t>
            </a:r>
            <a:endParaRPr lang="en-US" altLang="ja-JP" sz="1050" dirty="0">
              <a:latin typeface="Miriam Fixed" pitchFamily="49" charset="-79"/>
              <a:cs typeface="Miriam Fixed" pitchFamily="49" charset="-79"/>
            </a:endParaRPr>
          </a:p>
          <a:p>
            <a:pPr marL="0" indent="0">
              <a:buNone/>
            </a:pPr>
            <a:r>
              <a:rPr lang="en-US" altLang="ja-JP" sz="1050" dirty="0" smtClean="0">
                <a:latin typeface="Miriam Fixed" pitchFamily="49" charset="-79"/>
                <a:cs typeface="Miriam Fixed" pitchFamily="49" charset="-79"/>
              </a:rPr>
              <a:t>    </a:t>
            </a:r>
            <a:r>
              <a:rPr lang="en-US" altLang="ja-JP" sz="1050" dirty="0" err="1" smtClean="0">
                <a:latin typeface="Miriam Fixed" pitchFamily="49" charset="-79"/>
                <a:cs typeface="Miriam Fixed" pitchFamily="49" charset="-79"/>
              </a:rPr>
              <a:t>cout</a:t>
            </a:r>
            <a:r>
              <a:rPr lang="en-US" altLang="ja-JP" sz="1050" dirty="0" smtClean="0">
                <a:latin typeface="Miriam Fixed" pitchFamily="49" charset="-79"/>
                <a:cs typeface="Miriam Fixed" pitchFamily="49" charset="-79"/>
              </a:rPr>
              <a:t> </a:t>
            </a:r>
            <a:r>
              <a:rPr lang="en-US" altLang="ja-JP" sz="1050" dirty="0">
                <a:latin typeface="Miriam Fixed" pitchFamily="49" charset="-79"/>
                <a:cs typeface="Miriam Fixed" pitchFamily="49" charset="-79"/>
              </a:rPr>
              <a:t>&lt;&lt; "</a:t>
            </a:r>
            <a:r>
              <a:rPr lang="ja-JP" altLang="en-US" sz="1050" dirty="0">
                <a:latin typeface="Miriam Fixed" pitchFamily="49" charset="-79"/>
                <a:cs typeface="Miriam Fixed" pitchFamily="49" charset="-79"/>
              </a:rPr>
              <a:t>回復</a:t>
            </a:r>
            <a:r>
              <a:rPr lang="en-US" altLang="ja-JP" sz="1050" dirty="0">
                <a:latin typeface="Miriam Fixed" pitchFamily="49" charset="-79"/>
                <a:cs typeface="Miriam Fixed" pitchFamily="49" charset="-79"/>
              </a:rPr>
              <a:t>:" &lt;&lt; </a:t>
            </a:r>
            <a:r>
              <a:rPr lang="en-US" altLang="ja-JP" sz="1050" dirty="0" smtClean="0">
                <a:latin typeface="Miriam Fixed" pitchFamily="49" charset="-79"/>
                <a:cs typeface="Miriam Fixed" pitchFamily="49" charset="-79"/>
              </a:rPr>
              <a:t>heal </a:t>
            </a:r>
            <a:r>
              <a:rPr lang="en-US" altLang="ja-JP" sz="1050" dirty="0">
                <a:latin typeface="Miriam Fixed" pitchFamily="49" charset="-79"/>
                <a:cs typeface="Miriam Fixed" pitchFamily="49" charset="-79"/>
              </a:rPr>
              <a:t>&lt;&lt; </a:t>
            </a:r>
            <a:r>
              <a:rPr lang="en-US" altLang="ja-JP" sz="1050" dirty="0" err="1">
                <a:latin typeface="Miriam Fixed" pitchFamily="49" charset="-79"/>
                <a:cs typeface="Miriam Fixed" pitchFamily="49" charset="-79"/>
              </a:rPr>
              <a:t>endl</a:t>
            </a:r>
            <a:r>
              <a:rPr lang="en-US" altLang="ja-JP" sz="1050" dirty="0">
                <a:latin typeface="Miriam Fixed" pitchFamily="49" charset="-79"/>
                <a:cs typeface="Miriam Fixed" pitchFamily="49" charset="-79"/>
              </a:rPr>
              <a:t>;</a:t>
            </a:r>
          </a:p>
          <a:p>
            <a:pPr marL="0" indent="0">
              <a:buNone/>
            </a:pPr>
            <a:r>
              <a:rPr lang="en-US" altLang="ja-JP" sz="1050" dirty="0" smtClean="0">
                <a:latin typeface="Miriam Fixed" pitchFamily="49" charset="-79"/>
                <a:cs typeface="Miriam Fixed" pitchFamily="49" charset="-79"/>
              </a:rPr>
              <a:t>}</a:t>
            </a:r>
            <a:endParaRPr lang="en-US" altLang="ja-JP" sz="1050" dirty="0">
              <a:latin typeface="Miriam Fixed" pitchFamily="49" charset="-79"/>
              <a:cs typeface="Miriam Fixed" pitchFamily="49" charset="-79"/>
            </a:endParaRPr>
          </a:p>
        </p:txBody>
      </p:sp>
    </p:spTree>
    <p:extLst>
      <p:ext uri="{BB962C8B-B14F-4D97-AF65-F5344CB8AC3E}">
        <p14:creationId xmlns:p14="http://schemas.microsoft.com/office/powerpoint/2010/main" val="5253726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これ</a:t>
            </a:r>
            <a:r>
              <a:rPr lang="ja-JP" altLang="en-US" dirty="0" smtClean="0"/>
              <a:t>で使う側はスッキリ</a:t>
            </a:r>
            <a:endParaRPr kumimoji="1" lang="ja-JP" altLang="en-US" dirty="0"/>
          </a:p>
        </p:txBody>
      </p:sp>
      <p:sp>
        <p:nvSpPr>
          <p:cNvPr id="3" name="コンテンツ プレースホルダー 2"/>
          <p:cNvSpPr>
            <a:spLocks noGrp="1"/>
          </p:cNvSpPr>
          <p:nvPr>
            <p:ph sz="half" idx="1"/>
          </p:nvPr>
        </p:nvSpPr>
        <p:spPr>
          <a:xfrm>
            <a:off x="457200" y="1600200"/>
            <a:ext cx="4186808" cy="4525963"/>
          </a:xfrm>
        </p:spPr>
        <p:txBody>
          <a:bodyPr>
            <a:normAutofit lnSpcReduction="10000"/>
          </a:bodyPr>
          <a:lstStyle/>
          <a:p>
            <a:r>
              <a:rPr lang="ja-JP" altLang="en-US" dirty="0"/>
              <a:t>圧倒的</a:t>
            </a:r>
            <a:r>
              <a:rPr lang="ja-JP" altLang="en-US" dirty="0" smtClean="0"/>
              <a:t>便利</a:t>
            </a:r>
            <a:endParaRPr lang="en-US" altLang="ja-JP" dirty="0" smtClean="0"/>
          </a:p>
          <a:p>
            <a:endParaRPr kumimoji="1" lang="en-US" altLang="ja-JP" dirty="0"/>
          </a:p>
          <a:p>
            <a:r>
              <a:rPr lang="ja-JP" altLang="en-US" dirty="0" smtClean="0"/>
              <a:t>しかも使い回しが</a:t>
            </a:r>
            <a:r>
              <a:rPr lang="en-US" altLang="ja-JP" dirty="0" smtClean="0"/>
              <a:t/>
            </a:r>
            <a:br>
              <a:rPr lang="en-US" altLang="ja-JP" dirty="0" smtClean="0"/>
            </a:br>
            <a:r>
              <a:rPr lang="ja-JP" altLang="en-US" dirty="0" smtClean="0"/>
              <a:t>絶望的に楽</a:t>
            </a:r>
            <a:endParaRPr lang="en-US" altLang="ja-JP" dirty="0" smtClean="0"/>
          </a:p>
          <a:p>
            <a:endParaRPr kumimoji="1" lang="en-US" altLang="ja-JP" dirty="0"/>
          </a:p>
          <a:p>
            <a:r>
              <a:rPr kumimoji="1" lang="en-US" altLang="ja-JP" dirty="0" err="1" smtClean="0"/>
              <a:t>Monster.h</a:t>
            </a:r>
            <a:r>
              <a:rPr kumimoji="1" lang="en-US" altLang="ja-JP" dirty="0" smtClean="0"/>
              <a:t>/</a:t>
            </a:r>
            <a:r>
              <a:rPr kumimoji="1" lang="en-US" altLang="ja-JP" dirty="0" err="1" smtClean="0"/>
              <a:t>cpp</a:t>
            </a:r>
            <a:r>
              <a:rPr kumimoji="1" lang="ja-JP" altLang="en-US" dirty="0" smtClean="0"/>
              <a:t>さえ</a:t>
            </a:r>
            <a:r>
              <a:rPr kumimoji="1" lang="en-US" altLang="ja-JP" dirty="0" smtClean="0"/>
              <a:t/>
            </a:r>
            <a:br>
              <a:rPr kumimoji="1" lang="en-US" altLang="ja-JP" dirty="0" smtClean="0"/>
            </a:br>
            <a:r>
              <a:rPr kumimoji="1" lang="ja-JP" altLang="en-US" dirty="0" smtClean="0"/>
              <a:t>もらってくれば、</a:t>
            </a:r>
            <a:r>
              <a:rPr kumimoji="1" lang="en-US" altLang="ja-JP" dirty="0" smtClean="0"/>
              <a:t/>
            </a:r>
            <a:br>
              <a:rPr kumimoji="1" lang="en-US" altLang="ja-JP" dirty="0" smtClean="0"/>
            </a:br>
            <a:r>
              <a:rPr kumimoji="1" lang="ja-JP" altLang="en-US" dirty="0" smtClean="0"/>
              <a:t>他の人でもすぐ</a:t>
            </a:r>
            <a:r>
              <a:rPr kumimoji="1" lang="ja-JP" altLang="en-US" dirty="0" smtClean="0"/>
              <a:t>使える</a:t>
            </a:r>
            <a:endParaRPr kumimoji="1" lang="en-US" altLang="ja-JP" dirty="0" smtClean="0"/>
          </a:p>
          <a:p>
            <a:pPr lvl="1"/>
            <a:r>
              <a:rPr lang="en-US" altLang="ja-JP" dirty="0" smtClean="0"/>
              <a:t>1</a:t>
            </a:r>
            <a:r>
              <a:rPr lang="ja-JP" altLang="en-US" dirty="0" err="1" smtClean="0"/>
              <a:t>つの</a:t>
            </a:r>
            <a:r>
              <a:rPr lang="ja-JP" altLang="en-US" dirty="0" smtClean="0"/>
              <a:t>ペアで</a:t>
            </a:r>
            <a:r>
              <a:rPr lang="en-US" altLang="ja-JP" dirty="0" smtClean="0"/>
              <a:t>1</a:t>
            </a:r>
            <a:r>
              <a:rPr lang="ja-JP" altLang="en-US" dirty="0" err="1" smtClean="0"/>
              <a:t>つの</a:t>
            </a:r>
            <a:r>
              <a:rPr lang="en-US" altLang="ja-JP" dirty="0" smtClean="0"/>
              <a:t/>
            </a:r>
            <a:br>
              <a:rPr lang="en-US" altLang="ja-JP" dirty="0" smtClean="0"/>
            </a:br>
            <a:r>
              <a:rPr lang="ja-JP" altLang="en-US" dirty="0" smtClean="0"/>
              <a:t>クラスを担当させる</a:t>
            </a:r>
            <a:endParaRPr kumimoji="1" lang="ja-JP" altLang="en-US" dirty="0"/>
          </a:p>
        </p:txBody>
      </p:sp>
      <p:sp>
        <p:nvSpPr>
          <p:cNvPr id="4" name="コンテンツ プレースホルダー 3"/>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altLang="ja-JP" sz="1400" dirty="0" smtClean="0">
                <a:latin typeface="Miriam Fixed" pitchFamily="49" charset="-79"/>
                <a:cs typeface="Miriam Fixed" pitchFamily="49" charset="-79"/>
              </a:rPr>
              <a:t>#include “</a:t>
            </a:r>
            <a:r>
              <a:rPr lang="en-US" altLang="ja-JP" sz="1400" dirty="0" err="1" smtClean="0">
                <a:latin typeface="Miriam Fixed" pitchFamily="49" charset="-79"/>
                <a:cs typeface="Miriam Fixed" pitchFamily="49" charset="-79"/>
              </a:rPr>
              <a:t>Monster.h</a:t>
            </a:r>
            <a:r>
              <a:rPr lang="en-US" altLang="ja-JP" sz="1400" dirty="0" smtClean="0">
                <a:latin typeface="Miriam Fixed" pitchFamily="49" charset="-79"/>
                <a:cs typeface="Miriam Fixed" pitchFamily="49" charset="-79"/>
              </a:rPr>
              <a:t>”</a:t>
            </a: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err="1" smtClean="0">
                <a:latin typeface="Miriam Fixed" pitchFamily="49" charset="-79"/>
                <a:cs typeface="Miriam Fixed" pitchFamily="49" charset="-79"/>
              </a:rPr>
              <a:t>int</a:t>
            </a:r>
            <a:r>
              <a:rPr lang="en-US" altLang="ja-JP" sz="1400" dirty="0" smtClean="0">
                <a:latin typeface="Miriam Fixed" pitchFamily="49" charset="-79"/>
                <a:cs typeface="Miriam Fixed" pitchFamily="49" charset="-79"/>
              </a:rPr>
              <a:t> </a:t>
            </a:r>
            <a:r>
              <a:rPr lang="en-US" altLang="ja-JP" sz="1400" dirty="0">
                <a:latin typeface="Miriam Fixed" pitchFamily="49" charset="-79"/>
                <a:cs typeface="Miriam Fixed" pitchFamily="49" charset="-79"/>
              </a:rPr>
              <a:t>main(</a:t>
            </a:r>
            <a:r>
              <a:rPr lang="en-US" altLang="ja-JP" sz="1400" dirty="0" err="1">
                <a:latin typeface="Miriam Fixed" pitchFamily="49" charset="-79"/>
                <a:cs typeface="Miriam Fixed" pitchFamily="49" charset="-79"/>
              </a:rPr>
              <a:t>int</a:t>
            </a:r>
            <a:r>
              <a:rPr lang="en-US" altLang="ja-JP" sz="1400" dirty="0">
                <a:latin typeface="Miriam Fixed" pitchFamily="49" charset="-79"/>
                <a:cs typeface="Miriam Fixed" pitchFamily="49" charset="-79"/>
              </a:rPr>
              <a:t> </a:t>
            </a:r>
            <a:r>
              <a:rPr lang="en-US" altLang="ja-JP" sz="1400" dirty="0" err="1">
                <a:latin typeface="Miriam Fixed" pitchFamily="49" charset="-79"/>
                <a:cs typeface="Miriam Fixed" pitchFamily="49" charset="-79"/>
              </a:rPr>
              <a:t>argc</a:t>
            </a:r>
            <a:r>
              <a:rPr lang="en-US" altLang="ja-JP" sz="1400" dirty="0">
                <a:latin typeface="Miriam Fixed" pitchFamily="49" charset="-79"/>
                <a:cs typeface="Miriam Fixed" pitchFamily="49" charset="-79"/>
              </a:rPr>
              <a:t>, char *</a:t>
            </a:r>
            <a:r>
              <a:rPr lang="en-US" altLang="ja-JP" sz="1400" dirty="0" err="1">
                <a:latin typeface="Miriam Fixed" pitchFamily="49" charset="-79"/>
                <a:cs typeface="Miriam Fixed" pitchFamily="49" charset="-79"/>
              </a:rPr>
              <a:t>argv</a:t>
            </a:r>
            <a:r>
              <a:rPr lang="en-US" altLang="ja-JP" sz="1400" dirty="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a:t>
            </a:r>
          </a:p>
          <a:p>
            <a:pPr marL="0" indent="0">
              <a:buNone/>
            </a:pPr>
            <a:r>
              <a:rPr lang="en-US" altLang="ja-JP" sz="1400" dirty="0" smtClean="0">
                <a:latin typeface="Miriam Fixed" pitchFamily="49" charset="-79"/>
                <a:cs typeface="Miriam Fixed" pitchFamily="49" charset="-79"/>
              </a:rPr>
              <a:t>    // </a:t>
            </a:r>
            <a:r>
              <a:rPr lang="en-US" altLang="ja-JP" sz="1400" dirty="0">
                <a:latin typeface="Miriam Fixed" pitchFamily="49" charset="-79"/>
                <a:cs typeface="Miriam Fixed" pitchFamily="49" charset="-79"/>
              </a:rPr>
              <a:t>Monster</a:t>
            </a:r>
            <a:r>
              <a:rPr lang="ja-JP" altLang="en-US" sz="1400" dirty="0">
                <a:latin typeface="Miriam Fixed" pitchFamily="49" charset="-79"/>
                <a:cs typeface="Miriam Fixed" pitchFamily="49" charset="-79"/>
              </a:rPr>
              <a:t>型</a:t>
            </a:r>
            <a:r>
              <a:rPr lang="ja-JP" altLang="en-US" sz="1400" dirty="0" smtClean="0">
                <a:latin typeface="Miriam Fixed" pitchFamily="49" charset="-79"/>
                <a:cs typeface="Miriam Fixed" pitchFamily="49" charset="-79"/>
              </a:rPr>
              <a:t>のオブジェクト</a:t>
            </a:r>
            <a:endParaRPr lang="en-US" altLang="ja-JP"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Monster </a:t>
            </a:r>
            <a:r>
              <a:rPr lang="en-US" altLang="ja-JP" sz="1400" dirty="0" err="1" smtClean="0">
                <a:latin typeface="Miriam Fixed" pitchFamily="49" charset="-79"/>
                <a:cs typeface="Miriam Fixed" pitchFamily="49" charset="-79"/>
              </a:rPr>
              <a:t>monster</a:t>
            </a:r>
            <a:r>
              <a:rPr lang="en-US" altLang="ja-JP" sz="1400" dirty="0" smtClean="0">
                <a:latin typeface="Miriam Fixed" pitchFamily="49" charset="-79"/>
                <a:cs typeface="Miriam Fixed" pitchFamily="49" charset="-79"/>
              </a:rPr>
              <a:t>;</a:t>
            </a:r>
            <a:endParaRPr lang="en-US" altLang="ja-JP" sz="1400" dirty="0">
              <a:latin typeface="Miriam Fixed" pitchFamily="49" charset="-79"/>
              <a:cs typeface="Miriam Fixed" pitchFamily="49" charset="-79"/>
            </a:endParaRP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初期ステをヘラ･イースでセット</a:t>
            </a:r>
            <a:endParaRPr lang="en-US" altLang="ja-JP" sz="1400" dirty="0" smtClean="0">
              <a:latin typeface="Miriam Fixed" pitchFamily="49" charset="-79"/>
              <a:cs typeface="Miriam Fixed" pitchFamily="49" charset="-79"/>
            </a:endParaRP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a:t>
            </a:r>
            <a:r>
              <a:rPr lang="en-US" altLang="ja-JP" sz="1400" dirty="0" err="1" smtClean="0">
                <a:latin typeface="Miriam Fixed" pitchFamily="49" charset="-79"/>
                <a:cs typeface="Miriam Fixed" pitchFamily="49" charset="-79"/>
              </a:rPr>
              <a:t>monster.init_HeraYs</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ここでいったん表示</a:t>
            </a:r>
            <a:endParaRPr lang="ja-JP" altLang="en-US"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err="1">
                <a:latin typeface="Miriam Fixed" pitchFamily="49" charset="-79"/>
                <a:cs typeface="Miriam Fixed" pitchFamily="49" charset="-79"/>
              </a:rPr>
              <a:t>monster.print</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レベルを上げてから</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err="1" smtClean="0">
                <a:latin typeface="Miriam Fixed" pitchFamily="49" charset="-79"/>
                <a:cs typeface="Miriam Fixed" pitchFamily="49" charset="-79"/>
              </a:rPr>
              <a:t>monster.levelUp</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err="1" smtClean="0">
                <a:latin typeface="Miriam Fixed" pitchFamily="49" charset="-79"/>
                <a:cs typeface="Miriam Fixed" pitchFamily="49" charset="-79"/>
              </a:rPr>
              <a:t>もっ</a:t>
            </a:r>
            <a:r>
              <a:rPr lang="ja-JP" altLang="en-US" sz="1400" dirty="0" smtClean="0">
                <a:latin typeface="Miriam Fixed" pitchFamily="49" charset="-79"/>
                <a:cs typeface="Miriam Fixed" pitchFamily="49" charset="-79"/>
              </a:rPr>
              <a:t>かい表示</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err="1" smtClean="0">
                <a:latin typeface="Miriam Fixed" pitchFamily="49" charset="-79"/>
                <a:cs typeface="Miriam Fixed" pitchFamily="49" charset="-79"/>
              </a:rPr>
              <a:t>monster.print</a:t>
            </a:r>
            <a:r>
              <a:rPr lang="en-US" altLang="ja-JP" sz="1400" dirty="0" smtClean="0">
                <a:latin typeface="Miriam Fixed" pitchFamily="49" charset="-79"/>
                <a:cs typeface="Miriam Fixed" pitchFamily="49" charset="-79"/>
              </a:rPr>
              <a:t>();</a:t>
            </a:r>
          </a:p>
          <a:p>
            <a:pPr marL="0" indent="0">
              <a:buNone/>
            </a:pPr>
            <a:endParaRPr lang="en-US" altLang="ja-JP" sz="1400" dirty="0">
              <a:latin typeface="Miriam Fixed" pitchFamily="49" charset="-79"/>
              <a:cs typeface="Miriam Fixed" pitchFamily="49" charset="-79"/>
            </a:endParaRPr>
          </a:p>
          <a:p>
            <a:pPr marL="0" indent="0">
              <a:buNone/>
            </a:pPr>
            <a:r>
              <a:rPr lang="en-US" altLang="ja-JP" sz="1400" smtClean="0">
                <a:latin typeface="Miriam Fixed" pitchFamily="49" charset="-79"/>
                <a:cs typeface="Miriam Fixed" pitchFamily="49" charset="-79"/>
              </a:rPr>
              <a:t>    return 0;</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a:t>
            </a:r>
            <a:endParaRPr lang="en-US" altLang="ja-JP" sz="1400" dirty="0">
              <a:latin typeface="Miriam Fixed" pitchFamily="49" charset="-79"/>
              <a:cs typeface="Miriam Fixed" pitchFamily="49" charset="-79"/>
            </a:endParaRPr>
          </a:p>
          <a:p>
            <a:pPr marL="0" indent="0">
              <a:buNone/>
            </a:pPr>
            <a:endParaRPr kumimoji="1" lang="ja-JP" altLang="en-US" sz="1400" dirty="0"/>
          </a:p>
        </p:txBody>
      </p:sp>
    </p:spTree>
    <p:extLst>
      <p:ext uri="{BB962C8B-B14F-4D97-AF65-F5344CB8AC3E}">
        <p14:creationId xmlns:p14="http://schemas.microsoft.com/office/powerpoint/2010/main" val="2738378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注意点</a:t>
            </a:r>
            <a:endParaRPr kumimoji="1" lang="ja-JP" altLang="en-US" dirty="0"/>
          </a:p>
        </p:txBody>
      </p:sp>
      <p:sp>
        <p:nvSpPr>
          <p:cNvPr id="3" name="コンテンツ プレースホルダー 2"/>
          <p:cNvSpPr>
            <a:spLocks noGrp="1"/>
          </p:cNvSpPr>
          <p:nvPr>
            <p:ph sz="half" idx="1"/>
          </p:nvPr>
        </p:nvSpPr>
        <p:spPr/>
        <p:txBody>
          <a:bodyPr>
            <a:normAutofit lnSpcReduction="10000"/>
          </a:bodyPr>
          <a:lstStyle/>
          <a:p>
            <a:r>
              <a:rPr kumimoji="1" lang="ja-JP" altLang="en-US" dirty="0" smtClean="0"/>
              <a:t>ヘッダ側</a:t>
            </a:r>
            <a:endParaRPr kumimoji="1" lang="en-US" altLang="ja-JP" dirty="0" smtClean="0"/>
          </a:p>
          <a:p>
            <a:pPr lvl="1"/>
            <a:r>
              <a:rPr kumimoji="1" lang="ja-JP" altLang="en-US" dirty="0" smtClean="0"/>
              <a:t>インクルードガード</a:t>
            </a:r>
            <a:endParaRPr kumimoji="1" lang="en-US" altLang="ja-JP" dirty="0" smtClean="0"/>
          </a:p>
          <a:p>
            <a:pPr lvl="1"/>
            <a:r>
              <a:rPr lang="ja-JP" altLang="en-US" dirty="0"/>
              <a:t>メンバ変数</a:t>
            </a:r>
            <a:r>
              <a:rPr lang="ja-JP" altLang="en-US" dirty="0" smtClean="0"/>
              <a:t>や、関数の引数・返値に出てくる型のヘッダはこちらでインクルード</a:t>
            </a:r>
            <a:endParaRPr lang="en-US" altLang="ja-JP" dirty="0" smtClean="0"/>
          </a:p>
          <a:p>
            <a:pPr lvl="2"/>
            <a:r>
              <a:rPr lang="en-US" altLang="ja-JP" dirty="0" smtClean="0"/>
              <a:t>using namespace</a:t>
            </a:r>
            <a:r>
              <a:rPr lang="ja-JP" altLang="en-US" dirty="0" smtClean="0"/>
              <a:t>は使わない方がよい</a:t>
            </a:r>
            <a:endParaRPr lang="en-US" altLang="ja-JP" dirty="0" smtClean="0"/>
          </a:p>
          <a:p>
            <a:pPr lvl="1"/>
            <a:r>
              <a:rPr lang="ja-JP" altLang="en-US" dirty="0" smtClean="0"/>
              <a:t>外から使う関数は</a:t>
            </a:r>
            <a:r>
              <a:rPr lang="en-US" altLang="ja-JP" dirty="0" smtClean="0"/>
              <a:t>public</a:t>
            </a:r>
          </a:p>
          <a:p>
            <a:pPr lvl="1"/>
            <a:r>
              <a:rPr lang="ja-JP" altLang="en-US" dirty="0" smtClean="0"/>
              <a:t>内側に隠すものは</a:t>
            </a:r>
            <a:r>
              <a:rPr lang="en-US" altLang="ja-JP" dirty="0" smtClean="0"/>
              <a:t>private(protected)</a:t>
            </a:r>
            <a:endParaRPr kumimoji="1" lang="ja-JP" altLang="en-US" dirty="0"/>
          </a:p>
        </p:txBody>
      </p:sp>
      <p:sp>
        <p:nvSpPr>
          <p:cNvPr id="4" name="コンテンツ プレースホルダー 3"/>
          <p:cNvSpPr>
            <a:spLocks noGrp="1"/>
          </p:cNvSpPr>
          <p:nvPr>
            <p:ph sz="half" idx="2"/>
          </p:nvPr>
        </p:nvSpPr>
        <p:spPr/>
        <p:txBody>
          <a:bodyPr>
            <a:normAutofit lnSpcReduction="10000"/>
          </a:bodyPr>
          <a:lstStyle/>
          <a:p>
            <a:r>
              <a:rPr kumimoji="1" lang="en-US" altLang="ja-JP" dirty="0" err="1" smtClean="0"/>
              <a:t>cpp</a:t>
            </a:r>
            <a:r>
              <a:rPr kumimoji="1" lang="ja-JP" altLang="en-US" dirty="0" smtClean="0"/>
              <a:t>側</a:t>
            </a:r>
            <a:endParaRPr kumimoji="1" lang="en-US" altLang="ja-JP" dirty="0" smtClean="0"/>
          </a:p>
          <a:p>
            <a:pPr lvl="1"/>
            <a:r>
              <a:rPr lang="ja-JP" altLang="en-US" dirty="0" smtClean="0"/>
              <a:t>対応するヘッダと、</a:t>
            </a:r>
            <a:r>
              <a:rPr lang="en-US" altLang="ja-JP" dirty="0" smtClean="0"/>
              <a:t/>
            </a:r>
            <a:br>
              <a:rPr lang="en-US" altLang="ja-JP" dirty="0" smtClean="0"/>
            </a:br>
            <a:r>
              <a:rPr lang="ja-JP" altLang="en-US" dirty="0" smtClean="0"/>
              <a:t>メンバ</a:t>
            </a:r>
            <a:r>
              <a:rPr lang="ja-JP" altLang="en-US" dirty="0"/>
              <a:t>関数</a:t>
            </a:r>
            <a:r>
              <a:rPr lang="ja-JP" altLang="en-US" dirty="0" smtClean="0"/>
              <a:t>で使う</a:t>
            </a:r>
            <a:r>
              <a:rPr lang="en-US" altLang="ja-JP" dirty="0" smtClean="0"/>
              <a:t/>
            </a:r>
            <a:br>
              <a:rPr lang="en-US" altLang="ja-JP" dirty="0" smtClean="0"/>
            </a:br>
            <a:r>
              <a:rPr lang="ja-JP" altLang="en-US" dirty="0" smtClean="0"/>
              <a:t>ヘッダをインクルード</a:t>
            </a:r>
            <a:endParaRPr lang="en-US" altLang="ja-JP" dirty="0" smtClean="0"/>
          </a:p>
          <a:p>
            <a:pPr lvl="2"/>
            <a:r>
              <a:rPr lang="en-US" altLang="ja-JP" dirty="0" err="1" smtClean="0"/>
              <a:t>cpp</a:t>
            </a:r>
            <a:r>
              <a:rPr lang="ja-JP" altLang="en-US" dirty="0" smtClean="0"/>
              <a:t>内は</a:t>
            </a:r>
            <a:r>
              <a:rPr lang="en-US" altLang="ja-JP" dirty="0" smtClean="0"/>
              <a:t>using namespace</a:t>
            </a:r>
            <a:r>
              <a:rPr lang="ja-JP" altLang="en-US" dirty="0" smtClean="0"/>
              <a:t>使用可</a:t>
            </a:r>
            <a:endParaRPr lang="en-US" altLang="ja-JP" dirty="0" smtClean="0"/>
          </a:p>
          <a:p>
            <a:pPr lvl="1"/>
            <a:r>
              <a:rPr lang="ja-JP" altLang="en-US" dirty="0" smtClean="0"/>
              <a:t>メンバ関数内からは、メンバ変数が</a:t>
            </a:r>
            <a:r>
              <a:rPr lang="en-US" altLang="ja-JP" dirty="0" smtClean="0"/>
              <a:t>.</a:t>
            </a:r>
            <a:r>
              <a:rPr lang="ja-JP" altLang="en-US" dirty="0"/>
              <a:t>無し</a:t>
            </a:r>
            <a:r>
              <a:rPr lang="ja-JP" altLang="en-US" dirty="0" smtClean="0"/>
              <a:t>で直接見える</a:t>
            </a:r>
            <a:endParaRPr lang="en-US" altLang="ja-JP" dirty="0" smtClean="0"/>
          </a:p>
          <a:p>
            <a:pPr lvl="2"/>
            <a:r>
              <a:rPr lang="ja-JP" altLang="en-US" dirty="0"/>
              <a:t>箱</a:t>
            </a:r>
            <a:r>
              <a:rPr lang="ja-JP" altLang="en-US" dirty="0" smtClean="0"/>
              <a:t>の</a:t>
            </a:r>
            <a:r>
              <a:rPr lang="ja-JP" altLang="en-US" dirty="0"/>
              <a:t>中</a:t>
            </a:r>
            <a:r>
              <a:rPr lang="ja-JP" altLang="en-US" dirty="0" smtClean="0"/>
              <a:t>にいるイメージ</a:t>
            </a:r>
            <a:endParaRPr lang="en-US" altLang="ja-JP" dirty="0" smtClean="0"/>
          </a:p>
          <a:p>
            <a:pPr lvl="1"/>
            <a:r>
              <a:rPr lang="ja-JP" altLang="en-US" dirty="0"/>
              <a:t>外部</a:t>
            </a:r>
            <a:r>
              <a:rPr lang="ja-JP" altLang="en-US" dirty="0" smtClean="0"/>
              <a:t>から引数を与えて挙動を制御できる</a:t>
            </a:r>
            <a:endParaRPr lang="en-US" altLang="ja-JP" dirty="0" smtClean="0"/>
          </a:p>
        </p:txBody>
      </p:sp>
    </p:spTree>
    <p:extLst>
      <p:ext uri="{BB962C8B-B14F-4D97-AF65-F5344CB8AC3E}">
        <p14:creationId xmlns:p14="http://schemas.microsoft.com/office/powerpoint/2010/main" val="6272651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rita\Pictures\valkyrie_i4.jpg"/>
          <p:cNvPicPr>
            <a:picLocks noChangeAspect="1" noChangeArrowheads="1"/>
          </p:cNvPicPr>
          <p:nvPr/>
        </p:nvPicPr>
        <p:blipFill>
          <a:blip r:embed="rId2">
            <a:duotone>
              <a:schemeClr val="accent6">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796136" y="0"/>
            <a:ext cx="3347864" cy="5021796"/>
          </a:xfrm>
          <a:prstGeom prst="rect">
            <a:avLst/>
          </a:prstGeom>
          <a:noFill/>
          <a:extLst>
            <a:ext uri="{909E8E84-426E-40DD-AFC4-6F175D3DCCD1}">
              <a14:hiddenFill xmlns:a14="http://schemas.microsoft.com/office/drawing/2010/main">
                <a:solidFill>
                  <a:srgbClr val="FFFFFF"/>
                </a:solidFill>
              </a14:hiddenFill>
            </a:ext>
          </a:extLst>
        </p:spPr>
      </p:pic>
      <p:sp>
        <p:nvSpPr>
          <p:cNvPr id="4" name="タイトル 3"/>
          <p:cNvSpPr>
            <a:spLocks noGrp="1"/>
          </p:cNvSpPr>
          <p:nvPr>
            <p:ph type="title"/>
          </p:nvPr>
        </p:nvSpPr>
        <p:spPr/>
        <p:txBody>
          <a:bodyPr/>
          <a:lstStyle/>
          <a:p>
            <a:r>
              <a:rPr kumimoji="1" lang="ja-JP" altLang="en-US" dirty="0" smtClean="0"/>
              <a:t>パズドラでわかる</a:t>
            </a:r>
            <a:r>
              <a:rPr kumimoji="1" lang="en-US" altLang="ja-JP" dirty="0" smtClean="0"/>
              <a:t/>
            </a:r>
            <a:br>
              <a:rPr kumimoji="1" lang="en-US" altLang="ja-JP" dirty="0" smtClean="0"/>
            </a:br>
            <a:r>
              <a:rPr kumimoji="1" lang="ja-JP" altLang="en-US" dirty="0" smtClean="0"/>
              <a:t>オブジェクト指向</a:t>
            </a:r>
            <a:r>
              <a:rPr lang="ja-JP" altLang="en-US" dirty="0" smtClean="0"/>
              <a:t>・続き</a:t>
            </a:r>
            <a:endParaRPr kumimoji="1" lang="ja-JP" altLang="en-US" dirty="0"/>
          </a:p>
        </p:txBody>
      </p:sp>
      <p:sp>
        <p:nvSpPr>
          <p:cNvPr id="5" name="テキスト プレースホルダー 4"/>
          <p:cNvSpPr>
            <a:spLocks noGrp="1"/>
          </p:cNvSpPr>
          <p:nvPr>
            <p:ph type="body" idx="1"/>
          </p:nvPr>
        </p:nvSpPr>
        <p:spPr/>
        <p:txBody>
          <a:bodyPr/>
          <a:lstStyle/>
          <a:p>
            <a:r>
              <a:rPr kumimoji="1" lang="ja-JP" altLang="en-US" dirty="0" smtClean="0"/>
              <a:t>うちの娘も最終進化形になりました</a:t>
            </a:r>
            <a:endParaRPr kumimoji="1" lang="ja-JP" altLang="en-US" dirty="0"/>
          </a:p>
        </p:txBody>
      </p:sp>
      <p:sp>
        <p:nvSpPr>
          <p:cNvPr id="9" name="テキスト ボックス 8"/>
          <p:cNvSpPr txBox="1"/>
          <p:nvPr/>
        </p:nvSpPr>
        <p:spPr>
          <a:xfrm>
            <a:off x="1613545" y="6516052"/>
            <a:ext cx="7854999" cy="369332"/>
          </a:xfrm>
          <a:prstGeom prst="rect">
            <a:avLst/>
          </a:prstGeom>
          <a:noFill/>
        </p:spPr>
        <p:txBody>
          <a:bodyPr wrap="square" rtlCol="0">
            <a:spAutoFit/>
          </a:bodyPr>
          <a:lstStyle/>
          <a:p>
            <a:r>
              <a:rPr kumimoji="1" lang="en-US" altLang="ja-JP" dirty="0" smtClean="0"/>
              <a:t>©2012-2013 </a:t>
            </a:r>
            <a:r>
              <a:rPr kumimoji="1" lang="en-US" altLang="ja-JP" dirty="0" err="1" smtClean="0"/>
              <a:t>GungHo</a:t>
            </a:r>
            <a:r>
              <a:rPr kumimoji="1" lang="en-US" altLang="ja-JP" dirty="0" smtClean="0"/>
              <a:t> Online Entertainment, Inc. All Rights Reserved.</a:t>
            </a:r>
            <a:endParaRPr kumimoji="1" lang="ja-JP" altLang="en-US" dirty="0"/>
          </a:p>
        </p:txBody>
      </p:sp>
    </p:spTree>
    <p:extLst>
      <p:ext uri="{BB962C8B-B14F-4D97-AF65-F5344CB8AC3E}">
        <p14:creationId xmlns:p14="http://schemas.microsoft.com/office/powerpoint/2010/main" val="5055168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オブジェクトとは</a:t>
            </a:r>
            <a:endParaRPr kumimoji="1" lang="ja-JP" altLang="en-US" dirty="0"/>
          </a:p>
        </p:txBody>
      </p:sp>
      <p:sp>
        <p:nvSpPr>
          <p:cNvPr id="5" name="コンテンツ プレースホルダー 4"/>
          <p:cNvSpPr>
            <a:spLocks noGrp="1"/>
          </p:cNvSpPr>
          <p:nvPr>
            <p:ph idx="1"/>
          </p:nvPr>
        </p:nvSpPr>
        <p:spPr/>
        <p:txBody>
          <a:bodyPr/>
          <a:lstStyle/>
          <a:p>
            <a:r>
              <a:rPr kumimoji="1" lang="ja-JP" altLang="en-US" sz="2800" dirty="0" smtClean="0"/>
              <a:t>何かを表す変数や手続きがまとまっており、</a:t>
            </a:r>
            <a:r>
              <a:rPr kumimoji="1" lang="en-US" altLang="ja-JP" sz="2800" dirty="0" smtClean="0"/>
              <a:t/>
            </a:r>
            <a:br>
              <a:rPr kumimoji="1" lang="en-US" altLang="ja-JP" sz="2800" dirty="0" smtClean="0"/>
            </a:br>
            <a:r>
              <a:rPr kumimoji="1" lang="ja-JP" altLang="en-US" sz="2800" dirty="0" smtClean="0"/>
              <a:t>メッセージを送る</a:t>
            </a:r>
            <a:r>
              <a:rPr kumimoji="1" lang="en-US" altLang="ja-JP" sz="2800" dirty="0" smtClean="0"/>
              <a:t>(</a:t>
            </a:r>
            <a:r>
              <a:rPr kumimoji="1" lang="ja-JP" altLang="en-US" sz="2800" dirty="0" smtClean="0"/>
              <a:t>メンバ関数を呼び出す</a:t>
            </a:r>
            <a:r>
              <a:rPr kumimoji="1" lang="en-US" altLang="ja-JP" sz="2800" dirty="0" smtClean="0"/>
              <a:t>)</a:t>
            </a:r>
            <a:br>
              <a:rPr kumimoji="1" lang="en-US" altLang="ja-JP" sz="2800" dirty="0" smtClean="0"/>
            </a:br>
            <a:r>
              <a:rPr kumimoji="1" lang="ja-JP" altLang="en-US" sz="2800" dirty="0" smtClean="0"/>
              <a:t>ことで様々な処理を実現できるもののこと</a:t>
            </a:r>
            <a:endParaRPr kumimoji="1" lang="en-US" altLang="ja-JP" sz="2800" dirty="0" smtClean="0"/>
          </a:p>
          <a:p>
            <a:pPr lvl="1"/>
            <a:r>
              <a:rPr lang="ja-JP" altLang="en-US" dirty="0" smtClean="0"/>
              <a:t>このオブジェクトを作るための設計図が</a:t>
            </a:r>
            <a:r>
              <a:rPr lang="en-US" altLang="ja-JP" dirty="0" smtClean="0"/>
              <a:t/>
            </a:r>
            <a:br>
              <a:rPr lang="en-US" altLang="ja-JP" dirty="0" smtClean="0"/>
            </a:br>
            <a:r>
              <a:rPr lang="ja-JP" altLang="en-US" dirty="0" smtClean="0"/>
              <a:t>「クラス」</a:t>
            </a:r>
            <a:endParaRPr lang="en-US" altLang="ja-JP" dirty="0" smtClean="0"/>
          </a:p>
          <a:p>
            <a:pPr lvl="1"/>
            <a:r>
              <a:rPr kumimoji="1" lang="ja-JP" altLang="en-US" dirty="0" smtClean="0"/>
              <a:t>その「クラス型の変数」がオブジェクト</a:t>
            </a:r>
            <a:endParaRPr kumimoji="1" lang="en-US" altLang="ja-JP" dirty="0" smtClean="0"/>
          </a:p>
        </p:txBody>
      </p:sp>
    </p:spTree>
    <p:extLst>
      <p:ext uri="{BB962C8B-B14F-4D97-AF65-F5344CB8AC3E}">
        <p14:creationId xmlns:p14="http://schemas.microsoft.com/office/powerpoint/2010/main" val="312120090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ただ、ここまでの内容だけでは</a:t>
            </a:r>
            <a:r>
              <a:rPr kumimoji="1" lang="en-US" altLang="ja-JP" dirty="0" smtClean="0"/>
              <a:t/>
            </a:r>
            <a:br>
              <a:rPr kumimoji="1" lang="en-US" altLang="ja-JP" dirty="0" smtClean="0"/>
            </a:br>
            <a:r>
              <a:rPr kumimoji="1" lang="ja-JP" altLang="en-US" dirty="0" smtClean="0"/>
              <a:t>不十分</a:t>
            </a:r>
            <a:endParaRPr kumimoji="1" lang="ja-JP" altLang="en-US"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Monster</a:t>
            </a:r>
            <a:r>
              <a:rPr kumimoji="1" lang="ja-JP" altLang="en-US" dirty="0" smtClean="0"/>
              <a:t>というのは抽象的な括り</a:t>
            </a:r>
            <a:endParaRPr kumimoji="1" lang="en-US" altLang="ja-JP" dirty="0" smtClean="0"/>
          </a:p>
          <a:p>
            <a:pPr lvl="1"/>
            <a:r>
              <a:rPr lang="ja-JP" altLang="en-US" dirty="0"/>
              <a:t>スキル</a:t>
            </a:r>
            <a:r>
              <a:rPr lang="ja-JP" altLang="en-US" dirty="0" smtClean="0"/>
              <a:t>やパラメータの伸びは種類ごとに違う</a:t>
            </a:r>
            <a:endParaRPr kumimoji="1" lang="en-US" altLang="ja-JP" dirty="0" smtClean="0"/>
          </a:p>
          <a:p>
            <a:r>
              <a:rPr lang="en-US" altLang="ja-JP" dirty="0" smtClean="0"/>
              <a:t>Valkyrie</a:t>
            </a:r>
            <a:r>
              <a:rPr lang="ja-JP" altLang="en-US" dirty="0" smtClean="0"/>
              <a:t>や</a:t>
            </a:r>
            <a:r>
              <a:rPr lang="en-US" altLang="ja-JP" dirty="0" err="1" smtClean="0"/>
              <a:t>HeraYs</a:t>
            </a:r>
            <a:r>
              <a:rPr lang="ja-JP" altLang="en-US" dirty="0" smtClean="0"/>
              <a:t>もクラスになり得る</a:t>
            </a:r>
            <a:endParaRPr lang="en-US" altLang="ja-JP" dirty="0" smtClean="0"/>
          </a:p>
          <a:p>
            <a:pPr lvl="1"/>
            <a:r>
              <a:rPr kumimoji="1" lang="ja-JP" altLang="en-US" dirty="0" smtClean="0"/>
              <a:t>同じ種類のモンスターを複数所持することは</a:t>
            </a:r>
            <a:r>
              <a:rPr kumimoji="1" lang="en-US" altLang="ja-JP" dirty="0" smtClean="0"/>
              <a:t/>
            </a:r>
            <a:br>
              <a:rPr kumimoji="1" lang="en-US" altLang="ja-JP" dirty="0" smtClean="0"/>
            </a:br>
            <a:r>
              <a:rPr kumimoji="1" lang="ja-JP" altLang="en-US" dirty="0" smtClean="0"/>
              <a:t>十分あり得るので</a:t>
            </a:r>
            <a:endParaRPr kumimoji="1" lang="en-US" altLang="ja-JP" dirty="0" smtClean="0"/>
          </a:p>
          <a:p>
            <a:endParaRPr lang="en-US" altLang="ja-JP" dirty="0" smtClean="0"/>
          </a:p>
          <a:p>
            <a:r>
              <a:rPr lang="ja-JP" altLang="en-US" dirty="0" smtClean="0"/>
              <a:t>でも別々のクラスにしちゃうと、</a:t>
            </a:r>
            <a:r>
              <a:rPr lang="en-US" altLang="ja-JP" dirty="0" smtClean="0"/>
              <a:t/>
            </a:r>
            <a:br>
              <a:rPr lang="en-US" altLang="ja-JP" dirty="0" smtClean="0"/>
            </a:br>
            <a:r>
              <a:rPr lang="ja-JP" altLang="en-US" dirty="0" smtClean="0"/>
              <a:t>パーティを配列で表現出来ない</a:t>
            </a:r>
            <a:r>
              <a:rPr lang="en-US" altLang="ja-JP" dirty="0" smtClean="0"/>
              <a:t>……</a:t>
            </a:r>
          </a:p>
          <a:p>
            <a:pPr lvl="1"/>
            <a:r>
              <a:rPr lang="ja-JP" altLang="en-US" dirty="0" smtClean="0"/>
              <a:t>ちょっと高度ですが、継承で実現できます</a:t>
            </a:r>
            <a:endParaRPr lang="en-US" altLang="ja-JP" dirty="0"/>
          </a:p>
        </p:txBody>
      </p:sp>
    </p:spTree>
    <p:extLst>
      <p:ext uri="{BB962C8B-B14F-4D97-AF65-F5344CB8AC3E}">
        <p14:creationId xmlns:p14="http://schemas.microsoft.com/office/powerpoint/2010/main" val="287524508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トピック：コンストラクタ</a:t>
            </a:r>
            <a:endParaRPr kumimoji="1" lang="ja-JP" altLang="en-US" dirty="0"/>
          </a:p>
        </p:txBody>
      </p:sp>
      <p:sp>
        <p:nvSpPr>
          <p:cNvPr id="3" name="コンテンツ プレースホルダー 2"/>
          <p:cNvSpPr>
            <a:spLocks noGrp="1"/>
          </p:cNvSpPr>
          <p:nvPr>
            <p:ph sz="half" idx="1"/>
          </p:nvPr>
        </p:nvSpPr>
        <p:spPr/>
        <p:txBody>
          <a:bodyPr>
            <a:normAutofit/>
          </a:bodyPr>
          <a:lstStyle/>
          <a:p>
            <a:r>
              <a:rPr kumimoji="1" lang="ja-JP" altLang="en-US" dirty="0" smtClean="0"/>
              <a:t>メンバ変数に初期値は必ず入れなくてはいけない</a:t>
            </a:r>
            <a:endParaRPr kumimoji="1" lang="en-US" altLang="ja-JP" dirty="0" smtClean="0"/>
          </a:p>
          <a:p>
            <a:pPr lvl="1"/>
            <a:r>
              <a:rPr kumimoji="1" lang="en-US" altLang="ja-JP" dirty="0" smtClean="0"/>
              <a:t>0</a:t>
            </a:r>
            <a:r>
              <a:rPr kumimoji="1" lang="ja-JP" altLang="en-US" dirty="0" smtClean="0"/>
              <a:t>になっている保証は</a:t>
            </a:r>
            <a:r>
              <a:rPr kumimoji="1" lang="en-US" altLang="ja-JP" dirty="0" smtClean="0"/>
              <a:t/>
            </a:r>
            <a:br>
              <a:rPr kumimoji="1" lang="en-US" altLang="ja-JP" dirty="0" smtClean="0"/>
            </a:br>
            <a:r>
              <a:rPr kumimoji="1" lang="ja-JP" altLang="en-US" dirty="0" smtClean="0"/>
              <a:t>ない！！</a:t>
            </a:r>
            <a:endParaRPr kumimoji="1" lang="en-US" altLang="ja-JP" dirty="0" smtClean="0"/>
          </a:p>
          <a:p>
            <a:endParaRPr lang="en-US" altLang="ja-JP" dirty="0"/>
          </a:p>
          <a:p>
            <a:r>
              <a:rPr kumimoji="1" lang="ja-JP" altLang="en-US" dirty="0" smtClean="0"/>
              <a:t>クラス名と同じ</a:t>
            </a:r>
            <a:r>
              <a:rPr kumimoji="1" lang="en-US" altLang="ja-JP" dirty="0" smtClean="0"/>
              <a:t/>
            </a:r>
            <a:br>
              <a:rPr kumimoji="1" lang="en-US" altLang="ja-JP" dirty="0" smtClean="0"/>
            </a:br>
            <a:r>
              <a:rPr kumimoji="1" lang="ja-JP" altLang="en-US" dirty="0" smtClean="0"/>
              <a:t>メンバ関数を作る</a:t>
            </a:r>
            <a:endParaRPr kumimoji="1" lang="en-US" altLang="ja-JP" dirty="0" smtClean="0"/>
          </a:p>
          <a:p>
            <a:pPr lvl="1"/>
            <a:r>
              <a:rPr lang="ja-JP" altLang="en-US" dirty="0" smtClean="0"/>
              <a:t>オブジェクト</a:t>
            </a:r>
            <a:r>
              <a:rPr lang="ja-JP" altLang="en-US" dirty="0"/>
              <a:t>生成時</a:t>
            </a:r>
            <a:r>
              <a:rPr lang="ja-JP" altLang="en-US" dirty="0" smtClean="0"/>
              <a:t>に</a:t>
            </a:r>
            <a:r>
              <a:rPr lang="en-US" altLang="ja-JP" dirty="0" smtClean="0"/>
              <a:t/>
            </a:r>
            <a:br>
              <a:rPr lang="en-US" altLang="ja-JP" dirty="0" smtClean="0"/>
            </a:br>
            <a:r>
              <a:rPr lang="ja-JP" altLang="en-US" dirty="0" smtClean="0"/>
              <a:t>自動的に呼び出される</a:t>
            </a:r>
            <a:endParaRPr kumimoji="1" lang="ja-JP" altLang="en-US" dirty="0"/>
          </a:p>
        </p:txBody>
      </p:sp>
      <p:sp>
        <p:nvSpPr>
          <p:cNvPr id="5" name="コンテンツ プレースホルダー 5"/>
          <p:cNvSpPr>
            <a:spLocks noGrp="1"/>
          </p:cNvSpPr>
          <p:nvPr>
            <p:ph sz="half" idx="2"/>
          </p:nvPr>
        </p:nvSpPr>
        <p:spPr/>
        <p:style>
          <a:lnRef idx="2">
            <a:schemeClr val="dk1"/>
          </a:lnRef>
          <a:fillRef idx="1">
            <a:schemeClr val="lt1"/>
          </a:fillRef>
          <a:effectRef idx="0">
            <a:schemeClr val="dk1"/>
          </a:effectRef>
          <a:fontRef idx="minor">
            <a:schemeClr val="dk1"/>
          </a:fontRef>
        </p:style>
        <p:txBody>
          <a:bodyPr>
            <a:normAutofit/>
          </a:bodyPr>
          <a:lstStyle/>
          <a:p>
            <a:pPr marL="0" indent="0">
              <a:buNone/>
            </a:pPr>
            <a:r>
              <a:rPr kumimoji="1" lang="en-US" altLang="ja-JP" sz="1800" dirty="0" smtClean="0">
                <a:latin typeface="Miriam Fixed" pitchFamily="49" charset="-79"/>
              </a:rPr>
              <a:t>/* </a:t>
            </a:r>
            <a:r>
              <a:rPr kumimoji="1" lang="ja-JP" altLang="en-US" sz="1800" dirty="0" smtClean="0">
                <a:latin typeface="Miriam Fixed" pitchFamily="49" charset="-79"/>
              </a:rPr>
              <a:t>ヘッダにお品書きを書いた上で、</a:t>
            </a:r>
            <a:r>
              <a:rPr kumimoji="1" lang="en-US" altLang="ja-JP" sz="1800" dirty="0" err="1" smtClean="0">
                <a:latin typeface="Miriam Fixed" pitchFamily="49" charset="-79"/>
              </a:rPr>
              <a:t>cpp</a:t>
            </a:r>
            <a:r>
              <a:rPr kumimoji="1" lang="ja-JP" altLang="en-US" sz="1800" dirty="0" smtClean="0">
                <a:latin typeface="Miriam Fixed" pitchFamily="49" charset="-79"/>
              </a:rPr>
              <a:t>側に次のように書く </a:t>
            </a:r>
            <a:r>
              <a:rPr kumimoji="1" lang="en-US" altLang="ja-JP" sz="1800" dirty="0" smtClean="0">
                <a:latin typeface="Miriam Fixed" pitchFamily="49" charset="-79"/>
              </a:rPr>
              <a:t>*/</a:t>
            </a:r>
          </a:p>
          <a:p>
            <a:pPr marL="0" indent="0">
              <a:buNone/>
            </a:pPr>
            <a:r>
              <a:rPr kumimoji="1" lang="en-US" altLang="ja-JP" sz="1800" dirty="0" smtClean="0">
                <a:latin typeface="Miriam Fixed" pitchFamily="49" charset="-79"/>
              </a:rPr>
              <a:t>Monster::Monster()</a:t>
            </a:r>
          </a:p>
          <a:p>
            <a:pPr marL="0" indent="0">
              <a:buNone/>
            </a:pPr>
            <a:r>
              <a:rPr lang="en-US" altLang="ja-JP" sz="1800" dirty="0" smtClean="0">
                <a:latin typeface="Miriam Fixed" pitchFamily="49" charset="-79"/>
              </a:rPr>
              <a:t>{</a:t>
            </a:r>
          </a:p>
          <a:p>
            <a:pPr marL="0" indent="0">
              <a:buNone/>
            </a:pPr>
            <a:r>
              <a:rPr lang="en-US" altLang="ja-JP" sz="1800" dirty="0">
                <a:latin typeface="Miriam Fixed" pitchFamily="49" charset="-79"/>
              </a:rPr>
              <a:t> </a:t>
            </a:r>
            <a:r>
              <a:rPr lang="en-US" altLang="ja-JP" sz="1800" dirty="0" smtClean="0">
                <a:latin typeface="Miriam Fixed" pitchFamily="49" charset="-79"/>
              </a:rPr>
              <a:t>   </a:t>
            </a:r>
            <a:r>
              <a:rPr lang="en-US" altLang="ja-JP" sz="1800" dirty="0" err="1" smtClean="0">
                <a:latin typeface="Miriam Fixed" pitchFamily="49" charset="-79"/>
              </a:rPr>
              <a:t>setInit_HeraYs</a:t>
            </a:r>
            <a:r>
              <a:rPr lang="en-US" altLang="ja-JP" sz="1800" dirty="0" smtClean="0">
                <a:latin typeface="Miriam Fixed" pitchFamily="49" charset="-79"/>
              </a:rPr>
              <a:t>();</a:t>
            </a:r>
          </a:p>
          <a:p>
            <a:pPr marL="0" indent="0">
              <a:buNone/>
            </a:pPr>
            <a:r>
              <a:rPr lang="en-US" altLang="ja-JP" sz="1800" dirty="0" smtClean="0">
                <a:latin typeface="Miriam Fixed" pitchFamily="49" charset="-79"/>
              </a:rPr>
              <a:t>}</a:t>
            </a:r>
            <a:endParaRPr lang="en-US" altLang="ja-JP" sz="1800" dirty="0">
              <a:latin typeface="Miriam Fixed" pitchFamily="49" charset="-79"/>
            </a:endParaRPr>
          </a:p>
          <a:p>
            <a:pPr marL="0" indent="0">
              <a:buNone/>
            </a:pPr>
            <a:endParaRPr lang="en-US" altLang="ja-JP" sz="1800" dirty="0" smtClean="0">
              <a:latin typeface="Miriam Fixed" pitchFamily="49" charset="-79"/>
            </a:endParaRPr>
          </a:p>
          <a:p>
            <a:pPr marL="0" indent="0">
              <a:buNone/>
            </a:pPr>
            <a:r>
              <a:rPr lang="en-US" altLang="ja-JP" sz="1800" dirty="0" smtClean="0">
                <a:latin typeface="Miriam Fixed" pitchFamily="49" charset="-79"/>
              </a:rPr>
              <a:t>/* </a:t>
            </a:r>
            <a:r>
              <a:rPr lang="ja-JP" altLang="en-US" sz="1800" dirty="0" smtClean="0">
                <a:latin typeface="Miriam Fixed" pitchFamily="49" charset="-79"/>
              </a:rPr>
              <a:t>ここから</a:t>
            </a:r>
            <a:r>
              <a:rPr lang="en-US" altLang="ja-JP" sz="1800" dirty="0" smtClean="0">
                <a:latin typeface="Miriam Fixed" pitchFamily="49" charset="-79"/>
              </a:rPr>
              <a:t>main</a:t>
            </a:r>
            <a:r>
              <a:rPr lang="ja-JP" altLang="en-US" sz="1800" dirty="0" smtClean="0">
                <a:latin typeface="Miriam Fixed" pitchFamily="49" charset="-79"/>
              </a:rPr>
              <a:t>関数内 </a:t>
            </a:r>
            <a:r>
              <a:rPr lang="en-US" altLang="ja-JP" sz="1800" dirty="0" smtClean="0">
                <a:latin typeface="Miriam Fixed" pitchFamily="49" charset="-79"/>
              </a:rPr>
              <a:t>*/</a:t>
            </a:r>
          </a:p>
          <a:p>
            <a:pPr marL="0" indent="0">
              <a:buNone/>
            </a:pPr>
            <a:r>
              <a:rPr lang="en-US" altLang="ja-JP" sz="1800" dirty="0" smtClean="0">
                <a:latin typeface="Miriam Fixed" pitchFamily="49" charset="-79"/>
              </a:rPr>
              <a:t>{</a:t>
            </a:r>
            <a:endParaRPr lang="en-US" altLang="ja-JP" sz="1800" dirty="0" smtClean="0">
              <a:latin typeface="Miriam Fixed" pitchFamily="49" charset="-79"/>
            </a:endParaRPr>
          </a:p>
          <a:p>
            <a:pPr marL="0" indent="0">
              <a:buNone/>
            </a:pPr>
            <a:r>
              <a:rPr lang="en-US" altLang="ja-JP" sz="1800" dirty="0" smtClean="0">
                <a:latin typeface="Miriam Fixed" pitchFamily="49" charset="-79"/>
              </a:rPr>
              <a:t>    Monster </a:t>
            </a:r>
            <a:r>
              <a:rPr lang="en-US" altLang="ja-JP" sz="1800" dirty="0" err="1" smtClean="0">
                <a:latin typeface="Miriam Fixed" pitchFamily="49" charset="-79"/>
              </a:rPr>
              <a:t>heraYs</a:t>
            </a:r>
            <a:r>
              <a:rPr lang="en-US" altLang="ja-JP" sz="1800" dirty="0" smtClean="0">
                <a:latin typeface="Miriam Fixed" pitchFamily="49" charset="-79"/>
              </a:rPr>
              <a:t>;</a:t>
            </a:r>
            <a:endParaRPr lang="en-US" altLang="ja-JP" sz="1800" dirty="0" smtClean="0">
              <a:latin typeface="Miriam Fixed" pitchFamily="49" charset="-79"/>
            </a:endParaRPr>
          </a:p>
          <a:p>
            <a:pPr marL="0" indent="0">
              <a:buNone/>
            </a:pPr>
            <a:r>
              <a:rPr lang="en-US" altLang="ja-JP" sz="1800" dirty="0" smtClean="0">
                <a:latin typeface="Miriam Fixed" pitchFamily="49" charset="-79"/>
              </a:rPr>
              <a:t>    // </a:t>
            </a:r>
            <a:r>
              <a:rPr lang="ja-JP" altLang="en-US" sz="1800" dirty="0" smtClean="0">
                <a:latin typeface="Miriam Fixed" pitchFamily="49" charset="-79"/>
              </a:rPr>
              <a:t>この時点で初期値が</a:t>
            </a:r>
            <a:r>
              <a:rPr lang="ja-JP" altLang="en-US" sz="1800" dirty="0" smtClean="0">
                <a:latin typeface="Miriam Fixed" pitchFamily="49" charset="-79"/>
              </a:rPr>
              <a:t>入る</a:t>
            </a:r>
            <a:endParaRPr lang="en-US" altLang="ja-JP" sz="1800" dirty="0" smtClean="0">
              <a:latin typeface="Miriam Fixed" pitchFamily="49" charset="-79"/>
            </a:endParaRPr>
          </a:p>
          <a:p>
            <a:pPr marL="0" indent="0">
              <a:buNone/>
            </a:pPr>
            <a:r>
              <a:rPr lang="en-US" altLang="ja-JP" sz="1800" dirty="0" smtClean="0">
                <a:latin typeface="Miriam Fixed" pitchFamily="49" charset="-79"/>
              </a:rPr>
              <a:t>}</a:t>
            </a:r>
          </a:p>
          <a:p>
            <a:pPr marL="0" indent="0">
              <a:buNone/>
            </a:pPr>
            <a:endParaRPr lang="en-US" altLang="ja-JP" sz="1800" dirty="0">
              <a:latin typeface="Miriam Fixed" pitchFamily="49" charset="-79"/>
            </a:endParaRPr>
          </a:p>
        </p:txBody>
      </p:sp>
    </p:spTree>
    <p:extLst>
      <p:ext uri="{BB962C8B-B14F-4D97-AF65-F5344CB8AC3E}">
        <p14:creationId xmlns:p14="http://schemas.microsoft.com/office/powerpoint/2010/main" val="42271376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今日の内容</a:t>
            </a:r>
            <a:endParaRPr kumimoji="1" lang="ja-JP" altLang="en-US" dirty="0"/>
          </a:p>
        </p:txBody>
      </p:sp>
      <p:sp>
        <p:nvSpPr>
          <p:cNvPr id="5" name="コンテンツ プレースホルダー 4"/>
          <p:cNvSpPr>
            <a:spLocks noGrp="1"/>
          </p:cNvSpPr>
          <p:nvPr>
            <p:ph sz="half" idx="1"/>
          </p:nvPr>
        </p:nvSpPr>
        <p:spPr/>
        <p:txBody>
          <a:bodyPr/>
          <a:lstStyle/>
          <a:p>
            <a:r>
              <a:rPr kumimoji="1" lang="en-US" altLang="ja-JP" dirty="0" smtClean="0"/>
              <a:t>C++</a:t>
            </a:r>
            <a:r>
              <a:rPr lang="ja-JP" altLang="en-US" dirty="0"/>
              <a:t>文法</a:t>
            </a:r>
            <a:r>
              <a:rPr lang="ja-JP" altLang="en-US" dirty="0" smtClean="0"/>
              <a:t>基礎</a:t>
            </a:r>
            <a:endParaRPr lang="en-US" altLang="ja-JP" dirty="0" smtClean="0"/>
          </a:p>
          <a:p>
            <a:pPr lvl="1"/>
            <a:r>
              <a:rPr lang="ja-JP" altLang="en-US" dirty="0"/>
              <a:t>基本構造</a:t>
            </a:r>
            <a:r>
              <a:rPr lang="ja-JP" altLang="en-US" dirty="0" smtClean="0"/>
              <a:t>の復習</a:t>
            </a:r>
            <a:endParaRPr lang="en-US" altLang="ja-JP" dirty="0" smtClean="0"/>
          </a:p>
          <a:p>
            <a:pPr lvl="1"/>
            <a:r>
              <a:rPr kumimoji="1" lang="ja-JP" altLang="en-US" dirty="0" smtClean="0"/>
              <a:t>関数</a:t>
            </a:r>
            <a:r>
              <a:rPr lang="ja-JP" altLang="en-US" dirty="0" smtClean="0"/>
              <a:t>の中と外</a:t>
            </a:r>
            <a:endParaRPr lang="en-US" altLang="ja-JP" dirty="0" smtClean="0"/>
          </a:p>
          <a:p>
            <a:pPr lvl="1"/>
            <a:r>
              <a:rPr kumimoji="1" lang="ja-JP" altLang="en-US" dirty="0"/>
              <a:t>お品</a:t>
            </a:r>
            <a:r>
              <a:rPr kumimoji="1" lang="ja-JP" altLang="en-US" dirty="0" smtClean="0"/>
              <a:t>書きと中身の分離</a:t>
            </a:r>
            <a:endParaRPr kumimoji="1" lang="en-US" altLang="ja-JP" dirty="0" smtClean="0"/>
          </a:p>
          <a:p>
            <a:pPr lvl="1"/>
            <a:endParaRPr kumimoji="1" lang="ja-JP" altLang="en-US" dirty="0"/>
          </a:p>
        </p:txBody>
      </p:sp>
      <p:sp>
        <p:nvSpPr>
          <p:cNvPr id="6" name="コンテンツ プレースホルダー 5"/>
          <p:cNvSpPr>
            <a:spLocks noGrp="1"/>
          </p:cNvSpPr>
          <p:nvPr>
            <p:ph sz="half" idx="2"/>
          </p:nvPr>
        </p:nvSpPr>
        <p:spPr/>
        <p:txBody>
          <a:bodyPr/>
          <a:lstStyle/>
          <a:p>
            <a:r>
              <a:rPr kumimoji="1" lang="ja-JP" altLang="en-US" dirty="0" smtClean="0"/>
              <a:t>オブジェクト設計論</a:t>
            </a:r>
            <a:endParaRPr kumimoji="1" lang="en-US" altLang="ja-JP" dirty="0" smtClean="0"/>
          </a:p>
          <a:p>
            <a:pPr lvl="1"/>
            <a:r>
              <a:rPr lang="ja-JP" altLang="en-US" dirty="0"/>
              <a:t>アクセス</a:t>
            </a:r>
            <a:r>
              <a:rPr lang="ja-JP" altLang="en-US" dirty="0" smtClean="0"/>
              <a:t>制御</a:t>
            </a:r>
            <a:endParaRPr lang="en-US" altLang="ja-JP" dirty="0" smtClean="0"/>
          </a:p>
          <a:p>
            <a:pPr lvl="1"/>
            <a:r>
              <a:rPr kumimoji="1" lang="ja-JP" altLang="en-US" dirty="0" smtClean="0"/>
              <a:t>コンストラクタ</a:t>
            </a:r>
            <a:endParaRPr kumimoji="1" lang="en-US" altLang="ja-JP" dirty="0" smtClean="0"/>
          </a:p>
          <a:p>
            <a:pPr lvl="1"/>
            <a:r>
              <a:rPr lang="ja-JP" altLang="en-US" dirty="0"/>
              <a:t>継承</a:t>
            </a:r>
            <a:endParaRPr kumimoji="1" lang="ja-JP" altLang="en-US" dirty="0"/>
          </a:p>
        </p:txBody>
      </p:sp>
    </p:spTree>
    <p:extLst>
      <p:ext uri="{BB962C8B-B14F-4D97-AF65-F5344CB8AC3E}">
        <p14:creationId xmlns:p14="http://schemas.microsoft.com/office/powerpoint/2010/main" val="20072014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a:t>
            </a:r>
            <a:r>
              <a:rPr lang="ja-JP" altLang="en-US" dirty="0" smtClean="0"/>
              <a:t>補足</a:t>
            </a:r>
            <a:r>
              <a:rPr lang="en-US" altLang="ja-JP" dirty="0" smtClean="0"/>
              <a:t>]</a:t>
            </a:r>
            <a:br>
              <a:rPr lang="en-US" altLang="ja-JP" dirty="0" smtClean="0"/>
            </a:br>
            <a:r>
              <a:rPr lang="ja-JP" altLang="en-US" dirty="0" smtClean="0"/>
              <a:t>コンストラクタとデストラクタ</a:t>
            </a:r>
            <a:endParaRPr kumimoji="1" lang="ja-JP" altLang="en-US" dirty="0"/>
          </a:p>
        </p:txBody>
      </p:sp>
      <p:sp>
        <p:nvSpPr>
          <p:cNvPr id="6" name="コンテンツ プレースホルダー 5"/>
          <p:cNvSpPr>
            <a:spLocks noGrp="1"/>
          </p:cNvSpPr>
          <p:nvPr>
            <p:ph sz="half" idx="1"/>
          </p:nvPr>
        </p:nvSpPr>
        <p:spPr/>
        <p:txBody>
          <a:bodyPr>
            <a:normAutofit/>
          </a:bodyPr>
          <a:lstStyle/>
          <a:p>
            <a:r>
              <a:rPr lang="ja-JP" altLang="en-US" dirty="0" smtClean="0"/>
              <a:t>コンストラクタは、オブジェクト生成時</a:t>
            </a:r>
            <a:r>
              <a:rPr lang="en-US" altLang="ja-JP" dirty="0"/>
              <a:t/>
            </a:r>
            <a:br>
              <a:rPr lang="en-US" altLang="ja-JP" dirty="0"/>
            </a:br>
            <a:r>
              <a:rPr lang="ja-JP" altLang="en-US" dirty="0"/>
              <a:t>呼ばれる関数</a:t>
            </a:r>
            <a:endParaRPr lang="en-US" altLang="ja-JP" dirty="0"/>
          </a:p>
          <a:p>
            <a:pPr lvl="1"/>
            <a:r>
              <a:rPr lang="ja-JP" altLang="en-US" dirty="0"/>
              <a:t>関数内に宣言して</a:t>
            </a:r>
            <a:r>
              <a:rPr lang="ja-JP" altLang="en-US" dirty="0" smtClean="0"/>
              <a:t>、</a:t>
            </a:r>
            <a:r>
              <a:rPr lang="en-US" altLang="ja-JP" dirty="0" smtClean="0"/>
              <a:t/>
            </a:r>
            <a:br>
              <a:rPr lang="en-US" altLang="ja-JP" dirty="0" smtClean="0"/>
            </a:br>
            <a:r>
              <a:rPr lang="ja-JP" altLang="en-US" dirty="0" smtClean="0"/>
              <a:t>処理</a:t>
            </a:r>
            <a:r>
              <a:rPr lang="ja-JP" altLang="en-US" dirty="0"/>
              <a:t>がそこを通った時</a:t>
            </a:r>
            <a:endParaRPr lang="en-US" altLang="ja-JP" dirty="0"/>
          </a:p>
          <a:p>
            <a:pPr lvl="1"/>
            <a:r>
              <a:rPr lang="ja-JP" altLang="en-US" dirty="0"/>
              <a:t>あるクラスの</a:t>
            </a:r>
            <a:r>
              <a:rPr lang="ja-JP" altLang="en-US" dirty="0" smtClean="0"/>
              <a:t>メンバ</a:t>
            </a:r>
            <a:r>
              <a:rPr lang="en-US" altLang="ja-JP" dirty="0" smtClean="0"/>
              <a:t/>
            </a:r>
            <a:br>
              <a:rPr lang="en-US" altLang="ja-JP" dirty="0" smtClean="0"/>
            </a:br>
            <a:r>
              <a:rPr lang="ja-JP" altLang="en-US" dirty="0" smtClean="0"/>
              <a:t>変数になっていて、</a:t>
            </a:r>
            <a:r>
              <a:rPr lang="en-US" altLang="ja-JP" dirty="0" smtClean="0"/>
              <a:t/>
            </a:r>
            <a:br>
              <a:rPr lang="en-US" altLang="ja-JP" dirty="0" smtClean="0"/>
            </a:br>
            <a:r>
              <a:rPr lang="ja-JP" altLang="en-US" dirty="0" smtClean="0"/>
              <a:t>そのオブジェクトが</a:t>
            </a:r>
            <a:r>
              <a:rPr lang="en-US" altLang="ja-JP" dirty="0" smtClean="0"/>
              <a:t/>
            </a:r>
            <a:br>
              <a:rPr lang="en-US" altLang="ja-JP" dirty="0" smtClean="0"/>
            </a:br>
            <a:r>
              <a:rPr lang="ja-JP" altLang="en-US" dirty="0" smtClean="0"/>
              <a:t>生成</a:t>
            </a:r>
            <a:r>
              <a:rPr lang="ja-JP" altLang="en-US" dirty="0"/>
              <a:t>された</a:t>
            </a:r>
            <a:r>
              <a:rPr lang="ja-JP" altLang="en-US" dirty="0" smtClean="0"/>
              <a:t>時</a:t>
            </a:r>
            <a:endParaRPr lang="en-US" altLang="ja-JP" dirty="0" smtClean="0"/>
          </a:p>
          <a:p>
            <a:pPr lvl="1"/>
            <a:r>
              <a:rPr lang="en-US" altLang="ja-JP" dirty="0" smtClean="0"/>
              <a:t>new</a:t>
            </a:r>
            <a:r>
              <a:rPr lang="ja-JP" altLang="en-US" dirty="0" smtClean="0"/>
              <a:t>された時</a:t>
            </a:r>
            <a:endParaRPr lang="en-US" altLang="ja-JP" dirty="0"/>
          </a:p>
          <a:p>
            <a:endParaRPr kumimoji="1" lang="ja-JP" altLang="en-US" dirty="0"/>
          </a:p>
        </p:txBody>
      </p:sp>
      <p:sp>
        <p:nvSpPr>
          <p:cNvPr id="7" name="コンテンツ プレースホルダー 6"/>
          <p:cNvSpPr>
            <a:spLocks noGrp="1"/>
          </p:cNvSpPr>
          <p:nvPr>
            <p:ph sz="half" idx="2"/>
          </p:nvPr>
        </p:nvSpPr>
        <p:spPr/>
        <p:txBody>
          <a:bodyPr>
            <a:normAutofit/>
          </a:bodyPr>
          <a:lstStyle/>
          <a:p>
            <a:r>
              <a:rPr lang="ja-JP" altLang="en-US" dirty="0"/>
              <a:t>デストラクタ</a:t>
            </a:r>
            <a:r>
              <a:rPr lang="ja-JP" altLang="en-US" dirty="0" smtClean="0"/>
              <a:t>は</a:t>
            </a:r>
            <a:r>
              <a:rPr lang="en-US" altLang="ja-JP" dirty="0" smtClean="0"/>
              <a:t/>
            </a:r>
            <a:br>
              <a:rPr lang="en-US" altLang="ja-JP" dirty="0" smtClean="0"/>
            </a:br>
            <a:r>
              <a:rPr lang="ja-JP" altLang="en-US" dirty="0" smtClean="0"/>
              <a:t>オブジェクト消滅時呼ばれる</a:t>
            </a:r>
            <a:r>
              <a:rPr lang="ja-JP" altLang="en-US" dirty="0"/>
              <a:t>処理</a:t>
            </a:r>
            <a:endParaRPr lang="en-US" altLang="ja-JP" dirty="0"/>
          </a:p>
          <a:p>
            <a:pPr lvl="1"/>
            <a:r>
              <a:rPr lang="ja-JP" altLang="en-US" dirty="0"/>
              <a:t>オブジェクトを</a:t>
            </a:r>
            <a:r>
              <a:rPr lang="ja-JP" altLang="en-US" dirty="0" smtClean="0"/>
              <a:t>宣言</a:t>
            </a:r>
            <a:r>
              <a:rPr lang="en-US" altLang="ja-JP" dirty="0" smtClean="0"/>
              <a:t/>
            </a:r>
            <a:br>
              <a:rPr lang="en-US" altLang="ja-JP" dirty="0" smtClean="0"/>
            </a:br>
            <a:r>
              <a:rPr lang="ja-JP" altLang="en-US" dirty="0" smtClean="0"/>
              <a:t>した</a:t>
            </a:r>
            <a:r>
              <a:rPr lang="ja-JP" altLang="en-US" dirty="0"/>
              <a:t>場所から抜ける時</a:t>
            </a:r>
            <a:endParaRPr lang="en-US" altLang="ja-JP" dirty="0"/>
          </a:p>
          <a:p>
            <a:pPr lvl="1"/>
            <a:r>
              <a:rPr lang="ja-JP" altLang="en-US" dirty="0"/>
              <a:t>あるクラスのメンバ</a:t>
            </a:r>
            <a:r>
              <a:rPr lang="en-US" altLang="ja-JP" dirty="0"/>
              <a:t/>
            </a:r>
            <a:br>
              <a:rPr lang="en-US" altLang="ja-JP" dirty="0"/>
            </a:br>
            <a:r>
              <a:rPr lang="ja-JP" altLang="en-US" dirty="0"/>
              <a:t>変数になっていて、</a:t>
            </a:r>
            <a:r>
              <a:rPr lang="en-US" altLang="ja-JP" dirty="0"/>
              <a:t/>
            </a:r>
            <a:br>
              <a:rPr lang="en-US" altLang="ja-JP" dirty="0"/>
            </a:br>
            <a:r>
              <a:rPr lang="ja-JP" altLang="en-US" dirty="0"/>
              <a:t>そのオブジェクトが</a:t>
            </a:r>
            <a:r>
              <a:rPr lang="en-US" altLang="ja-JP" dirty="0"/>
              <a:t/>
            </a:r>
            <a:br>
              <a:rPr lang="en-US" altLang="ja-JP" dirty="0"/>
            </a:br>
            <a:r>
              <a:rPr lang="ja-JP" altLang="en-US" dirty="0"/>
              <a:t>生成された時</a:t>
            </a:r>
            <a:endParaRPr lang="en-US" altLang="ja-JP" dirty="0"/>
          </a:p>
          <a:p>
            <a:pPr lvl="1"/>
            <a:r>
              <a:rPr lang="en-US" altLang="ja-JP" dirty="0" smtClean="0"/>
              <a:t>delete</a:t>
            </a:r>
            <a:r>
              <a:rPr lang="ja-JP" altLang="en-US" dirty="0" smtClean="0"/>
              <a:t>された時</a:t>
            </a:r>
            <a:r>
              <a:rPr lang="en-US" altLang="ja-JP" dirty="0"/>
              <a:t/>
            </a:r>
            <a:br>
              <a:rPr lang="en-US" altLang="ja-JP" dirty="0"/>
            </a:br>
            <a:endParaRPr lang="ja-JP" altLang="en-US" dirty="0"/>
          </a:p>
          <a:p>
            <a:endParaRPr kumimoji="1" lang="ja-JP" altLang="en-US" dirty="0"/>
          </a:p>
        </p:txBody>
      </p:sp>
    </p:spTree>
    <p:extLst>
      <p:ext uri="{BB962C8B-B14F-4D97-AF65-F5344CB8AC3E}">
        <p14:creationId xmlns:p14="http://schemas.microsoft.com/office/powerpoint/2010/main" val="10073052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ここ</a:t>
            </a:r>
            <a:r>
              <a:rPr lang="ja-JP" altLang="en-US" dirty="0" smtClean="0"/>
              <a:t>で一考</a:t>
            </a:r>
            <a:endParaRPr kumimoji="1" lang="ja-JP" altLang="en-US" dirty="0"/>
          </a:p>
        </p:txBody>
      </p:sp>
      <p:sp>
        <p:nvSpPr>
          <p:cNvPr id="3" name="コンテンツ プレースホルダー 2"/>
          <p:cNvSpPr>
            <a:spLocks noGrp="1"/>
          </p:cNvSpPr>
          <p:nvPr>
            <p:ph sz="half" idx="1"/>
          </p:nvPr>
        </p:nvSpPr>
        <p:spPr/>
        <p:txBody>
          <a:bodyPr/>
          <a:lstStyle/>
          <a:p>
            <a:r>
              <a:rPr kumimoji="1" lang="en-US" altLang="ja-JP" dirty="0" smtClean="0"/>
              <a:t>Monster</a:t>
            </a:r>
            <a:r>
              <a:rPr kumimoji="1" lang="ja-JP" altLang="en-US" dirty="0" smtClean="0"/>
              <a:t>クラスに</a:t>
            </a:r>
            <a:r>
              <a:rPr kumimoji="1" lang="en-US" altLang="ja-JP" dirty="0" smtClean="0"/>
              <a:t/>
            </a:r>
            <a:br>
              <a:rPr kumimoji="1" lang="en-US" altLang="ja-JP" dirty="0" smtClean="0"/>
            </a:br>
            <a:r>
              <a:rPr kumimoji="1" lang="ja-JP" altLang="en-US" dirty="0" smtClean="0"/>
              <a:t>全てのモンスターのデータを突っ込む？</a:t>
            </a:r>
            <a:endParaRPr kumimoji="1" lang="en-US" altLang="ja-JP" dirty="0" smtClean="0"/>
          </a:p>
          <a:p>
            <a:pPr lvl="1"/>
            <a:r>
              <a:rPr lang="ja-JP" altLang="en-US" dirty="0" smtClean="0"/>
              <a:t>配列でまとめられる</a:t>
            </a:r>
            <a:endParaRPr lang="en-US" altLang="ja-JP" dirty="0" smtClean="0"/>
          </a:p>
          <a:p>
            <a:pPr lvl="1"/>
            <a:r>
              <a:rPr kumimoji="1" lang="ja-JP" altLang="en-US" dirty="0"/>
              <a:t>引数</a:t>
            </a:r>
            <a:r>
              <a:rPr kumimoji="1" lang="ja-JP" altLang="en-US" dirty="0" smtClean="0"/>
              <a:t>で種類を指定して処理を切り替える</a:t>
            </a:r>
            <a:endParaRPr kumimoji="1" lang="en-US" altLang="ja-JP" dirty="0" smtClean="0"/>
          </a:p>
          <a:p>
            <a:pPr lvl="1"/>
            <a:endParaRPr lang="en-US" altLang="ja-JP" dirty="0"/>
          </a:p>
          <a:p>
            <a:pPr lvl="1"/>
            <a:r>
              <a:rPr kumimoji="1" lang="en-US" altLang="ja-JP" dirty="0" smtClean="0"/>
              <a:t>Monster</a:t>
            </a:r>
            <a:r>
              <a:rPr kumimoji="1" lang="ja-JP" altLang="en-US" dirty="0" smtClean="0"/>
              <a:t>クラスが</a:t>
            </a:r>
            <a:r>
              <a:rPr kumimoji="1" lang="en-US" altLang="ja-JP" dirty="0" smtClean="0"/>
              <a:t/>
            </a:r>
            <a:br>
              <a:rPr kumimoji="1" lang="en-US" altLang="ja-JP" dirty="0" smtClean="0"/>
            </a:br>
            <a:r>
              <a:rPr kumimoji="1" lang="ja-JP" altLang="en-US" dirty="0" smtClean="0"/>
              <a:t>肥大化する！</a:t>
            </a:r>
            <a:endParaRPr kumimoji="1" lang="ja-JP" altLang="en-US" dirty="0"/>
          </a:p>
        </p:txBody>
      </p:sp>
      <p:sp>
        <p:nvSpPr>
          <p:cNvPr id="4" name="コンテンツ プレースホルダー 3"/>
          <p:cNvSpPr>
            <a:spLocks noGrp="1"/>
          </p:cNvSpPr>
          <p:nvPr>
            <p:ph sz="half" idx="2"/>
          </p:nvPr>
        </p:nvSpPr>
        <p:spPr/>
        <p:txBody>
          <a:bodyPr/>
          <a:lstStyle/>
          <a:p>
            <a:r>
              <a:rPr lang="ja-JP" altLang="en-US" dirty="0" smtClean="0"/>
              <a:t>モンスターの</a:t>
            </a:r>
            <a:r>
              <a:rPr lang="en-US" altLang="ja-JP" dirty="0" smtClean="0"/>
              <a:t/>
            </a:r>
            <a:br>
              <a:rPr lang="en-US" altLang="ja-JP" dirty="0" smtClean="0"/>
            </a:br>
            <a:r>
              <a:rPr lang="ja-JP" altLang="en-US" dirty="0" smtClean="0"/>
              <a:t>種類ごとに別々の</a:t>
            </a:r>
            <a:r>
              <a:rPr lang="en-US" altLang="ja-JP" dirty="0" smtClean="0"/>
              <a:t/>
            </a:r>
            <a:br>
              <a:rPr lang="en-US" altLang="ja-JP" dirty="0" smtClean="0"/>
            </a:br>
            <a:r>
              <a:rPr lang="ja-JP" altLang="en-US" dirty="0" smtClean="0"/>
              <a:t>クラスを用意する？</a:t>
            </a:r>
            <a:endParaRPr lang="en-US" altLang="ja-JP" dirty="0" smtClean="0"/>
          </a:p>
          <a:p>
            <a:pPr lvl="1"/>
            <a:r>
              <a:rPr kumimoji="1" lang="en-US" altLang="ja-JP" dirty="0"/>
              <a:t>1</a:t>
            </a:r>
            <a:r>
              <a:rPr kumimoji="1" lang="ja-JP" altLang="en-US" dirty="0" err="1" smtClean="0"/>
              <a:t>つの</a:t>
            </a:r>
            <a:r>
              <a:rPr kumimoji="1" lang="ja-JP" altLang="en-US" dirty="0" smtClean="0"/>
              <a:t>クラスで</a:t>
            </a:r>
            <a:r>
              <a:rPr kumimoji="1" lang="en-US" altLang="ja-JP" dirty="0" smtClean="0"/>
              <a:t/>
            </a:r>
            <a:br>
              <a:rPr kumimoji="1" lang="en-US" altLang="ja-JP" dirty="0" smtClean="0"/>
            </a:br>
            <a:r>
              <a:rPr kumimoji="1" lang="en-US" altLang="ja-JP" dirty="0" smtClean="0"/>
              <a:t>1</a:t>
            </a:r>
            <a:r>
              <a:rPr kumimoji="1" lang="ja-JP" altLang="en-US" dirty="0" smtClean="0"/>
              <a:t>種類のモンスターを表せる</a:t>
            </a:r>
            <a:endParaRPr kumimoji="1" lang="en-US" altLang="ja-JP" dirty="0" smtClean="0"/>
          </a:p>
          <a:p>
            <a:pPr lvl="1"/>
            <a:endParaRPr lang="en-US" altLang="ja-JP" dirty="0"/>
          </a:p>
          <a:p>
            <a:pPr lvl="1"/>
            <a:r>
              <a:rPr kumimoji="1" lang="ja-JP" altLang="en-US" dirty="0" smtClean="0"/>
              <a:t>それぞれのクラスで</a:t>
            </a:r>
            <a:r>
              <a:rPr kumimoji="1" lang="en-US" altLang="ja-JP" dirty="0" smtClean="0"/>
              <a:t/>
            </a:r>
            <a:br>
              <a:rPr kumimoji="1" lang="en-US" altLang="ja-JP" dirty="0" smtClean="0"/>
            </a:br>
            <a:r>
              <a:rPr kumimoji="1" lang="ja-JP" altLang="en-US" dirty="0" smtClean="0"/>
              <a:t>共通点が多い</a:t>
            </a:r>
            <a:endParaRPr kumimoji="1" lang="en-US" altLang="ja-JP" dirty="0" smtClean="0"/>
          </a:p>
          <a:p>
            <a:pPr lvl="1"/>
            <a:r>
              <a:rPr lang="ja-JP" altLang="en-US" dirty="0"/>
              <a:t>配列</a:t>
            </a:r>
            <a:r>
              <a:rPr lang="ja-JP" altLang="en-US" dirty="0" smtClean="0"/>
              <a:t>にまとめられない</a:t>
            </a:r>
            <a:endParaRPr kumimoji="1" lang="ja-JP" altLang="en-US" dirty="0"/>
          </a:p>
        </p:txBody>
      </p:sp>
    </p:spTree>
    <p:extLst>
      <p:ext uri="{BB962C8B-B14F-4D97-AF65-F5344CB8AC3E}">
        <p14:creationId xmlns:p14="http://schemas.microsoft.com/office/powerpoint/2010/main" val="1298101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fade">
                                      <p:cBhvr>
                                        <p:cTn id="10" dur="500"/>
                                        <p:tgtEl>
                                          <p:spTgt spid="3">
                                            <p:txEl>
                                              <p:pRg st="2" end="2"/>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4">
                                            <p:txEl>
                                              <p:pRg st="1" end="1"/>
                                            </p:txEl>
                                          </p:spTgt>
                                        </p:tgtEl>
                                        <p:attrNameLst>
                                          <p:attrName>style.visibility</p:attrName>
                                        </p:attrNameLst>
                                      </p:cBhvr>
                                      <p:to>
                                        <p:strVal val="visible"/>
                                      </p:to>
                                    </p:set>
                                    <p:animEffect transition="in" filter="fade">
                                      <p:cBhvr>
                                        <p:cTn id="15" dur="500"/>
                                        <p:tgtEl>
                                          <p:spTgt spid="4">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Effect transition="in" filter="fade">
                                      <p:cBhvr>
                                        <p:cTn id="25" dur="500"/>
                                        <p:tgtEl>
                                          <p:spTgt spid="4">
                                            <p:txEl>
                                              <p:pRg st="3" end="3"/>
                                            </p:txEl>
                                          </p:spTgt>
                                        </p:tgtEl>
                                      </p:cBhvr>
                                    </p:animEffect>
                                  </p:childTnLst>
                                </p:cTn>
                              </p:par>
                              <p:par>
                                <p:cTn id="26" presetID="10" presetClass="entr" presetSubtype="0" fill="hold" nodeType="withEffect">
                                  <p:stCondLst>
                                    <p:cond delay="0"/>
                                  </p:stCondLst>
                                  <p:childTnLst>
                                    <p:set>
                                      <p:cBhvr>
                                        <p:cTn id="27" dur="1" fill="hold">
                                          <p:stCondLst>
                                            <p:cond delay="0"/>
                                          </p:stCondLst>
                                        </p:cTn>
                                        <p:tgtEl>
                                          <p:spTgt spid="4">
                                            <p:txEl>
                                              <p:pRg st="4" end="4"/>
                                            </p:txEl>
                                          </p:spTgt>
                                        </p:tgtEl>
                                        <p:attrNameLst>
                                          <p:attrName>style.visibility</p:attrName>
                                        </p:attrNameLst>
                                      </p:cBhvr>
                                      <p:to>
                                        <p:strVal val="visible"/>
                                      </p:to>
                                    </p:set>
                                    <p:animEffect transition="in" filter="fade">
                                      <p:cBhvr>
                                        <p:cTn id="28"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共通点と相違点を括り出す</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dirty="0" smtClean="0"/>
              <a:t>どんなモンスターも</a:t>
            </a:r>
            <a:endParaRPr kumimoji="1" lang="en-US" altLang="ja-JP" dirty="0" smtClean="0"/>
          </a:p>
          <a:p>
            <a:pPr lvl="1"/>
            <a:r>
              <a:rPr lang="ja-JP" altLang="en-US" dirty="0"/>
              <a:t>メンバ変数</a:t>
            </a:r>
            <a:r>
              <a:rPr lang="ja-JP" altLang="en-US" dirty="0" smtClean="0"/>
              <a:t>は同じ</a:t>
            </a:r>
            <a:endParaRPr lang="en-US" altLang="ja-JP" dirty="0" smtClean="0"/>
          </a:p>
          <a:p>
            <a:pPr lvl="1"/>
            <a:r>
              <a:rPr kumimoji="1" lang="ja-JP" altLang="en-US" dirty="0"/>
              <a:t>メンバ</a:t>
            </a:r>
            <a:r>
              <a:rPr kumimoji="1" lang="ja-JP" altLang="en-US" dirty="0" smtClean="0"/>
              <a:t>関数の構成も</a:t>
            </a:r>
            <a:r>
              <a:rPr kumimoji="1" lang="en-US" altLang="ja-JP" dirty="0" smtClean="0"/>
              <a:t/>
            </a:r>
            <a:br>
              <a:rPr kumimoji="1" lang="en-US" altLang="ja-JP" dirty="0" smtClean="0"/>
            </a:br>
            <a:r>
              <a:rPr kumimoji="1" lang="ja-JP" altLang="en-US" dirty="0" smtClean="0"/>
              <a:t>同じ</a:t>
            </a:r>
            <a:endParaRPr kumimoji="1" lang="en-US" altLang="ja-JP" dirty="0" smtClean="0"/>
          </a:p>
          <a:p>
            <a:pPr lvl="2"/>
            <a:r>
              <a:rPr lang="ja-JP" altLang="en-US" dirty="0" smtClean="0"/>
              <a:t>初期値セット</a:t>
            </a:r>
            <a:r>
              <a:rPr lang="ja-JP" altLang="en-US" dirty="0"/>
              <a:t>処理</a:t>
            </a:r>
            <a:endParaRPr lang="en-US" altLang="ja-JP" dirty="0" smtClean="0"/>
          </a:p>
          <a:p>
            <a:pPr lvl="2"/>
            <a:r>
              <a:rPr kumimoji="1" lang="ja-JP" altLang="en-US" dirty="0" smtClean="0"/>
              <a:t>レベルアップ</a:t>
            </a:r>
            <a:r>
              <a:rPr lang="ja-JP" altLang="en-US" dirty="0"/>
              <a:t>処理</a:t>
            </a:r>
            <a:endParaRPr kumimoji="1" lang="en-US" altLang="ja-JP" dirty="0" smtClean="0"/>
          </a:p>
          <a:p>
            <a:pPr lvl="2"/>
            <a:r>
              <a:rPr lang="ja-JP" altLang="en-US" dirty="0" smtClean="0"/>
              <a:t>卵付与</a:t>
            </a:r>
            <a:r>
              <a:rPr lang="ja-JP" altLang="en-US" dirty="0"/>
              <a:t>処理</a:t>
            </a:r>
            <a:endParaRPr lang="en-US" altLang="ja-JP" dirty="0" smtClean="0"/>
          </a:p>
          <a:p>
            <a:pPr lvl="2"/>
            <a:r>
              <a:rPr kumimoji="1" lang="ja-JP" altLang="en-US" dirty="0" smtClean="0"/>
              <a:t>ダメージ計算処理</a:t>
            </a:r>
            <a:endParaRPr kumimoji="1" lang="en-US" altLang="ja-JP" dirty="0" smtClean="0"/>
          </a:p>
          <a:p>
            <a:pPr lvl="2"/>
            <a:r>
              <a:rPr lang="ja-JP" altLang="en-US" dirty="0" smtClean="0"/>
              <a:t>スキル処理</a:t>
            </a:r>
            <a:endParaRPr lang="en-US" altLang="ja-JP" dirty="0" smtClean="0"/>
          </a:p>
          <a:p>
            <a:pPr lvl="2"/>
            <a:r>
              <a:rPr kumimoji="1" lang="ja-JP" altLang="en-US" dirty="0" smtClean="0"/>
              <a:t>リーダースキル処理</a:t>
            </a:r>
            <a:endParaRPr kumimoji="1" lang="en-US" altLang="ja-JP" dirty="0" smtClean="0"/>
          </a:p>
          <a:p>
            <a:pPr lvl="2"/>
            <a:r>
              <a:rPr lang="ja-JP" altLang="en-US" dirty="0"/>
              <a:t>表示処理</a:t>
            </a:r>
            <a:endParaRPr kumimoji="1" lang="ja-JP" altLang="en-US" dirty="0"/>
          </a:p>
        </p:txBody>
      </p:sp>
      <p:sp>
        <p:nvSpPr>
          <p:cNvPr id="4" name="コンテンツ プレースホルダー 3"/>
          <p:cNvSpPr>
            <a:spLocks noGrp="1"/>
          </p:cNvSpPr>
          <p:nvPr>
            <p:ph sz="half" idx="2"/>
          </p:nvPr>
        </p:nvSpPr>
        <p:spPr/>
        <p:txBody>
          <a:bodyPr/>
          <a:lstStyle/>
          <a:p>
            <a:r>
              <a:rPr kumimoji="1" lang="ja-JP" altLang="en-US" dirty="0" smtClean="0"/>
              <a:t>モンスターごとに</a:t>
            </a:r>
            <a:r>
              <a:rPr kumimoji="1" lang="en-US" altLang="ja-JP" dirty="0" smtClean="0"/>
              <a:t/>
            </a:r>
            <a:br>
              <a:rPr kumimoji="1" lang="en-US" altLang="ja-JP" dirty="0" smtClean="0"/>
            </a:br>
            <a:r>
              <a:rPr lang="ja-JP" altLang="en-US" dirty="0" smtClean="0"/>
              <a:t>変えたい</a:t>
            </a:r>
            <a:r>
              <a:rPr lang="ja-JP" altLang="en-US" dirty="0"/>
              <a:t>の</a:t>
            </a:r>
            <a:r>
              <a:rPr lang="ja-JP" altLang="en-US" dirty="0" smtClean="0"/>
              <a:t>は</a:t>
            </a:r>
            <a:endParaRPr lang="en-US" altLang="ja-JP" dirty="0" smtClean="0"/>
          </a:p>
          <a:p>
            <a:pPr lvl="1"/>
            <a:r>
              <a:rPr kumimoji="1" lang="ja-JP" altLang="en-US" dirty="0" smtClean="0"/>
              <a:t>初期値そのもの</a:t>
            </a:r>
            <a:endParaRPr kumimoji="1" lang="en-US" altLang="ja-JP" dirty="0" smtClean="0"/>
          </a:p>
          <a:p>
            <a:pPr lvl="1"/>
            <a:r>
              <a:rPr lang="ja-JP" altLang="en-US" dirty="0"/>
              <a:t>レベルアップ</a:t>
            </a:r>
            <a:r>
              <a:rPr lang="ja-JP" altLang="en-US" dirty="0" smtClean="0"/>
              <a:t>の伸び率</a:t>
            </a:r>
            <a:endParaRPr lang="en-US" altLang="ja-JP" dirty="0" smtClean="0"/>
          </a:p>
          <a:p>
            <a:pPr lvl="1"/>
            <a:r>
              <a:rPr kumimoji="1" lang="ja-JP" altLang="en-US" dirty="0" smtClean="0"/>
              <a:t>スキル処理の中身</a:t>
            </a:r>
            <a:endParaRPr kumimoji="1" lang="en-US" altLang="ja-JP" dirty="0" smtClean="0"/>
          </a:p>
          <a:p>
            <a:pPr lvl="1"/>
            <a:r>
              <a:rPr lang="ja-JP" altLang="en-US" dirty="0" smtClean="0"/>
              <a:t>リーダースキル</a:t>
            </a:r>
            <a:r>
              <a:rPr lang="ja-JP" altLang="en-US" dirty="0"/>
              <a:t>処理</a:t>
            </a:r>
            <a:r>
              <a:rPr lang="ja-JP" altLang="en-US" dirty="0" smtClean="0"/>
              <a:t>の中身</a:t>
            </a:r>
            <a:endParaRPr kumimoji="1" lang="ja-JP" altLang="en-US" dirty="0"/>
          </a:p>
        </p:txBody>
      </p:sp>
    </p:spTree>
    <p:extLst>
      <p:ext uri="{BB962C8B-B14F-4D97-AF65-F5344CB8AC3E}">
        <p14:creationId xmlns:p14="http://schemas.microsoft.com/office/powerpoint/2010/main" val="195120948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共通点だけをクラス化</a:t>
            </a:r>
            <a:endParaRPr kumimoji="1" lang="ja-JP" altLang="en-US" dirty="0"/>
          </a:p>
        </p:txBody>
      </p:sp>
      <p:sp>
        <p:nvSpPr>
          <p:cNvPr id="3" name="コンテンツ プレースホルダー 2"/>
          <p:cNvSpPr>
            <a:spLocks noGrp="1"/>
          </p:cNvSpPr>
          <p:nvPr>
            <p:ph sz="half" idx="1"/>
          </p:nvPr>
        </p:nvSpPr>
        <p:spPr/>
        <p:txBody>
          <a:bodyPr>
            <a:normAutofit lnSpcReduction="10000"/>
          </a:bodyPr>
          <a:lstStyle/>
          <a:p>
            <a:r>
              <a:rPr kumimoji="1" lang="ja-JP" altLang="en-US" dirty="0" smtClean="0"/>
              <a:t>この場合は</a:t>
            </a:r>
            <a:r>
              <a:rPr kumimoji="1" lang="en-US" altLang="ja-JP" dirty="0" smtClean="0"/>
              <a:t>Monster</a:t>
            </a:r>
            <a:br>
              <a:rPr kumimoji="1" lang="en-US" altLang="ja-JP" dirty="0" smtClean="0"/>
            </a:br>
            <a:r>
              <a:rPr kumimoji="1" lang="ja-JP" altLang="en-US" dirty="0" smtClean="0"/>
              <a:t>という「抽象的」な</a:t>
            </a:r>
            <a:r>
              <a:rPr kumimoji="1" lang="en-US" altLang="ja-JP" dirty="0" smtClean="0"/>
              <a:t/>
            </a:r>
            <a:br>
              <a:rPr kumimoji="1" lang="en-US" altLang="ja-JP" dirty="0" smtClean="0"/>
            </a:br>
            <a:r>
              <a:rPr kumimoji="1" lang="ja-JP" altLang="en-US" dirty="0" smtClean="0"/>
              <a:t>概念を</a:t>
            </a:r>
            <a:r>
              <a:rPr lang="ja-JP" altLang="en-US" dirty="0" smtClean="0"/>
              <a:t>表す</a:t>
            </a:r>
            <a:endParaRPr lang="en-US" altLang="ja-JP" dirty="0" smtClean="0"/>
          </a:p>
          <a:p>
            <a:r>
              <a:rPr kumimoji="1" lang="ja-JP" altLang="en-US" dirty="0" smtClean="0"/>
              <a:t>先ほど</a:t>
            </a:r>
            <a:r>
              <a:rPr lang="ja-JP" altLang="en-US" dirty="0" smtClean="0"/>
              <a:t>の状態</a:t>
            </a:r>
            <a:r>
              <a:rPr kumimoji="1" lang="ja-JP" altLang="en-US" dirty="0" smtClean="0"/>
              <a:t>から</a:t>
            </a:r>
            <a:r>
              <a:rPr kumimoji="1" lang="en-US" altLang="ja-JP" dirty="0" smtClean="0"/>
              <a:t/>
            </a:r>
            <a:br>
              <a:rPr kumimoji="1" lang="en-US" altLang="ja-JP" dirty="0" smtClean="0"/>
            </a:br>
            <a:r>
              <a:rPr kumimoji="1" lang="ja-JP" altLang="en-US" dirty="0" smtClean="0"/>
              <a:t>具体的な数値を</a:t>
            </a:r>
            <a:r>
              <a:rPr kumimoji="1" lang="en-US" altLang="ja-JP" dirty="0" smtClean="0"/>
              <a:t/>
            </a:r>
            <a:br>
              <a:rPr kumimoji="1" lang="en-US" altLang="ja-JP" dirty="0" smtClean="0"/>
            </a:br>
            <a:r>
              <a:rPr kumimoji="1" lang="ja-JP" altLang="en-US" dirty="0" smtClean="0"/>
              <a:t>取り除く</a:t>
            </a:r>
            <a:endParaRPr kumimoji="1" lang="en-US" altLang="ja-JP" dirty="0" smtClean="0"/>
          </a:p>
          <a:p>
            <a:pPr lvl="1"/>
            <a:r>
              <a:rPr lang="ja-JP" altLang="en-US" dirty="0" smtClean="0"/>
              <a:t>そして関数には</a:t>
            </a:r>
            <a:r>
              <a:rPr lang="en-US" altLang="ja-JP" dirty="0" smtClean="0"/>
              <a:t/>
            </a:r>
            <a:br>
              <a:rPr lang="en-US" altLang="ja-JP" dirty="0" smtClean="0"/>
            </a:br>
            <a:r>
              <a:rPr lang="en-US" altLang="ja-JP" dirty="0" smtClean="0"/>
              <a:t>virtual</a:t>
            </a:r>
            <a:r>
              <a:rPr lang="ja-JP" altLang="en-US" dirty="0" smtClean="0"/>
              <a:t>を付けて、</a:t>
            </a:r>
            <a:r>
              <a:rPr lang="en-US" altLang="ja-JP" dirty="0" smtClean="0"/>
              <a:t/>
            </a:r>
            <a:br>
              <a:rPr lang="en-US" altLang="ja-JP" dirty="0" smtClean="0"/>
            </a:br>
            <a:r>
              <a:rPr lang="ja-JP" altLang="en-US" dirty="0" smtClean="0"/>
              <a:t>何もしない中身を</a:t>
            </a:r>
            <a:r>
              <a:rPr lang="en-US" altLang="ja-JP" dirty="0" smtClean="0"/>
              <a:t/>
            </a:r>
            <a:br>
              <a:rPr lang="en-US" altLang="ja-JP" dirty="0" smtClean="0"/>
            </a:br>
            <a:r>
              <a:rPr lang="ja-JP" altLang="en-US" dirty="0"/>
              <a:t>書いて</a:t>
            </a:r>
            <a:r>
              <a:rPr lang="ja-JP" altLang="en-US" dirty="0" smtClean="0"/>
              <a:t>おく</a:t>
            </a:r>
            <a:endParaRPr lang="en-US" altLang="ja-JP" dirty="0"/>
          </a:p>
          <a:p>
            <a:pPr lvl="2"/>
            <a:r>
              <a:rPr lang="en-US" altLang="ja-JP" dirty="0" smtClean="0"/>
              <a:t>{}</a:t>
            </a:r>
            <a:r>
              <a:rPr lang="ja-JP" altLang="en-US" dirty="0" smtClean="0"/>
              <a:t>を付けて</a:t>
            </a:r>
            <a:r>
              <a:rPr lang="en-US" altLang="ja-JP" dirty="0"/>
              <a:t>;</a:t>
            </a:r>
            <a:endParaRPr kumimoji="1" lang="ja-JP" altLang="en-US" dirty="0"/>
          </a:p>
        </p:txBody>
      </p:sp>
      <p:sp>
        <p:nvSpPr>
          <p:cNvPr id="6" name="コンテンツ プレースホルダー 4"/>
          <p:cNvSpPr>
            <a:spLocks noGrp="1"/>
          </p:cNvSpPr>
          <p:nvPr>
            <p:ph sz="half" idx="1"/>
          </p:nvPr>
        </p:nvSpPr>
        <p:spPr>
          <a:xfrm>
            <a:off x="4644008" y="1124744"/>
            <a:ext cx="4038600" cy="5733256"/>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Monster.h</a:t>
            </a:r>
            <a:endParaRPr lang="en-US" altLang="ja-JP" sz="1100" dirty="0" smtClean="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a:t>
            </a:r>
            <a:r>
              <a:rPr lang="en-US" altLang="ja-JP" sz="1100" dirty="0" err="1" smtClean="0">
                <a:latin typeface="Miriam Fixed" pitchFamily="49" charset="-79"/>
                <a:cs typeface="Miriam Fixed" pitchFamily="49" charset="-79"/>
              </a:rPr>
              <a:t>ifndef</a:t>
            </a:r>
            <a:r>
              <a:rPr lang="en-US" altLang="ja-JP" sz="1100" dirty="0" smtClean="0">
                <a:latin typeface="Miriam Fixed" pitchFamily="49" charset="-79"/>
                <a:cs typeface="Miriam Fixed" pitchFamily="49" charset="-79"/>
              </a:rPr>
              <a:t> __MONSTER_H__</a:t>
            </a:r>
          </a:p>
          <a:p>
            <a:pPr marL="0" indent="0">
              <a:buNone/>
            </a:pPr>
            <a:r>
              <a:rPr lang="en-US" altLang="ja-JP" sz="1100" dirty="0" smtClean="0">
                <a:latin typeface="Miriam Fixed" pitchFamily="49" charset="-79"/>
                <a:cs typeface="Miriam Fixed" pitchFamily="49" charset="-79"/>
              </a:rPr>
              <a:t>#include &lt;string&gt;</a:t>
            </a:r>
          </a:p>
          <a:p>
            <a:pPr marL="0" indent="0">
              <a:buNone/>
            </a:pPr>
            <a:endParaRPr lang="en-US" altLang="ja-JP" sz="1100" dirty="0" smtClean="0">
              <a:latin typeface="Miriam Fixed" pitchFamily="49" charset="-79"/>
              <a:cs typeface="Miriam Fixed" pitchFamily="49" charset="-79"/>
            </a:endParaRPr>
          </a:p>
          <a:p>
            <a:pPr marL="0" indent="0">
              <a:buNone/>
            </a:pPr>
            <a:r>
              <a:rPr lang="en-US" altLang="ja-JP" sz="1100" dirty="0" err="1" smtClean="0">
                <a:latin typeface="Miriam Fixed" pitchFamily="49" charset="-79"/>
                <a:cs typeface="Miriam Fixed" pitchFamily="49" charset="-79"/>
              </a:rPr>
              <a:t>enum</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Attrib</a:t>
            </a:r>
            <a:r>
              <a:rPr lang="en-US" altLang="ja-JP" sz="1100" dirty="0">
                <a:latin typeface="Miriam Fixed" pitchFamily="49" charset="-79"/>
                <a:cs typeface="Miriam Fixed" pitchFamily="49" charset="-79"/>
              </a:rPr>
              <a:t> {</a:t>
            </a:r>
          </a:p>
          <a:p>
            <a:pPr marL="0" indent="0">
              <a:buNone/>
            </a:pPr>
            <a:r>
              <a:rPr lang="en-US" altLang="ja-JP" sz="1100" dirty="0" smtClean="0">
                <a:latin typeface="Miriam Fixed" pitchFamily="49" charset="-79"/>
                <a:cs typeface="Miriam Fixed" pitchFamily="49" charset="-79"/>
              </a:rPr>
              <a:t>    ATT_FIRE </a:t>
            </a:r>
            <a:r>
              <a:rPr lang="en-US" altLang="ja-JP" sz="1100" dirty="0">
                <a:latin typeface="Miriam Fixed" pitchFamily="49" charset="-79"/>
                <a:cs typeface="Miriam Fixed" pitchFamily="49" charset="-79"/>
              </a:rPr>
              <a:t>= 1,</a:t>
            </a:r>
          </a:p>
          <a:p>
            <a:pPr marL="0" indent="0">
              <a:buNone/>
            </a:pPr>
            <a:r>
              <a:rPr lang="en-US" altLang="ja-JP" sz="1100" dirty="0" smtClean="0">
                <a:latin typeface="Miriam Fixed" pitchFamily="49" charset="-79"/>
                <a:cs typeface="Miriam Fixed" pitchFamily="49" charset="-79"/>
              </a:rPr>
              <a:t>    ATT_WATER</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ATT_WOOD</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ATT_LIGHT</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ATT_DARK</a:t>
            </a: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a:t>
            </a:r>
          </a:p>
          <a:p>
            <a:pPr marL="0" indent="0">
              <a:buNone/>
            </a:pP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class </a:t>
            </a:r>
            <a:r>
              <a:rPr lang="en-US" altLang="ja-JP" sz="1100" dirty="0">
                <a:latin typeface="Miriam Fixed" pitchFamily="49" charset="-79"/>
                <a:cs typeface="Miriam Fixed" pitchFamily="49" charset="-79"/>
              </a:rPr>
              <a:t>Monster {</a:t>
            </a:r>
          </a:p>
          <a:p>
            <a:pPr marL="0" indent="0">
              <a:buNone/>
            </a:pPr>
            <a:r>
              <a:rPr lang="en-US" altLang="ja-JP" sz="1100" dirty="0" smtClean="0">
                <a:latin typeface="Miriam Fixed" pitchFamily="49" charset="-79"/>
                <a:cs typeface="Miriam Fixed" pitchFamily="49" charset="-79"/>
              </a:rPr>
              <a:t>private:</a:t>
            </a:r>
            <a:endParaRPr lang="en-US" altLang="ja-JP"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std</a:t>
            </a:r>
            <a:r>
              <a:rPr lang="en-US" altLang="ja-JP" sz="1100" dirty="0" smtClean="0">
                <a:latin typeface="Miriam Fixed" pitchFamily="49" charset="-79"/>
                <a:cs typeface="Miriam Fixed" pitchFamily="49" charset="-79"/>
              </a:rPr>
              <a:t>::string </a:t>
            </a:r>
            <a:r>
              <a:rPr lang="en-US" altLang="ja-JP" sz="1100" dirty="0">
                <a:latin typeface="Miriam Fixed" pitchFamily="49" charset="-79"/>
                <a:cs typeface="Miriam Fixed" pitchFamily="49" charset="-79"/>
              </a:rPr>
              <a:t>name;</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Attrib</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att</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type;</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level, </a:t>
            </a:r>
            <a:r>
              <a:rPr lang="en-US" altLang="ja-JP" sz="1100" dirty="0" err="1">
                <a:latin typeface="Miriam Fixed" pitchFamily="49" charset="-79"/>
                <a:cs typeface="Miriam Fixed" pitchFamily="49" charset="-79"/>
              </a:rPr>
              <a:t>exp</a:t>
            </a:r>
            <a:r>
              <a:rPr lang="en-US" altLang="ja-JP" sz="1100" dirty="0">
                <a:latin typeface="Miriam Fixed" pitchFamily="49" charset="-79"/>
                <a:cs typeface="Miriam Fixed" pitchFamily="49" charset="-79"/>
              </a:rPr>
              <a:t>;</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hitPoint</a:t>
            </a:r>
            <a:r>
              <a:rPr lang="en-US" altLang="ja-JP" sz="1100" dirty="0">
                <a:latin typeface="Miriam Fixed" pitchFamily="49" charset="-79"/>
                <a:cs typeface="Miriam Fixed" pitchFamily="49" charset="-79"/>
              </a:rPr>
              <a:t>, attack, heal;</a:t>
            </a:r>
          </a:p>
          <a:p>
            <a:pPr marL="0" indent="0">
              <a:buNone/>
            </a:pPr>
            <a:r>
              <a:rPr lang="en-US" altLang="ja-JP" sz="1100" dirty="0" smtClean="0">
                <a:latin typeface="Miriam Fixed" pitchFamily="49" charset="-79"/>
                <a:cs typeface="Miriam Fixed" pitchFamily="49" charset="-79"/>
              </a:rPr>
              <a:t>    </a:t>
            </a:r>
            <a:r>
              <a:rPr lang="en-US" altLang="ja-JP" sz="1100" dirty="0" err="1" smtClean="0">
                <a:latin typeface="Miriam Fixed" pitchFamily="49" charset="-79"/>
                <a:cs typeface="Miriam Fixed" pitchFamily="49" charset="-79"/>
              </a:rPr>
              <a:t>int</a:t>
            </a:r>
            <a:r>
              <a:rPr lang="en-US" altLang="ja-JP" sz="1100" dirty="0" smtClean="0">
                <a:latin typeface="Miriam Fixed" pitchFamily="49" charset="-79"/>
                <a:cs typeface="Miriam Fixed" pitchFamily="49" charset="-79"/>
              </a:rPr>
              <a:t> </a:t>
            </a:r>
            <a:r>
              <a:rPr lang="en-US" altLang="ja-JP" sz="1100" dirty="0">
                <a:latin typeface="Miriam Fixed" pitchFamily="49" charset="-79"/>
                <a:cs typeface="Miriam Fixed" pitchFamily="49" charset="-79"/>
              </a:rPr>
              <a:t>cost;</a:t>
            </a:r>
          </a:p>
          <a:p>
            <a:pPr marL="0" indent="0">
              <a:buNone/>
            </a:pPr>
            <a:r>
              <a:rPr lang="en-US" altLang="ja-JP" sz="1100" dirty="0" smtClean="0">
                <a:latin typeface="Miriam Fixed" pitchFamily="49" charset="-79"/>
                <a:cs typeface="Miriam Fixed" pitchFamily="49" charset="-79"/>
              </a:rPr>
              <a:t>public</a:t>
            </a:r>
            <a:r>
              <a:rPr lang="en-US" altLang="ja-JP" sz="1100" dirty="0" smtClean="0">
                <a:latin typeface="Miriam Fixed" pitchFamily="49" charset="-79"/>
                <a:cs typeface="Miriam Fixed" pitchFamily="49" charset="-79"/>
              </a:rPr>
              <a:t>:</a:t>
            </a:r>
          </a:p>
          <a:p>
            <a:pPr marL="0" indent="0">
              <a:buNone/>
            </a:pPr>
            <a:r>
              <a:rPr lang="en-US" altLang="ja-JP" sz="1100" dirty="0">
                <a:latin typeface="Miriam Fixed" pitchFamily="49" charset="-79"/>
                <a:cs typeface="Miriam Fixed" pitchFamily="49" charset="-79"/>
              </a:rPr>
              <a:t> </a:t>
            </a:r>
            <a:r>
              <a:rPr lang="en-US" altLang="ja-JP" sz="1100" dirty="0" smtClean="0">
                <a:latin typeface="Miriam Fixed" pitchFamily="49" charset="-79"/>
                <a:cs typeface="Miriam Fixed" pitchFamily="49" charset="-79"/>
              </a:rPr>
              <a:t>   Monster();</a:t>
            </a:r>
          </a:p>
          <a:p>
            <a:pPr marL="0" indent="0">
              <a:buNone/>
            </a:pPr>
            <a:r>
              <a:rPr lang="en-US" altLang="ja-JP" sz="1100" dirty="0">
                <a:latin typeface="Miriam Fixed" pitchFamily="49" charset="-79"/>
                <a:cs typeface="Miriam Fixed" pitchFamily="49" charset="-79"/>
              </a:rPr>
              <a:t> </a:t>
            </a:r>
            <a:r>
              <a:rPr lang="en-US" altLang="ja-JP" sz="1100" dirty="0" smtClean="0">
                <a:latin typeface="Miriam Fixed" pitchFamily="49" charset="-79"/>
                <a:cs typeface="Miriam Fixed" pitchFamily="49" charset="-79"/>
              </a:rPr>
              <a:t>   virtual ~Monster() {};</a:t>
            </a:r>
            <a:endParaRPr lang="en-US" altLang="ja-JP" sz="1100" dirty="0" smtClean="0">
              <a:latin typeface="Miriam Fixed" pitchFamily="49" charset="-79"/>
              <a:cs typeface="Miriam Fixed" pitchFamily="49" charset="-79"/>
            </a:endParaRPr>
          </a:p>
          <a:p>
            <a:pPr marL="0" indent="0">
              <a:buNone/>
            </a:pPr>
            <a:r>
              <a:rPr lang="ja-JP" altLang="en-US" sz="1100" dirty="0" smtClean="0">
                <a:latin typeface="Miriam Fixed" pitchFamily="49" charset="-79"/>
                <a:cs typeface="Miriam Fixed" pitchFamily="49" charset="-79"/>
              </a:rPr>
              <a:t>    </a:t>
            </a:r>
            <a:r>
              <a:rPr lang="en-US" altLang="ja-JP" sz="1100" dirty="0" smtClean="0">
                <a:latin typeface="Miriam Fixed" pitchFamily="49" charset="-79"/>
                <a:cs typeface="Miriam Fixed" pitchFamily="49" charset="-79"/>
              </a:rPr>
              <a:t>virtual void</a:t>
            </a:r>
            <a:r>
              <a:rPr lang="ja-JP" altLang="en-US" sz="1100" dirty="0" smtClean="0">
                <a:latin typeface="Miriam Fixed" pitchFamily="49" charset="-79"/>
                <a:cs typeface="Miriam Fixed" pitchFamily="49" charset="-79"/>
              </a:rPr>
              <a:t> </a:t>
            </a:r>
            <a:r>
              <a:rPr lang="en-US" altLang="ja-JP" sz="1100" dirty="0" err="1">
                <a:latin typeface="Miriam Fixed" pitchFamily="49" charset="-79"/>
                <a:cs typeface="Miriam Fixed" pitchFamily="49" charset="-79"/>
              </a:rPr>
              <a:t>levelUp</a:t>
            </a:r>
            <a:r>
              <a:rPr lang="en-US" altLang="ja-JP" sz="1100" dirty="0" smtClean="0">
                <a:latin typeface="Miriam Fixed" pitchFamily="49" charset="-79"/>
                <a:cs typeface="Miriam Fixed" pitchFamily="49" charset="-79"/>
              </a:rPr>
              <a:t>() {};</a:t>
            </a:r>
            <a:endParaRPr lang="en-US" altLang="ja-JP" sz="1100" dirty="0" smtClean="0">
              <a:latin typeface="Miriam Fixed" pitchFamily="49" charset="-79"/>
              <a:cs typeface="Miriam Fixed" pitchFamily="49" charset="-79"/>
            </a:endParaRPr>
          </a:p>
          <a:p>
            <a:pPr marL="0" indent="0">
              <a:buNone/>
            </a:pPr>
            <a:r>
              <a:rPr lang="en-US" altLang="ja-JP" sz="1100" dirty="0">
                <a:latin typeface="Miriam Fixed" pitchFamily="49" charset="-79"/>
                <a:cs typeface="Miriam Fixed" pitchFamily="49" charset="-79"/>
              </a:rPr>
              <a:t> </a:t>
            </a:r>
            <a:r>
              <a:rPr lang="en-US" altLang="ja-JP" sz="1100" dirty="0" smtClean="0">
                <a:latin typeface="Miriam Fixed" pitchFamily="49" charset="-79"/>
                <a:cs typeface="Miriam Fixed" pitchFamily="49" charset="-79"/>
              </a:rPr>
              <a:t>   </a:t>
            </a:r>
            <a:r>
              <a:rPr lang="en-US" altLang="ja-JP" sz="1100" dirty="0" smtClean="0">
                <a:latin typeface="Miriam Fixed" pitchFamily="49" charset="-79"/>
                <a:cs typeface="Miriam Fixed" pitchFamily="49" charset="-79"/>
              </a:rPr>
              <a:t>virtual void </a:t>
            </a:r>
            <a:r>
              <a:rPr lang="en-US" altLang="ja-JP" sz="1100" dirty="0" err="1" smtClean="0">
                <a:latin typeface="Miriam Fixed" pitchFamily="49" charset="-79"/>
                <a:cs typeface="Miriam Fixed" pitchFamily="49" charset="-79"/>
              </a:rPr>
              <a:t>init</a:t>
            </a:r>
            <a:r>
              <a:rPr lang="en-US" altLang="ja-JP" sz="1100" dirty="0" smtClean="0">
                <a:latin typeface="Miriam Fixed" pitchFamily="49" charset="-79"/>
                <a:cs typeface="Miriam Fixed" pitchFamily="49" charset="-79"/>
              </a:rPr>
              <a:t>() {};</a:t>
            </a:r>
            <a:endParaRPr lang="en-US" altLang="ja-JP" sz="1100" dirty="0" smtClean="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    void print();</a:t>
            </a:r>
            <a:endParaRPr lang="ja-JP" altLang="en-US" sz="1100" dirty="0">
              <a:latin typeface="Miriam Fixed" pitchFamily="49" charset="-79"/>
              <a:cs typeface="Miriam Fixed" pitchFamily="49" charset="-79"/>
            </a:endParaRPr>
          </a:p>
          <a:p>
            <a:pPr marL="0" indent="0">
              <a:buNone/>
            </a:pPr>
            <a:r>
              <a:rPr lang="en-US" altLang="ja-JP" sz="1100" dirty="0" smtClean="0">
                <a:latin typeface="Miriam Fixed" pitchFamily="49" charset="-79"/>
                <a:cs typeface="Miriam Fixed" pitchFamily="49" charset="-79"/>
              </a:rPr>
              <a:t>};</a:t>
            </a:r>
          </a:p>
          <a:p>
            <a:pPr marL="0" indent="0">
              <a:buNone/>
            </a:pPr>
            <a:r>
              <a:rPr kumimoji="1" lang="en-US" altLang="ja-JP" sz="1100" dirty="0" smtClean="0">
                <a:latin typeface="Miriam Fixed" pitchFamily="49" charset="-79"/>
                <a:cs typeface="Miriam Fixed" pitchFamily="49" charset="-79"/>
              </a:rPr>
              <a:t>#</a:t>
            </a:r>
            <a:r>
              <a:rPr kumimoji="1" lang="en-US" altLang="ja-JP" sz="1100" dirty="0" err="1" smtClean="0">
                <a:latin typeface="Miriam Fixed" pitchFamily="49" charset="-79"/>
                <a:cs typeface="Miriam Fixed" pitchFamily="49" charset="-79"/>
              </a:rPr>
              <a:t>endif</a:t>
            </a:r>
            <a:endParaRPr kumimoji="1" lang="ja-JP" altLang="en-US" sz="1100" dirty="0">
              <a:latin typeface="Miriam Fixed" pitchFamily="49" charset="-79"/>
              <a:cs typeface="Miriam Fixed" pitchFamily="49" charset="-79"/>
            </a:endParaRPr>
          </a:p>
        </p:txBody>
      </p:sp>
    </p:spTree>
    <p:extLst>
      <p:ext uri="{BB962C8B-B14F-4D97-AF65-F5344CB8AC3E}">
        <p14:creationId xmlns:p14="http://schemas.microsoft.com/office/powerpoint/2010/main" val="246661404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特定のモンスターを</a:t>
            </a:r>
            <a:r>
              <a:rPr lang="en-US" altLang="ja-JP" dirty="0" smtClean="0"/>
              <a:t/>
            </a:r>
            <a:br>
              <a:rPr lang="en-US" altLang="ja-JP" dirty="0" smtClean="0"/>
            </a:br>
            <a:r>
              <a:rPr lang="ja-JP" altLang="en-US" dirty="0" smtClean="0"/>
              <a:t>表すクラスを作る</a:t>
            </a:r>
            <a:endParaRPr kumimoji="1" lang="ja-JP" altLang="en-US" dirty="0"/>
          </a:p>
        </p:txBody>
      </p:sp>
      <p:sp>
        <p:nvSpPr>
          <p:cNvPr id="3" name="コンテンツ プレースホルダー 2"/>
          <p:cNvSpPr>
            <a:spLocks noGrp="1"/>
          </p:cNvSpPr>
          <p:nvPr>
            <p:ph sz="half" idx="1"/>
          </p:nvPr>
        </p:nvSpPr>
        <p:spPr>
          <a:ln>
            <a:noFill/>
          </a:ln>
        </p:spPr>
        <p:style>
          <a:lnRef idx="2">
            <a:schemeClr val="dk1"/>
          </a:lnRef>
          <a:fillRef idx="1">
            <a:schemeClr val="lt1"/>
          </a:fillRef>
          <a:effectRef idx="0">
            <a:schemeClr val="dk1"/>
          </a:effectRef>
          <a:fontRef idx="minor">
            <a:schemeClr val="dk1"/>
          </a:fontRef>
        </p:style>
        <p:txBody>
          <a:bodyPr/>
          <a:lstStyle/>
          <a:p>
            <a:r>
              <a:rPr lang="ja-JP" altLang="en-US" dirty="0" smtClean="0"/>
              <a:t>共通点をまとめた</a:t>
            </a:r>
            <a:r>
              <a:rPr lang="en-US" altLang="ja-JP" dirty="0"/>
              <a:t/>
            </a:r>
            <a:br>
              <a:rPr lang="en-US" altLang="ja-JP" dirty="0"/>
            </a:br>
            <a:r>
              <a:rPr lang="ja-JP" altLang="en-US" dirty="0" smtClean="0"/>
              <a:t>「抽象クラス」の</a:t>
            </a:r>
            <a:r>
              <a:rPr lang="en-US" altLang="ja-JP" dirty="0" smtClean="0"/>
              <a:t/>
            </a:r>
            <a:br>
              <a:rPr lang="en-US" altLang="ja-JP" dirty="0" smtClean="0"/>
            </a:br>
            <a:r>
              <a:rPr lang="ja-JP" altLang="en-US" dirty="0" smtClean="0"/>
              <a:t>ヘッダを</a:t>
            </a:r>
            <a:r>
              <a:rPr lang="en-US" altLang="ja-JP" dirty="0" smtClean="0"/>
              <a:t>include</a:t>
            </a:r>
          </a:p>
          <a:p>
            <a:r>
              <a:rPr kumimoji="1" lang="ja-JP" altLang="en-US" dirty="0" smtClean="0"/>
              <a:t>継承を指示</a:t>
            </a:r>
            <a:endParaRPr kumimoji="1" lang="en-US" altLang="ja-JP" dirty="0" smtClean="0"/>
          </a:p>
          <a:p>
            <a:pPr lvl="1"/>
            <a:r>
              <a:rPr kumimoji="1" lang="ja-JP" altLang="en-US" dirty="0" smtClean="0"/>
              <a:t>クラス名の横に注目</a:t>
            </a:r>
            <a:endParaRPr kumimoji="1" lang="en-US" altLang="ja-JP" dirty="0" smtClean="0"/>
          </a:p>
          <a:p>
            <a:r>
              <a:rPr kumimoji="1" lang="ja-JP" altLang="en-US" dirty="0" smtClean="0"/>
              <a:t>特定のモンスターで処理変えたいものを宣言</a:t>
            </a:r>
            <a:endParaRPr kumimoji="1" lang="en-US" altLang="ja-JP" dirty="0" smtClean="0"/>
          </a:p>
          <a:p>
            <a:pPr lvl="1"/>
            <a:r>
              <a:rPr kumimoji="1" lang="ja-JP" altLang="en-US" dirty="0" smtClean="0"/>
              <a:t>中身はいつも通り</a:t>
            </a:r>
            <a:r>
              <a:rPr kumimoji="1" lang="en-US" altLang="ja-JP" dirty="0" err="1" smtClean="0"/>
              <a:t>cpp</a:t>
            </a:r>
            <a:endParaRPr kumimoji="1" lang="ja-JP" altLang="en-US" dirty="0"/>
          </a:p>
        </p:txBody>
      </p:sp>
      <p:sp>
        <p:nvSpPr>
          <p:cNvPr id="6" name="コンテンツ プレースホルダー 4"/>
          <p:cNvSpPr>
            <a:spLocks noGrp="1"/>
          </p:cNvSpPr>
          <p:nvPr>
            <p:ph sz="half" idx="1"/>
          </p:nvPr>
        </p:nvSpPr>
        <p:spPr>
          <a:xfrm>
            <a:off x="4644008" y="1597978"/>
            <a:ext cx="4038600" cy="4525200"/>
          </a:xfrm>
        </p:spPr>
        <p:style>
          <a:lnRef idx="2">
            <a:schemeClr val="dk1"/>
          </a:lnRef>
          <a:fillRef idx="1">
            <a:schemeClr val="lt1"/>
          </a:fillRef>
          <a:effectRef idx="0">
            <a:schemeClr val="dk1"/>
          </a:effectRef>
          <a:fontRef idx="minor">
            <a:schemeClr val="dk1"/>
          </a:fontRef>
        </p:style>
        <p:txBody>
          <a:bodyPr>
            <a:noAutofit/>
          </a:bodyPr>
          <a:lstStyle/>
          <a:p>
            <a:pPr marL="0" indent="0">
              <a:buNone/>
            </a:pPr>
            <a:r>
              <a:rPr lang="en-US" altLang="ja-JP" sz="1400" dirty="0" smtClean="0">
                <a:latin typeface="Miriam Fixed" pitchFamily="49" charset="-79"/>
                <a:cs typeface="Miriam Fixed" pitchFamily="49" charset="-79"/>
              </a:rPr>
              <a:t>// </a:t>
            </a:r>
            <a:r>
              <a:rPr lang="en-US" altLang="ja-JP" sz="1400" dirty="0" err="1" smtClean="0">
                <a:latin typeface="Miriam Fixed" pitchFamily="49" charset="-79"/>
                <a:cs typeface="Miriam Fixed" pitchFamily="49" charset="-79"/>
              </a:rPr>
              <a:t>Valkyrie.h</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a:t>
            </a:r>
            <a:r>
              <a:rPr lang="en-US" altLang="ja-JP" sz="1400" dirty="0" err="1" smtClean="0">
                <a:latin typeface="Miriam Fixed" pitchFamily="49" charset="-79"/>
                <a:cs typeface="Miriam Fixed" pitchFamily="49" charset="-79"/>
              </a:rPr>
              <a:t>ifndef</a:t>
            </a:r>
            <a:r>
              <a:rPr lang="en-US" altLang="ja-JP"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__VALKYRIE_H</a:t>
            </a:r>
            <a:r>
              <a:rPr lang="en-US" altLang="ja-JP" sz="1400" dirty="0" smtClean="0">
                <a:latin typeface="Miriam Fixed" pitchFamily="49" charset="-79"/>
                <a:cs typeface="Miriam Fixed" pitchFamily="49" charset="-79"/>
              </a:rPr>
              <a:t>__</a:t>
            </a:r>
          </a:p>
          <a:p>
            <a:pPr marL="0" indent="0">
              <a:buNone/>
            </a:pPr>
            <a:r>
              <a:rPr lang="en-US" altLang="ja-JP" sz="1400" dirty="0" smtClean="0">
                <a:solidFill>
                  <a:srgbClr val="FF0000"/>
                </a:solidFill>
                <a:latin typeface="Miriam Fixed" pitchFamily="49" charset="-79"/>
                <a:cs typeface="Miriam Fixed" pitchFamily="49" charset="-79"/>
              </a:rPr>
              <a:t>#include </a:t>
            </a:r>
            <a:r>
              <a:rPr lang="ja-JP" altLang="en-US" sz="1400" dirty="0" smtClean="0">
                <a:solidFill>
                  <a:srgbClr val="FF0000"/>
                </a:solidFill>
                <a:latin typeface="Miriam Fixed" pitchFamily="49" charset="-79"/>
                <a:cs typeface="Miriam Fixed" pitchFamily="49" charset="-79"/>
              </a:rPr>
              <a:t>“</a:t>
            </a:r>
            <a:r>
              <a:rPr lang="en-US" altLang="ja-JP" sz="1400" dirty="0" err="1" smtClean="0">
                <a:solidFill>
                  <a:srgbClr val="FF0000"/>
                </a:solidFill>
                <a:latin typeface="Miriam Fixed" pitchFamily="49" charset="-79"/>
                <a:cs typeface="Miriam Fixed" pitchFamily="49" charset="-79"/>
              </a:rPr>
              <a:t>Monster.h</a:t>
            </a:r>
            <a:r>
              <a:rPr lang="ja-JP" altLang="en-US" sz="1400" dirty="0" smtClean="0">
                <a:solidFill>
                  <a:srgbClr val="FF0000"/>
                </a:solidFill>
                <a:latin typeface="Miriam Fixed" pitchFamily="49" charset="-79"/>
                <a:cs typeface="Miriam Fixed" pitchFamily="49" charset="-79"/>
              </a:rPr>
              <a:t>”</a:t>
            </a:r>
            <a:endParaRPr lang="en-US" altLang="ja-JP" sz="1400" dirty="0" smtClean="0">
              <a:solidFill>
                <a:srgbClr val="FF0000"/>
              </a:solidFill>
              <a:latin typeface="Miriam Fixed" pitchFamily="49" charset="-79"/>
              <a:cs typeface="Miriam Fixed" pitchFamily="49" charset="-79"/>
            </a:endParaRP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class Valkyrie </a:t>
            </a:r>
            <a:r>
              <a:rPr lang="en-US" altLang="ja-JP" sz="1400" dirty="0" smtClean="0">
                <a:solidFill>
                  <a:srgbClr val="FF0000"/>
                </a:solidFill>
                <a:latin typeface="Miriam Fixed" pitchFamily="49" charset="-79"/>
                <a:cs typeface="Miriam Fixed" pitchFamily="49" charset="-79"/>
              </a:rPr>
              <a:t>: public Monster </a:t>
            </a:r>
            <a:r>
              <a:rPr lang="en-US" altLang="ja-JP" sz="1400" dirty="0">
                <a:latin typeface="Miriam Fixed" pitchFamily="49" charset="-79"/>
                <a:cs typeface="Miriam Fixed" pitchFamily="49" charset="-79"/>
              </a:rPr>
              <a:t>{</a:t>
            </a:r>
          </a:p>
          <a:p>
            <a:pPr marL="0" indent="0">
              <a:buNone/>
            </a:pPr>
            <a:r>
              <a:rPr lang="en-US" altLang="ja-JP" sz="1400" dirty="0" smtClean="0">
                <a:latin typeface="Miriam Fixed" pitchFamily="49" charset="-79"/>
                <a:cs typeface="Miriam Fixed" pitchFamily="49" charset="-79"/>
              </a:rPr>
              <a:t>public:</a:t>
            </a:r>
          </a:p>
          <a:p>
            <a:pPr marL="0" indent="0">
              <a:buNone/>
            </a:pPr>
            <a:r>
              <a:rPr lang="en-US" altLang="ja-JP" sz="1400" dirty="0" smtClean="0">
                <a:latin typeface="Miriam Fixed" pitchFamily="49" charset="-79"/>
                <a:cs typeface="Miriam Fixed" pitchFamily="49" charset="-79"/>
              </a:rPr>
              <a:t>    </a:t>
            </a:r>
            <a:r>
              <a:rPr lang="en-US" altLang="ja-JP" sz="1400" dirty="0">
                <a:latin typeface="Miriam Fixed" pitchFamily="49" charset="-79"/>
                <a:cs typeface="Miriam Fixed" pitchFamily="49" charset="-79"/>
              </a:rPr>
              <a:t>Valkyrie</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~Valkyrie()</a:t>
            </a:r>
            <a:r>
              <a:rPr lang="en-US" altLang="ja-JP" sz="1400" dirty="0" smtClean="0">
                <a:latin typeface="Miriam Fixed" pitchFamily="49" charset="-79"/>
                <a:cs typeface="Miriam Fixed" pitchFamily="49" charset="-79"/>
              </a:rPr>
              <a:t>;</a:t>
            </a:r>
            <a:endParaRPr lang="en-US" altLang="ja-JP" sz="1400" dirty="0" smtClean="0">
              <a:latin typeface="Miriam Fixed" pitchFamily="49" charset="-79"/>
              <a:cs typeface="Miriam Fixed" pitchFamily="49" charset="-79"/>
            </a:endParaRPr>
          </a:p>
          <a:p>
            <a:pPr marL="0" indent="0">
              <a:buNone/>
            </a:pP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void</a:t>
            </a:r>
            <a:r>
              <a:rPr lang="ja-JP" altLang="en-US" sz="1400" dirty="0" smtClean="0">
                <a:latin typeface="Miriam Fixed" pitchFamily="49" charset="-79"/>
                <a:cs typeface="Miriam Fixed" pitchFamily="49" charset="-79"/>
              </a:rPr>
              <a:t> </a:t>
            </a:r>
            <a:r>
              <a:rPr lang="en-US" altLang="ja-JP" sz="1400" dirty="0" err="1">
                <a:latin typeface="Miriam Fixed" pitchFamily="49" charset="-79"/>
                <a:cs typeface="Miriam Fixed" pitchFamily="49" charset="-79"/>
              </a:rPr>
              <a:t>levelUp</a:t>
            </a:r>
            <a:r>
              <a:rPr lang="en-US" altLang="ja-JP" sz="1400" dirty="0" smtClean="0">
                <a:latin typeface="Miriam Fixed" pitchFamily="49" charset="-79"/>
                <a:cs typeface="Miriam Fixed" pitchFamily="49" charset="-79"/>
              </a:rPr>
              <a:t>();</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void </a:t>
            </a:r>
            <a:r>
              <a:rPr lang="en-US" altLang="ja-JP" sz="1400" dirty="0" err="1" smtClean="0">
                <a:latin typeface="Miriam Fixed" pitchFamily="49" charset="-79"/>
                <a:cs typeface="Miriam Fixed" pitchFamily="49" charset="-79"/>
              </a:rPr>
              <a:t>init</a:t>
            </a:r>
            <a:r>
              <a:rPr lang="en-US" altLang="ja-JP" sz="1400" dirty="0" smtClean="0">
                <a:latin typeface="Miriam Fixed" pitchFamily="49" charset="-79"/>
                <a:cs typeface="Miriam Fixed" pitchFamily="49" charset="-79"/>
              </a:rPr>
              <a:t>();</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a:t>
            </a:r>
            <a:endParaRPr lang="en-US" altLang="ja-JP" sz="1400" dirty="0" smtClean="0">
              <a:latin typeface="Miriam Fixed" pitchFamily="49" charset="-79"/>
              <a:cs typeface="Miriam Fixed" pitchFamily="49" charset="-79"/>
            </a:endParaRPr>
          </a:p>
          <a:p>
            <a:pPr marL="0" indent="0">
              <a:buNone/>
            </a:pPr>
            <a:r>
              <a:rPr kumimoji="1" lang="en-US" altLang="ja-JP" sz="1400" dirty="0" smtClean="0">
                <a:latin typeface="Miriam Fixed" pitchFamily="49" charset="-79"/>
                <a:cs typeface="Miriam Fixed" pitchFamily="49" charset="-79"/>
              </a:rPr>
              <a:t>#</a:t>
            </a:r>
            <a:r>
              <a:rPr kumimoji="1" lang="en-US" altLang="ja-JP" sz="1400" dirty="0" err="1" smtClean="0">
                <a:latin typeface="Miriam Fixed" pitchFamily="49" charset="-79"/>
                <a:cs typeface="Miriam Fixed" pitchFamily="49" charset="-79"/>
              </a:rPr>
              <a:t>endif</a:t>
            </a:r>
            <a:endParaRPr kumimoji="1" lang="ja-JP" altLang="en-US" sz="1400" dirty="0">
              <a:latin typeface="Miriam Fixed" pitchFamily="49" charset="-79"/>
              <a:cs typeface="Miriam Fixed" pitchFamily="49" charset="-79"/>
            </a:endParaRPr>
          </a:p>
        </p:txBody>
      </p:sp>
    </p:spTree>
    <p:extLst>
      <p:ext uri="{BB962C8B-B14F-4D97-AF65-F5344CB8AC3E}">
        <p14:creationId xmlns:p14="http://schemas.microsoft.com/office/powerpoint/2010/main" val="25219647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normAutofit/>
          </a:bodyPr>
          <a:lstStyle/>
          <a:p>
            <a:r>
              <a:rPr lang="ja-JP" altLang="en-US" dirty="0" smtClean="0"/>
              <a:t>上級者</a:t>
            </a:r>
            <a:r>
              <a:rPr lang="ja-JP" altLang="en-US" dirty="0"/>
              <a:t>向け</a:t>
            </a:r>
            <a:r>
              <a:rPr kumimoji="1" lang="ja-JP" altLang="en-US" dirty="0" smtClean="0"/>
              <a:t>：純粋仮想関数</a:t>
            </a:r>
            <a:endParaRPr kumimoji="1" lang="ja-JP" altLang="en-US" dirty="0"/>
          </a:p>
        </p:txBody>
      </p:sp>
      <p:sp>
        <p:nvSpPr>
          <p:cNvPr id="6" name="コンテンツ プレースホルダー 5"/>
          <p:cNvSpPr>
            <a:spLocks noGrp="1"/>
          </p:cNvSpPr>
          <p:nvPr>
            <p:ph idx="1"/>
          </p:nvPr>
        </p:nvSpPr>
        <p:spPr/>
        <p:txBody>
          <a:bodyPr>
            <a:normAutofit/>
          </a:bodyPr>
          <a:lstStyle/>
          <a:p>
            <a:r>
              <a:rPr lang="en-US" altLang="ja-JP" dirty="0">
                <a:latin typeface="Miriam Fixed" pitchFamily="49" charset="-79"/>
                <a:cs typeface="Miriam Fixed" pitchFamily="49" charset="-79"/>
              </a:rPr>
              <a:t>virtual void</a:t>
            </a:r>
            <a:r>
              <a:rPr lang="ja-JP" altLang="en-US" dirty="0">
                <a:latin typeface="Miriam Fixed" pitchFamily="49" charset="-79"/>
                <a:cs typeface="Miriam Fixed" pitchFamily="49" charset="-79"/>
              </a:rPr>
              <a:t> </a:t>
            </a:r>
            <a:r>
              <a:rPr lang="en-US" altLang="ja-JP" dirty="0" err="1">
                <a:latin typeface="Miriam Fixed" pitchFamily="49" charset="-79"/>
                <a:cs typeface="Miriam Fixed" pitchFamily="49" charset="-79"/>
              </a:rPr>
              <a:t>levelUp</a:t>
            </a:r>
            <a:r>
              <a:rPr lang="en-US" altLang="ja-JP" dirty="0">
                <a:latin typeface="Miriam Fixed" pitchFamily="49" charset="-79"/>
                <a:cs typeface="Miriam Fixed" pitchFamily="49" charset="-79"/>
              </a:rPr>
              <a:t>() </a:t>
            </a:r>
            <a:r>
              <a:rPr lang="en-US" altLang="ja-JP" dirty="0" smtClean="0">
                <a:latin typeface="Miriam Fixed" pitchFamily="49" charset="-79"/>
                <a:cs typeface="Miriam Fixed" pitchFamily="49" charset="-79"/>
              </a:rPr>
              <a:t>{};</a:t>
            </a:r>
          </a:p>
          <a:p>
            <a:pPr lvl="1"/>
            <a:r>
              <a:rPr lang="ja-JP" altLang="en-US" dirty="0">
                <a:latin typeface="Miriam Fixed" pitchFamily="49" charset="-79"/>
                <a:cs typeface="Miriam Fixed" pitchFamily="49" charset="-79"/>
              </a:rPr>
              <a:t>本来</a:t>
            </a:r>
            <a:r>
              <a:rPr lang="ja-JP" altLang="en-US" dirty="0" smtClean="0">
                <a:latin typeface="Miriam Fixed" pitchFamily="49" charset="-79"/>
                <a:cs typeface="Miriam Fixed" pitchFamily="49" charset="-79"/>
              </a:rPr>
              <a:t>は </a:t>
            </a:r>
            <a:r>
              <a:rPr lang="en-US" altLang="ja-JP" dirty="0" smtClean="0">
                <a:latin typeface="Miriam Fixed" pitchFamily="49" charset="-79"/>
                <a:cs typeface="Miriam Fixed" pitchFamily="49" charset="-79"/>
              </a:rPr>
              <a:t>”</a:t>
            </a:r>
            <a:r>
              <a:rPr lang="en-US" altLang="ja-JP" dirty="0" err="1" smtClean="0">
                <a:latin typeface="Miriam Fixed" pitchFamily="49" charset="-79"/>
                <a:cs typeface="Miriam Fixed" pitchFamily="49" charset="-79"/>
              </a:rPr>
              <a:t>levelUp</a:t>
            </a:r>
            <a:r>
              <a:rPr lang="en-US" altLang="ja-JP" dirty="0">
                <a:latin typeface="Miriam Fixed" pitchFamily="49" charset="-79"/>
                <a:cs typeface="Miriam Fixed" pitchFamily="49" charset="-79"/>
              </a:rPr>
              <a:t>() </a:t>
            </a:r>
            <a:r>
              <a:rPr lang="en-US" altLang="ja-JP" dirty="0" smtClean="0">
                <a:latin typeface="Miriam Fixed" pitchFamily="49" charset="-79"/>
                <a:cs typeface="Miriam Fixed" pitchFamily="49" charset="-79"/>
              </a:rPr>
              <a:t>= 0;” </a:t>
            </a:r>
            <a:r>
              <a:rPr lang="ja-JP" altLang="en-US" dirty="0" smtClean="0">
                <a:latin typeface="Miriam Fixed" pitchFamily="49" charset="-79"/>
                <a:cs typeface="Miriam Fixed" pitchFamily="49" charset="-79"/>
              </a:rPr>
              <a:t>として、</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dirty="0" smtClean="0">
                <a:latin typeface="Miriam Fixed" pitchFamily="49" charset="-79"/>
                <a:cs typeface="Miriam Fixed" pitchFamily="49" charset="-79"/>
              </a:rPr>
              <a:t>純粋仮想関数というものにするのが王道</a:t>
            </a:r>
            <a:endParaRPr lang="en-US" altLang="ja-JP" dirty="0" smtClean="0">
              <a:latin typeface="Miriam Fixed" pitchFamily="49" charset="-79"/>
              <a:cs typeface="Miriam Fixed" pitchFamily="49" charset="-79"/>
            </a:endParaRPr>
          </a:p>
          <a:p>
            <a:pPr lvl="1"/>
            <a:r>
              <a:rPr lang="ja-JP" altLang="en-US" dirty="0">
                <a:latin typeface="Miriam Fixed" pitchFamily="49" charset="-79"/>
                <a:cs typeface="Miriam Fixed" pitchFamily="49" charset="-79"/>
              </a:rPr>
              <a:t>こうすると</a:t>
            </a:r>
            <a:r>
              <a:rPr lang="ja-JP" altLang="en-US" dirty="0" smtClean="0">
                <a:latin typeface="Miriam Fixed" pitchFamily="49" charset="-79"/>
                <a:cs typeface="Miriam Fixed" pitchFamily="49" charset="-79"/>
              </a:rPr>
              <a:t>、何もしないどころか</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dirty="0" smtClean="0">
                <a:latin typeface="Miriam Fixed" pitchFamily="49" charset="-79"/>
                <a:cs typeface="Miriam Fixed" pitchFamily="49" charset="-79"/>
              </a:rPr>
              <a:t>中身が無い状態になるので、</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b="1" dirty="0" smtClean="0">
                <a:solidFill>
                  <a:srgbClr val="FF0000"/>
                </a:solidFill>
                <a:latin typeface="Miriam Fixed" pitchFamily="49" charset="-79"/>
                <a:cs typeface="Miriam Fixed" pitchFamily="49" charset="-79"/>
              </a:rPr>
              <a:t>必ず継承してからじゃないと使えない</a:t>
            </a:r>
            <a:r>
              <a:rPr lang="en-US" altLang="ja-JP" b="1" dirty="0" smtClean="0">
                <a:solidFill>
                  <a:srgbClr val="FF0000"/>
                </a:solidFill>
                <a:latin typeface="Miriam Fixed" pitchFamily="49" charset="-79"/>
                <a:cs typeface="Miriam Fixed" pitchFamily="49" charset="-79"/>
              </a:rPr>
              <a:t/>
            </a:r>
            <a:br>
              <a:rPr lang="en-US" altLang="ja-JP" b="1" dirty="0" smtClean="0">
                <a:solidFill>
                  <a:srgbClr val="FF0000"/>
                </a:solidFill>
                <a:latin typeface="Miriam Fixed" pitchFamily="49" charset="-79"/>
                <a:cs typeface="Miriam Fixed" pitchFamily="49" charset="-79"/>
              </a:rPr>
            </a:br>
            <a:r>
              <a:rPr lang="ja-JP" altLang="en-US" dirty="0" smtClean="0">
                <a:latin typeface="Miriam Fixed" pitchFamily="49" charset="-79"/>
                <a:cs typeface="Miriam Fixed" pitchFamily="49" charset="-79"/>
              </a:rPr>
              <a:t>クラスにすることができる</a:t>
            </a:r>
            <a:endParaRPr lang="en-US" altLang="ja-JP" dirty="0" smtClean="0">
              <a:latin typeface="Miriam Fixed" pitchFamily="49" charset="-79"/>
              <a:cs typeface="Miriam Fixed" pitchFamily="49" charset="-79"/>
            </a:endParaRPr>
          </a:p>
          <a:p>
            <a:pPr lvl="1"/>
            <a:r>
              <a:rPr lang="ja-JP" altLang="en-US" dirty="0">
                <a:latin typeface="Miriam Fixed" pitchFamily="49" charset="-79"/>
                <a:cs typeface="Miriam Fixed" pitchFamily="49" charset="-79"/>
              </a:rPr>
              <a:t>実装</a:t>
            </a:r>
            <a:r>
              <a:rPr lang="ja-JP" altLang="en-US" dirty="0" smtClean="0">
                <a:latin typeface="Miriam Fixed" pitchFamily="49" charset="-79"/>
                <a:cs typeface="Miriam Fixed" pitchFamily="49" charset="-79"/>
              </a:rPr>
              <a:t>を強制することができるので、クラスの</a:t>
            </a:r>
            <a:r>
              <a:rPr lang="en-US" altLang="ja-JP" dirty="0" smtClean="0">
                <a:latin typeface="Miriam Fixed" pitchFamily="49" charset="-79"/>
                <a:cs typeface="Miriam Fixed" pitchFamily="49" charset="-79"/>
              </a:rPr>
              <a:t/>
            </a:r>
            <a:br>
              <a:rPr lang="en-US" altLang="ja-JP" dirty="0" smtClean="0">
                <a:latin typeface="Miriam Fixed" pitchFamily="49" charset="-79"/>
                <a:cs typeface="Miriam Fixed" pitchFamily="49" charset="-79"/>
              </a:rPr>
            </a:br>
            <a:r>
              <a:rPr lang="ja-JP" altLang="en-US" dirty="0" smtClean="0">
                <a:latin typeface="Miriam Fixed" pitchFamily="49" charset="-79"/>
                <a:cs typeface="Miriam Fixed" pitchFamily="49" charset="-79"/>
              </a:rPr>
              <a:t>使い方を伝える</a:t>
            </a:r>
            <a:r>
              <a:rPr lang="en-US" altLang="ja-JP" dirty="0" smtClean="0">
                <a:latin typeface="Miriam Fixed" pitchFamily="49" charset="-79"/>
                <a:cs typeface="Miriam Fixed" pitchFamily="49" charset="-79"/>
              </a:rPr>
              <a:t>1</a:t>
            </a:r>
            <a:r>
              <a:rPr lang="ja-JP" altLang="en-US" dirty="0" err="1" smtClean="0">
                <a:latin typeface="Miriam Fixed" pitchFamily="49" charset="-79"/>
                <a:cs typeface="Miriam Fixed" pitchFamily="49" charset="-79"/>
              </a:rPr>
              <a:t>つの</a:t>
            </a:r>
            <a:r>
              <a:rPr lang="ja-JP" altLang="en-US" dirty="0" smtClean="0">
                <a:latin typeface="Miriam Fixed" pitchFamily="49" charset="-79"/>
                <a:cs typeface="Miriam Fixed" pitchFamily="49" charset="-79"/>
              </a:rPr>
              <a:t>メッセージになる</a:t>
            </a:r>
            <a:endParaRPr lang="en-US" altLang="ja-JP" dirty="0">
              <a:latin typeface="Miriam Fixed" pitchFamily="49" charset="-79"/>
              <a:cs typeface="Miriam Fixed" pitchFamily="49" charset="-79"/>
            </a:endParaRPr>
          </a:p>
          <a:p>
            <a:pPr lvl="1"/>
            <a:endParaRPr lang="en-US" altLang="ja-JP" dirty="0">
              <a:latin typeface="Miriam Fixed" pitchFamily="49" charset="-79"/>
              <a:cs typeface="Miriam Fixed" pitchFamily="49" charset="-79"/>
            </a:endParaRPr>
          </a:p>
        </p:txBody>
      </p:sp>
    </p:spTree>
    <p:extLst>
      <p:ext uri="{BB962C8B-B14F-4D97-AF65-F5344CB8AC3E}">
        <p14:creationId xmlns:p14="http://schemas.microsoft.com/office/powerpoint/2010/main" val="1091665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lang="ja-JP" altLang="en-US" dirty="0" smtClean="0"/>
              <a:t>継承したクラスの使い方</a:t>
            </a:r>
            <a:endParaRPr kumimoji="1" lang="ja-JP" altLang="en-US" dirty="0"/>
          </a:p>
        </p:txBody>
      </p:sp>
      <p:sp>
        <p:nvSpPr>
          <p:cNvPr id="5" name="コンテンツ プレースホルダー 4"/>
          <p:cNvSpPr>
            <a:spLocks noGrp="1"/>
          </p:cNvSpPr>
          <p:nvPr>
            <p:ph sz="half" idx="1"/>
          </p:nvPr>
        </p:nvSpPr>
        <p:spPr>
          <a:xfrm>
            <a:off x="457200" y="1600200"/>
            <a:ext cx="4038600" cy="4997152"/>
          </a:xfrm>
        </p:spPr>
        <p:txBody>
          <a:bodyPr>
            <a:normAutofit lnSpcReduction="10000"/>
          </a:bodyPr>
          <a:lstStyle/>
          <a:p>
            <a:r>
              <a:rPr kumimoji="1" lang="ja-JP" altLang="en-US" dirty="0" smtClean="0"/>
              <a:t>普通に宣言して使う、でもいいんですが、</a:t>
            </a:r>
            <a:r>
              <a:rPr kumimoji="1" lang="en-US" altLang="ja-JP" dirty="0" smtClean="0"/>
              <a:t/>
            </a:r>
            <a:br>
              <a:rPr kumimoji="1" lang="en-US" altLang="ja-JP" dirty="0" smtClean="0"/>
            </a:br>
            <a:r>
              <a:rPr kumimoji="1" lang="ja-JP" altLang="en-US" dirty="0" smtClean="0"/>
              <a:t>メリットが薄い</a:t>
            </a:r>
            <a:endParaRPr kumimoji="1" lang="en-US" altLang="ja-JP" dirty="0" smtClean="0"/>
          </a:p>
          <a:p>
            <a:r>
              <a:rPr lang="en-US" altLang="ja-JP" dirty="0" smtClean="0"/>
              <a:t>Monster</a:t>
            </a:r>
            <a:r>
              <a:rPr lang="ja-JP" altLang="en-US" dirty="0" smtClean="0"/>
              <a:t>型ポインタを使う方法を伝授</a:t>
            </a:r>
            <a:endParaRPr lang="en-US" altLang="ja-JP" dirty="0" smtClean="0"/>
          </a:p>
          <a:p>
            <a:pPr lvl="1"/>
            <a:r>
              <a:rPr kumimoji="1" lang="en-US" altLang="ja-JP" dirty="0" smtClean="0"/>
              <a:t>.</a:t>
            </a:r>
            <a:r>
              <a:rPr kumimoji="1" lang="ja-JP" altLang="en-US" dirty="0" smtClean="0"/>
              <a:t>ではなく、</a:t>
            </a:r>
            <a:r>
              <a:rPr kumimoji="1" lang="en-US" altLang="ja-JP" dirty="0" smtClean="0"/>
              <a:t/>
            </a:r>
            <a:br>
              <a:rPr kumimoji="1" lang="en-US" altLang="ja-JP" dirty="0" smtClean="0"/>
            </a:br>
            <a:r>
              <a:rPr kumimoji="1" lang="en-US" altLang="ja-JP" dirty="0" smtClean="0"/>
              <a:t>-&gt;</a:t>
            </a:r>
            <a:r>
              <a:rPr kumimoji="1" lang="ja-JP" altLang="en-US" dirty="0" smtClean="0"/>
              <a:t>でメンバを呼び出す</a:t>
            </a:r>
            <a:endParaRPr kumimoji="1" lang="en-US" altLang="ja-JP" dirty="0" smtClean="0"/>
          </a:p>
          <a:p>
            <a:pPr lvl="1"/>
            <a:r>
              <a:rPr lang="en-US" altLang="ja-JP" dirty="0" smtClean="0"/>
              <a:t>new</a:t>
            </a:r>
            <a:r>
              <a:rPr lang="ja-JP" altLang="en-US" dirty="0" smtClean="0"/>
              <a:t>したら必ず</a:t>
            </a:r>
            <a:r>
              <a:rPr lang="en-US" altLang="ja-JP" dirty="0" smtClean="0"/>
              <a:t>delete</a:t>
            </a:r>
          </a:p>
          <a:p>
            <a:pPr lvl="1"/>
            <a:r>
              <a:rPr kumimoji="1" lang="en-US" altLang="ja-JP" dirty="0" smtClean="0"/>
              <a:t>Monster</a:t>
            </a:r>
            <a:r>
              <a:rPr kumimoji="1" lang="ja-JP" altLang="en-US" dirty="0" smtClean="0"/>
              <a:t>型を継承して</a:t>
            </a:r>
            <a:r>
              <a:rPr kumimoji="1" lang="en-US" altLang="ja-JP" dirty="0" smtClean="0"/>
              <a:t/>
            </a:r>
            <a:br>
              <a:rPr kumimoji="1" lang="en-US" altLang="ja-JP" dirty="0" smtClean="0"/>
            </a:br>
            <a:r>
              <a:rPr kumimoji="1" lang="ja-JP" altLang="en-US" dirty="0" smtClean="0"/>
              <a:t>いれば、何型でも</a:t>
            </a:r>
            <a:r>
              <a:rPr kumimoji="1" lang="en-US" altLang="ja-JP" dirty="0" smtClean="0"/>
              <a:t/>
            </a:r>
            <a:br>
              <a:rPr kumimoji="1" lang="en-US" altLang="ja-JP" dirty="0" smtClean="0"/>
            </a:br>
            <a:r>
              <a:rPr kumimoji="1" lang="en-US" altLang="ja-JP" dirty="0" smtClean="0"/>
              <a:t>new</a:t>
            </a:r>
            <a:r>
              <a:rPr lang="ja-JP" altLang="en-US" dirty="0" smtClean="0"/>
              <a:t>して代入</a:t>
            </a:r>
            <a:r>
              <a:rPr kumimoji="1" lang="ja-JP" altLang="en-US" dirty="0" smtClean="0"/>
              <a:t>できる</a:t>
            </a:r>
            <a:endParaRPr kumimoji="1" lang="ja-JP" altLang="en-US" dirty="0"/>
          </a:p>
        </p:txBody>
      </p:sp>
      <p:sp>
        <p:nvSpPr>
          <p:cNvPr id="7" name="コンテンツ プレースホルダー 3"/>
          <p:cNvSpPr>
            <a:spLocks noGrp="1"/>
          </p:cNvSpPr>
          <p:nvPr>
            <p:ph sz="half" idx="2"/>
          </p:nvPr>
        </p:nvSpPr>
        <p:spPr>
          <a:xfrm>
            <a:off x="4648200" y="1600200"/>
            <a:ext cx="4038600" cy="4997152"/>
          </a:xfrm>
        </p:spPr>
        <p:style>
          <a:lnRef idx="2">
            <a:schemeClr val="dk1"/>
          </a:lnRef>
          <a:fillRef idx="1">
            <a:schemeClr val="lt1"/>
          </a:fillRef>
          <a:effectRef idx="0">
            <a:schemeClr val="dk1"/>
          </a:effectRef>
          <a:fontRef idx="minor">
            <a:schemeClr val="dk1"/>
          </a:fontRef>
        </p:style>
        <p:txBody>
          <a:bodyPr>
            <a:normAutofit lnSpcReduction="10000"/>
          </a:bodyPr>
          <a:lstStyle/>
          <a:p>
            <a:pPr marL="0" indent="0">
              <a:buNone/>
            </a:pPr>
            <a:r>
              <a:rPr lang="en-US" altLang="ja-JP" sz="1400" dirty="0" smtClean="0">
                <a:latin typeface="Miriam Fixed" pitchFamily="49" charset="-79"/>
                <a:cs typeface="Miriam Fixed" pitchFamily="49" charset="-79"/>
              </a:rPr>
              <a:t>#include “</a:t>
            </a:r>
            <a:r>
              <a:rPr lang="en-US" altLang="ja-JP" sz="1400" dirty="0" err="1" smtClean="0">
                <a:latin typeface="Miriam Fixed" pitchFamily="49" charset="-79"/>
                <a:cs typeface="Miriam Fixed" pitchFamily="49" charset="-79"/>
              </a:rPr>
              <a:t>Valkyrie.h</a:t>
            </a:r>
            <a:r>
              <a:rPr lang="en-US" altLang="ja-JP" sz="1400" dirty="0" smtClean="0">
                <a:latin typeface="Miriam Fixed" pitchFamily="49" charset="-79"/>
                <a:cs typeface="Miriam Fixed" pitchFamily="49" charset="-79"/>
              </a:rPr>
              <a:t>”</a:t>
            </a:r>
            <a:endParaRPr lang="en-US" altLang="ja-JP" sz="1400" dirty="0" smtClean="0">
              <a:latin typeface="Miriam Fixed" pitchFamily="49" charset="-79"/>
              <a:cs typeface="Miriam Fixed" pitchFamily="49" charset="-79"/>
            </a:endParaRP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err="1" smtClean="0">
                <a:latin typeface="Miriam Fixed" pitchFamily="49" charset="-79"/>
                <a:cs typeface="Miriam Fixed" pitchFamily="49" charset="-79"/>
              </a:rPr>
              <a:t>int</a:t>
            </a:r>
            <a:r>
              <a:rPr lang="en-US" altLang="ja-JP" sz="1400" dirty="0" smtClean="0">
                <a:latin typeface="Miriam Fixed" pitchFamily="49" charset="-79"/>
                <a:cs typeface="Miriam Fixed" pitchFamily="49" charset="-79"/>
              </a:rPr>
              <a:t> </a:t>
            </a:r>
            <a:r>
              <a:rPr lang="en-US" altLang="ja-JP" sz="1400" dirty="0">
                <a:latin typeface="Miriam Fixed" pitchFamily="49" charset="-79"/>
                <a:cs typeface="Miriam Fixed" pitchFamily="49" charset="-79"/>
              </a:rPr>
              <a:t>main(</a:t>
            </a:r>
            <a:r>
              <a:rPr lang="en-US" altLang="ja-JP" sz="1400" dirty="0" err="1">
                <a:latin typeface="Miriam Fixed" pitchFamily="49" charset="-79"/>
                <a:cs typeface="Miriam Fixed" pitchFamily="49" charset="-79"/>
              </a:rPr>
              <a:t>int</a:t>
            </a:r>
            <a:r>
              <a:rPr lang="en-US" altLang="ja-JP" sz="1400" dirty="0">
                <a:latin typeface="Miriam Fixed" pitchFamily="49" charset="-79"/>
                <a:cs typeface="Miriam Fixed" pitchFamily="49" charset="-79"/>
              </a:rPr>
              <a:t> </a:t>
            </a:r>
            <a:r>
              <a:rPr lang="en-US" altLang="ja-JP" sz="1400" dirty="0" err="1">
                <a:latin typeface="Miriam Fixed" pitchFamily="49" charset="-79"/>
                <a:cs typeface="Miriam Fixed" pitchFamily="49" charset="-79"/>
              </a:rPr>
              <a:t>argc</a:t>
            </a:r>
            <a:r>
              <a:rPr lang="en-US" altLang="ja-JP" sz="1400" dirty="0">
                <a:latin typeface="Miriam Fixed" pitchFamily="49" charset="-79"/>
                <a:cs typeface="Miriam Fixed" pitchFamily="49" charset="-79"/>
              </a:rPr>
              <a:t>, char *</a:t>
            </a:r>
            <a:r>
              <a:rPr lang="en-US" altLang="ja-JP" sz="1400" dirty="0" err="1">
                <a:latin typeface="Miriam Fixed" pitchFamily="49" charset="-79"/>
                <a:cs typeface="Miriam Fixed" pitchFamily="49" charset="-79"/>
              </a:rPr>
              <a:t>argv</a:t>
            </a:r>
            <a:r>
              <a:rPr lang="en-US" altLang="ja-JP" sz="1400" dirty="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a:t>
            </a:r>
          </a:p>
          <a:p>
            <a:pPr marL="0" indent="0">
              <a:buNone/>
            </a:pPr>
            <a:r>
              <a:rPr lang="en-US" altLang="ja-JP" sz="1400" dirty="0" smtClean="0">
                <a:latin typeface="Miriam Fixed" pitchFamily="49" charset="-79"/>
                <a:cs typeface="Miriam Fixed" pitchFamily="49" charset="-79"/>
              </a:rPr>
              <a:t>    // </a:t>
            </a:r>
            <a:r>
              <a:rPr lang="en-US" altLang="ja-JP" sz="1400" dirty="0">
                <a:latin typeface="Miriam Fixed" pitchFamily="49" charset="-79"/>
                <a:cs typeface="Miriam Fixed" pitchFamily="49" charset="-79"/>
              </a:rPr>
              <a:t>Monster</a:t>
            </a:r>
            <a:r>
              <a:rPr lang="ja-JP" altLang="en-US" sz="1400" dirty="0">
                <a:latin typeface="Miriam Fixed" pitchFamily="49" charset="-79"/>
                <a:cs typeface="Miriam Fixed" pitchFamily="49" charset="-79"/>
              </a:rPr>
              <a:t>型</a:t>
            </a:r>
            <a:r>
              <a:rPr lang="ja-JP" altLang="en-US" sz="1400" dirty="0" smtClean="0">
                <a:latin typeface="Miriam Fixed" pitchFamily="49" charset="-79"/>
                <a:cs typeface="Miriam Fixed" pitchFamily="49" charset="-79"/>
              </a:rPr>
              <a:t>のポインタ</a:t>
            </a:r>
            <a:endParaRPr lang="en-US" altLang="ja-JP"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Monster </a:t>
            </a:r>
            <a:r>
              <a:rPr lang="en-US" altLang="ja-JP" sz="1400" dirty="0" smtClean="0">
                <a:latin typeface="Miriam Fixed" pitchFamily="49" charset="-79"/>
                <a:cs typeface="Miriam Fixed" pitchFamily="49" charset="-79"/>
              </a:rPr>
              <a:t>*monster = NULL;</a:t>
            </a: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ヴァルキリー爆誕！</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monster = new Valkyrie();</a:t>
            </a:r>
            <a:endParaRPr lang="en-US" altLang="ja-JP"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ここでいったん表示</a:t>
            </a:r>
            <a:endParaRPr lang="ja-JP" altLang="en-US"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monster-&gt;print</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レベルを上げてから</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monster-&gt;</a:t>
            </a:r>
            <a:r>
              <a:rPr lang="en-US" altLang="ja-JP" sz="1400" dirty="0" err="1" smtClean="0">
                <a:latin typeface="Miriam Fixed" pitchFamily="49" charset="-79"/>
                <a:cs typeface="Miriam Fixed" pitchFamily="49" charset="-79"/>
              </a:rPr>
              <a:t>levelUp</a:t>
            </a:r>
            <a:r>
              <a:rPr lang="en-US" altLang="ja-JP" sz="1400" dirty="0" smtClean="0">
                <a:latin typeface="Miriam Fixed" pitchFamily="49" charset="-79"/>
                <a:cs typeface="Miriam Fixed" pitchFamily="49" charset="-79"/>
              </a:rPr>
              <a:t>();</a:t>
            </a: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 </a:t>
            </a:r>
            <a:r>
              <a:rPr lang="ja-JP" altLang="en-US" sz="1400" dirty="0" err="1" smtClean="0">
                <a:latin typeface="Miriam Fixed" pitchFamily="49" charset="-79"/>
                <a:cs typeface="Miriam Fixed" pitchFamily="49" charset="-79"/>
              </a:rPr>
              <a:t>もっ</a:t>
            </a:r>
            <a:r>
              <a:rPr lang="ja-JP" altLang="en-US" sz="1400" dirty="0" smtClean="0">
                <a:latin typeface="Miriam Fixed" pitchFamily="49" charset="-79"/>
                <a:cs typeface="Miriam Fixed" pitchFamily="49" charset="-79"/>
              </a:rPr>
              <a:t>かい表示</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monster-&gt;print();</a:t>
            </a:r>
          </a:p>
          <a:p>
            <a:pPr marL="0" indent="0">
              <a:buNone/>
            </a:pP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 </a:t>
            </a:r>
            <a:r>
              <a:rPr lang="ja-JP" altLang="en-US" sz="1400" dirty="0" smtClean="0">
                <a:latin typeface="Miriam Fixed" pitchFamily="49" charset="-79"/>
                <a:cs typeface="Miriam Fixed" pitchFamily="49" charset="-79"/>
              </a:rPr>
              <a:t>最後必ず</a:t>
            </a:r>
            <a:r>
              <a:rPr lang="en-US" altLang="ja-JP" sz="1400" dirty="0" smtClean="0">
                <a:latin typeface="Miriam Fixed" pitchFamily="49" charset="-79"/>
                <a:cs typeface="Miriam Fixed" pitchFamily="49" charset="-79"/>
              </a:rPr>
              <a:t>delete</a:t>
            </a:r>
            <a:r>
              <a:rPr lang="ja-JP" altLang="en-US" sz="1400" dirty="0" smtClean="0">
                <a:latin typeface="Miriam Fixed" pitchFamily="49" charset="-79"/>
                <a:cs typeface="Miriam Fixed" pitchFamily="49" charset="-79"/>
              </a:rPr>
              <a:t>すること</a:t>
            </a:r>
            <a:endParaRPr lang="en-US" altLang="ja-JP" sz="1400" dirty="0" smtClean="0">
              <a:latin typeface="Miriam Fixed" pitchFamily="49" charset="-79"/>
              <a:cs typeface="Miriam Fixed" pitchFamily="49" charset="-79"/>
            </a:endParaRPr>
          </a:p>
          <a:p>
            <a:pPr marL="0" indent="0">
              <a:buNone/>
            </a:pPr>
            <a:r>
              <a:rPr lang="en-US" altLang="ja-JP" sz="1400" dirty="0">
                <a:latin typeface="Miriam Fixed" pitchFamily="49" charset="-79"/>
                <a:cs typeface="Miriam Fixed" pitchFamily="49" charset="-79"/>
              </a:rPr>
              <a:t> </a:t>
            </a:r>
            <a:r>
              <a:rPr lang="en-US" altLang="ja-JP" sz="1400" dirty="0" smtClean="0">
                <a:latin typeface="Miriam Fixed" pitchFamily="49" charset="-79"/>
                <a:cs typeface="Miriam Fixed" pitchFamily="49" charset="-79"/>
              </a:rPr>
              <a:t>   delete monster;</a:t>
            </a:r>
            <a:endParaRPr lang="en-US" altLang="ja-JP" sz="1400" dirty="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    return 0;</a:t>
            </a:r>
            <a:endParaRPr lang="en-US" altLang="ja-JP" sz="1400" dirty="0" smtClean="0">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a:t>
            </a:r>
            <a:endParaRPr lang="en-US" altLang="ja-JP" sz="1400" dirty="0">
              <a:latin typeface="Miriam Fixed" pitchFamily="49" charset="-79"/>
              <a:cs typeface="Miriam Fixed" pitchFamily="49" charset="-79"/>
            </a:endParaRPr>
          </a:p>
          <a:p>
            <a:pPr marL="0" indent="0">
              <a:buNone/>
            </a:pPr>
            <a:endParaRPr kumimoji="1" lang="ja-JP" altLang="en-US" sz="1400" dirty="0"/>
          </a:p>
        </p:txBody>
      </p:sp>
    </p:spTree>
    <p:extLst>
      <p:ext uri="{BB962C8B-B14F-4D97-AF65-F5344CB8AC3E}">
        <p14:creationId xmlns:p14="http://schemas.microsoft.com/office/powerpoint/2010/main" val="235724585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課題の最低限の仕様</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kumimoji="1" lang="en-US" altLang="ja-JP" dirty="0" smtClean="0"/>
              <a:t>Monster</a:t>
            </a:r>
            <a:r>
              <a:rPr kumimoji="1" lang="ja-JP" altLang="en-US" dirty="0" smtClean="0"/>
              <a:t>クラスを継承して、</a:t>
            </a:r>
            <a:r>
              <a:rPr kumimoji="1" lang="en-US" altLang="ja-JP" dirty="0" smtClean="0"/>
              <a:t/>
            </a:r>
            <a:br>
              <a:rPr kumimoji="1" lang="en-US" altLang="ja-JP" dirty="0" smtClean="0"/>
            </a:br>
            <a:r>
              <a:rPr kumimoji="1" lang="ja-JP" altLang="en-US" dirty="0" smtClean="0"/>
              <a:t>自分の好きなモンスターを最低</a:t>
            </a:r>
            <a:r>
              <a:rPr kumimoji="1" lang="en-US" altLang="ja-JP" dirty="0" smtClean="0"/>
              <a:t>5</a:t>
            </a:r>
            <a:r>
              <a:rPr kumimoji="1" lang="ja-JP" altLang="en-US" dirty="0" smtClean="0"/>
              <a:t>体実装する</a:t>
            </a:r>
            <a:endParaRPr kumimoji="1" lang="en-US" altLang="ja-JP" dirty="0" smtClean="0"/>
          </a:p>
          <a:p>
            <a:r>
              <a:rPr lang="ja-JP" altLang="en-US" dirty="0"/>
              <a:t>それら</a:t>
            </a:r>
            <a:r>
              <a:rPr lang="ja-JP" altLang="en-US" dirty="0" smtClean="0"/>
              <a:t>を配列で持ち、</a:t>
            </a:r>
            <a:r>
              <a:rPr lang="en-US" altLang="ja-JP" dirty="0" smtClean="0"/>
              <a:t/>
            </a:r>
            <a:br>
              <a:rPr lang="en-US" altLang="ja-JP" dirty="0" smtClean="0"/>
            </a:br>
            <a:r>
              <a:rPr lang="ja-JP" altLang="en-US" dirty="0" smtClean="0"/>
              <a:t>適当にレベルを上げる</a:t>
            </a:r>
            <a:endParaRPr lang="en-US" altLang="ja-JP" dirty="0" smtClean="0"/>
          </a:p>
          <a:p>
            <a:r>
              <a:rPr kumimoji="1" lang="ja-JP" altLang="en-US" dirty="0" smtClean="0"/>
              <a:t>この状態で、</a:t>
            </a:r>
            <a:r>
              <a:rPr kumimoji="1" lang="en-US" altLang="ja-JP" dirty="0" smtClean="0"/>
              <a:t/>
            </a:r>
            <a:br>
              <a:rPr kumimoji="1" lang="en-US" altLang="ja-JP" dirty="0" smtClean="0"/>
            </a:br>
            <a:r>
              <a:rPr kumimoji="1" lang="ja-JP" altLang="en-US" dirty="0" smtClean="0"/>
              <a:t>「</a:t>
            </a:r>
            <a:r>
              <a:rPr kumimoji="1" lang="en-US" altLang="ja-JP" dirty="0" smtClean="0"/>
              <a:t>5</a:t>
            </a:r>
            <a:r>
              <a:rPr kumimoji="1" lang="ja-JP" altLang="en-US" dirty="0" smtClean="0"/>
              <a:t>色のドロップが何回消えたか」を</a:t>
            </a:r>
            <a:r>
              <a:rPr kumimoji="1" lang="en-US" altLang="ja-JP" dirty="0" smtClean="0"/>
              <a:t/>
            </a:r>
            <a:br>
              <a:rPr kumimoji="1" lang="en-US" altLang="ja-JP" dirty="0" smtClean="0"/>
            </a:br>
            <a:r>
              <a:rPr kumimoji="1" lang="ja-JP" altLang="en-US" dirty="0" smtClean="0"/>
              <a:t>入力し、色に対応したいモンスターが</a:t>
            </a:r>
            <a:r>
              <a:rPr kumimoji="1" lang="en-US" altLang="ja-JP" dirty="0" smtClean="0"/>
              <a:t/>
            </a:r>
            <a:br>
              <a:rPr kumimoji="1" lang="en-US" altLang="ja-JP" dirty="0" smtClean="0"/>
            </a:br>
            <a:r>
              <a:rPr kumimoji="1" lang="ja-JP" altLang="en-US" dirty="0" smtClean="0"/>
              <a:t>その回数分攻撃するとする</a:t>
            </a:r>
            <a:endParaRPr kumimoji="1" lang="en-US" altLang="ja-JP" dirty="0" smtClean="0"/>
          </a:p>
          <a:p>
            <a:r>
              <a:rPr lang="ja-JP" altLang="en-US" dirty="0" smtClean="0"/>
              <a:t>そのトータルダメージを計算して求める</a:t>
            </a:r>
            <a:endParaRPr kumimoji="1" lang="ja-JP" altLang="en-US" dirty="0"/>
          </a:p>
        </p:txBody>
      </p:sp>
    </p:spTree>
    <p:extLst>
      <p:ext uri="{BB962C8B-B14F-4D97-AF65-F5344CB8AC3E}">
        <p14:creationId xmlns:p14="http://schemas.microsoft.com/office/powerpoint/2010/main" val="9180293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例えば</a:t>
            </a:r>
            <a:endParaRPr kumimoji="1" lang="ja-JP" altLang="en-US" dirty="0"/>
          </a:p>
        </p:txBody>
      </p:sp>
      <p:sp>
        <p:nvSpPr>
          <p:cNvPr id="4" name="コンテンツ プレースホルダー 3"/>
          <p:cNvSpPr>
            <a:spLocks noGrp="1"/>
          </p:cNvSpPr>
          <p:nvPr>
            <p:ph sz="half" idx="1"/>
          </p:nvPr>
        </p:nvSpPr>
        <p:spPr/>
        <p:txBody>
          <a:bodyPr>
            <a:normAutofit lnSpcReduction="10000"/>
          </a:bodyPr>
          <a:lstStyle/>
          <a:p>
            <a:r>
              <a:rPr kumimoji="1" lang="ja-JP" altLang="en-US" dirty="0" smtClean="0"/>
              <a:t>次のような構成で</a:t>
            </a:r>
            <a:endParaRPr kumimoji="1" lang="en-US" altLang="ja-JP" dirty="0" smtClean="0"/>
          </a:p>
          <a:p>
            <a:pPr lvl="1"/>
            <a:r>
              <a:rPr lang="ja-JP" altLang="en-US" dirty="0" smtClean="0"/>
              <a:t>闇</a:t>
            </a:r>
            <a:endParaRPr lang="en-US" altLang="ja-JP" dirty="0" smtClean="0"/>
          </a:p>
          <a:p>
            <a:pPr lvl="2"/>
            <a:r>
              <a:rPr lang="en-US" altLang="ja-JP" dirty="0" smtClean="0"/>
              <a:t>897, 1062, 1051, 1138</a:t>
            </a:r>
          </a:p>
          <a:p>
            <a:pPr lvl="1"/>
            <a:r>
              <a:rPr kumimoji="1" lang="ja-JP" altLang="en-US" dirty="0" smtClean="0"/>
              <a:t>水</a:t>
            </a:r>
            <a:endParaRPr lang="en-US" altLang="ja-JP" dirty="0"/>
          </a:p>
          <a:p>
            <a:pPr lvl="2"/>
            <a:r>
              <a:rPr kumimoji="1" lang="en-US" altLang="ja-JP" dirty="0" smtClean="0"/>
              <a:t>626</a:t>
            </a:r>
          </a:p>
          <a:p>
            <a:pPr lvl="1"/>
            <a:r>
              <a:rPr lang="ja-JP" altLang="en-US" dirty="0" smtClean="0"/>
              <a:t>フレンド：闇</a:t>
            </a:r>
            <a:endParaRPr lang="en-US" altLang="ja-JP" dirty="0" smtClean="0"/>
          </a:p>
          <a:p>
            <a:pPr lvl="2"/>
            <a:r>
              <a:rPr kumimoji="1" lang="en-US" altLang="ja-JP" dirty="0" smtClean="0"/>
              <a:t>1327</a:t>
            </a:r>
          </a:p>
          <a:p>
            <a:pPr marL="0" indent="0">
              <a:buNone/>
            </a:pPr>
            <a:r>
              <a:rPr lang="ja-JP" altLang="en-US" dirty="0"/>
              <a:t>　</a:t>
            </a:r>
            <a:r>
              <a:rPr lang="ja-JP" altLang="en-US" dirty="0" smtClean="0"/>
              <a:t>闇が</a:t>
            </a:r>
            <a:r>
              <a:rPr lang="en-US" altLang="ja-JP" dirty="0" smtClean="0"/>
              <a:t>3</a:t>
            </a:r>
            <a:r>
              <a:rPr lang="ja-JP" altLang="en-US" dirty="0" smtClean="0"/>
              <a:t>回、水が</a:t>
            </a:r>
            <a:r>
              <a:rPr lang="en-US" altLang="ja-JP" dirty="0" smtClean="0"/>
              <a:t>1</a:t>
            </a:r>
            <a:r>
              <a:rPr lang="ja-JP" altLang="en-US" dirty="0" smtClean="0"/>
              <a:t>回</a:t>
            </a:r>
            <a:r>
              <a:rPr lang="en-US" altLang="ja-JP" dirty="0" smtClean="0"/>
              <a:t/>
            </a:r>
            <a:br>
              <a:rPr lang="en-US" altLang="ja-JP" dirty="0" smtClean="0"/>
            </a:br>
            <a:r>
              <a:rPr lang="ja-JP" altLang="en-US" dirty="0" smtClean="0"/>
              <a:t>　消えた場合</a:t>
            </a:r>
            <a:endParaRPr lang="en-US" altLang="ja-JP" dirty="0" smtClean="0"/>
          </a:p>
          <a:p>
            <a:pPr lvl="1"/>
            <a:r>
              <a:rPr lang="en-US" altLang="ja-JP" dirty="0" smtClean="0"/>
              <a:t>3*(807+1062+1051+1138+1327)+1*(626)</a:t>
            </a:r>
          </a:p>
          <a:p>
            <a:pPr lvl="1"/>
            <a:endParaRPr kumimoji="1" lang="ja-JP" altLang="en-US" dirty="0"/>
          </a:p>
        </p:txBody>
      </p:sp>
      <p:sp>
        <p:nvSpPr>
          <p:cNvPr id="5" name="コンテンツ プレースホルダー 4"/>
          <p:cNvSpPr>
            <a:spLocks noGrp="1"/>
          </p:cNvSpPr>
          <p:nvPr>
            <p:ph sz="half" idx="2"/>
          </p:nvPr>
        </p:nvSpPr>
        <p:spPr/>
        <p:txBody>
          <a:bodyPr>
            <a:normAutofit lnSpcReduction="10000"/>
          </a:bodyPr>
          <a:lstStyle/>
          <a:p>
            <a:r>
              <a:rPr kumimoji="1" lang="ja-JP" altLang="en-US" dirty="0" smtClean="0"/>
              <a:t>パーティ構成は</a:t>
            </a:r>
            <a:r>
              <a:rPr kumimoji="1" lang="en-US" altLang="ja-JP" dirty="0" smtClean="0"/>
              <a:t/>
            </a:r>
            <a:br>
              <a:rPr kumimoji="1" lang="en-US" altLang="ja-JP" dirty="0" smtClean="0"/>
            </a:br>
            <a:r>
              <a:rPr kumimoji="1" lang="ja-JP" altLang="en-US" dirty="0" smtClean="0"/>
              <a:t>プログラム内に</a:t>
            </a:r>
            <a:r>
              <a:rPr kumimoji="1" lang="en-US" altLang="ja-JP" dirty="0" smtClean="0"/>
              <a:t/>
            </a:r>
            <a:br>
              <a:rPr kumimoji="1" lang="en-US" altLang="ja-JP" dirty="0" smtClean="0"/>
            </a:br>
            <a:r>
              <a:rPr kumimoji="1" lang="ja-JP" altLang="en-US" dirty="0" smtClean="0"/>
              <a:t>直接記述でも可</a:t>
            </a:r>
            <a:endParaRPr kumimoji="1" lang="en-US" altLang="ja-JP" dirty="0" smtClean="0"/>
          </a:p>
          <a:p>
            <a:endParaRPr kumimoji="1" lang="en-US" altLang="ja-JP" dirty="0" smtClean="0"/>
          </a:p>
          <a:p>
            <a:r>
              <a:rPr kumimoji="1" lang="ja-JP" altLang="en-US" dirty="0" smtClean="0"/>
              <a:t>各色が消えた回数をキーボードから入力</a:t>
            </a:r>
            <a:endParaRPr kumimoji="1" lang="en-US" altLang="ja-JP" dirty="0" smtClean="0"/>
          </a:p>
          <a:p>
            <a:pPr lvl="1"/>
            <a:r>
              <a:rPr lang="ja-JP" altLang="en-US" dirty="0" smtClean="0"/>
              <a:t>「</a:t>
            </a:r>
            <a:r>
              <a:rPr lang="en-US" altLang="ja-JP" dirty="0" err="1" smtClean="0"/>
              <a:t>cin</a:t>
            </a:r>
            <a:r>
              <a:rPr lang="en-US" altLang="ja-JP" dirty="0" smtClean="0"/>
              <a:t> &gt;&gt; </a:t>
            </a:r>
            <a:r>
              <a:rPr lang="en-US" altLang="ja-JP" dirty="0" err="1" smtClean="0"/>
              <a:t>int</a:t>
            </a:r>
            <a:r>
              <a:rPr lang="ja-JP" altLang="en-US" dirty="0"/>
              <a:t>の</a:t>
            </a:r>
            <a:r>
              <a:rPr lang="ja-JP" altLang="en-US" dirty="0" smtClean="0"/>
              <a:t>変数</a:t>
            </a:r>
            <a:r>
              <a:rPr lang="en-US" altLang="ja-JP" dirty="0" smtClean="0"/>
              <a:t>;</a:t>
            </a:r>
            <a:r>
              <a:rPr lang="ja-JP" altLang="en-US" dirty="0" smtClean="0"/>
              <a:t>」</a:t>
            </a:r>
            <a:r>
              <a:rPr lang="en-US" altLang="ja-JP" dirty="0" smtClean="0"/>
              <a:t/>
            </a:r>
            <a:br>
              <a:rPr lang="en-US" altLang="ja-JP" dirty="0" smtClean="0"/>
            </a:br>
            <a:r>
              <a:rPr lang="ja-JP" altLang="en-US" dirty="0" smtClean="0"/>
              <a:t>とすることで入力が</a:t>
            </a:r>
            <a:r>
              <a:rPr lang="en-US" altLang="ja-JP" dirty="0" smtClean="0"/>
              <a:t/>
            </a:r>
            <a:br>
              <a:rPr lang="en-US" altLang="ja-JP" dirty="0" smtClean="0"/>
            </a:br>
            <a:r>
              <a:rPr lang="ja-JP" altLang="en-US" dirty="0" smtClean="0"/>
              <a:t>取れる</a:t>
            </a:r>
            <a:endParaRPr kumimoji="1" lang="ja-JP" altLang="en-US" dirty="0"/>
          </a:p>
        </p:txBody>
      </p:sp>
    </p:spTree>
    <p:extLst>
      <p:ext uri="{BB962C8B-B14F-4D97-AF65-F5344CB8AC3E}">
        <p14:creationId xmlns:p14="http://schemas.microsoft.com/office/powerpoint/2010/main" val="143174886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ガチ勢はもっと実際の仕様に</a:t>
            </a:r>
            <a:r>
              <a:rPr kumimoji="1" lang="en-US" altLang="ja-JP" dirty="0" smtClean="0"/>
              <a:t/>
            </a:r>
            <a:br>
              <a:rPr kumimoji="1" lang="en-US" altLang="ja-JP" dirty="0" smtClean="0"/>
            </a:br>
            <a:r>
              <a:rPr kumimoji="1" lang="ja-JP" altLang="en-US" dirty="0" smtClean="0"/>
              <a:t>即して好き放題やっていい</a:t>
            </a:r>
            <a:endParaRPr kumimoji="1" lang="ja-JP" altLang="en-US" dirty="0"/>
          </a:p>
        </p:txBody>
      </p:sp>
      <p:sp>
        <p:nvSpPr>
          <p:cNvPr id="3" name="コンテンツ プレースホルダー 2"/>
          <p:cNvSpPr>
            <a:spLocks noGrp="1"/>
          </p:cNvSpPr>
          <p:nvPr>
            <p:ph sz="half" idx="1"/>
          </p:nvPr>
        </p:nvSpPr>
        <p:spPr/>
        <p:txBody>
          <a:bodyPr/>
          <a:lstStyle/>
          <a:p>
            <a:r>
              <a:rPr kumimoji="1" lang="ja-JP" altLang="en-US" dirty="0" smtClean="0"/>
              <a:t>リーダースキルに</a:t>
            </a:r>
            <a:r>
              <a:rPr kumimoji="1" lang="en-US" altLang="ja-JP" dirty="0" smtClean="0"/>
              <a:t/>
            </a:r>
            <a:br>
              <a:rPr kumimoji="1" lang="en-US" altLang="ja-JP" dirty="0" smtClean="0"/>
            </a:br>
            <a:r>
              <a:rPr kumimoji="1" lang="ja-JP" altLang="en-US" dirty="0" smtClean="0"/>
              <a:t>よる倍率補正計算</a:t>
            </a:r>
            <a:endParaRPr kumimoji="1" lang="en-US" altLang="ja-JP" dirty="0" smtClean="0"/>
          </a:p>
          <a:p>
            <a:pPr lvl="1"/>
            <a:r>
              <a:rPr lang="ja-JP" altLang="en-US" dirty="0"/>
              <a:t>属性</a:t>
            </a:r>
            <a:r>
              <a:rPr lang="ja-JP" altLang="en-US" dirty="0" smtClean="0"/>
              <a:t>やコンボ数など</a:t>
            </a:r>
            <a:endParaRPr lang="en-US" altLang="ja-JP" dirty="0" smtClean="0"/>
          </a:p>
          <a:p>
            <a:pPr lvl="1"/>
            <a:r>
              <a:rPr lang="ja-JP" altLang="en-US" dirty="0"/>
              <a:t>正確</a:t>
            </a:r>
            <a:r>
              <a:rPr lang="ja-JP" altLang="en-US" dirty="0" smtClean="0"/>
              <a:t>な計算のためには何個ずつ消えたかの</a:t>
            </a:r>
            <a:r>
              <a:rPr lang="en-US" altLang="ja-JP" dirty="0" smtClean="0"/>
              <a:t/>
            </a:r>
            <a:br>
              <a:rPr lang="en-US" altLang="ja-JP" dirty="0" smtClean="0"/>
            </a:br>
            <a:r>
              <a:rPr lang="ja-JP" altLang="en-US" dirty="0" smtClean="0"/>
              <a:t>入力も必要</a:t>
            </a:r>
            <a:endParaRPr lang="en-US" altLang="ja-JP" dirty="0" smtClean="0"/>
          </a:p>
          <a:p>
            <a:r>
              <a:rPr kumimoji="1" lang="ja-JP" altLang="en-US" dirty="0" smtClean="0"/>
              <a:t>副属性の処理</a:t>
            </a:r>
            <a:endParaRPr kumimoji="1" lang="en-US" altLang="ja-JP" dirty="0" smtClean="0"/>
          </a:p>
          <a:p>
            <a:r>
              <a:rPr kumimoji="1" lang="ja-JP" altLang="en-US" dirty="0" smtClean="0"/>
              <a:t>回復量の計算</a:t>
            </a:r>
            <a:endParaRPr kumimoji="1" lang="en-US" altLang="ja-JP" dirty="0" smtClean="0"/>
          </a:p>
        </p:txBody>
      </p:sp>
      <p:sp>
        <p:nvSpPr>
          <p:cNvPr id="4" name="コンテンツ プレースホルダー 3"/>
          <p:cNvSpPr>
            <a:spLocks noGrp="1"/>
          </p:cNvSpPr>
          <p:nvPr>
            <p:ph sz="half" idx="2"/>
          </p:nvPr>
        </p:nvSpPr>
        <p:spPr/>
        <p:txBody>
          <a:bodyPr/>
          <a:lstStyle/>
          <a:p>
            <a:r>
              <a:rPr kumimoji="1" lang="ja-JP" altLang="en-US" dirty="0" smtClean="0"/>
              <a:t>スキルの処理</a:t>
            </a:r>
            <a:endParaRPr kumimoji="1" lang="en-US" altLang="ja-JP" dirty="0" smtClean="0"/>
          </a:p>
          <a:p>
            <a:r>
              <a:rPr kumimoji="1" lang="ja-JP" altLang="en-US" dirty="0" smtClean="0"/>
              <a:t>モンスターも入力で選べるようにする</a:t>
            </a:r>
            <a:endParaRPr kumimoji="1" lang="en-US" altLang="ja-JP" dirty="0" smtClean="0"/>
          </a:p>
          <a:p>
            <a:r>
              <a:rPr lang="ja-JP" altLang="en-US" dirty="0"/>
              <a:t>被ダメシミュレート</a:t>
            </a:r>
          </a:p>
          <a:p>
            <a:pPr lvl="1"/>
            <a:r>
              <a:rPr kumimoji="1" lang="ja-JP" altLang="en-US" dirty="0" smtClean="0"/>
              <a:t>敵もクラス化して</a:t>
            </a:r>
            <a:r>
              <a:rPr kumimoji="1" lang="en-US" altLang="ja-JP" dirty="0" smtClean="0"/>
              <a:t/>
            </a:r>
            <a:br>
              <a:rPr kumimoji="1" lang="en-US" altLang="ja-JP" dirty="0" smtClean="0"/>
            </a:br>
            <a:r>
              <a:rPr kumimoji="1" lang="ja-JP" altLang="en-US" dirty="0" smtClean="0"/>
              <a:t>対戦相手として</a:t>
            </a:r>
            <a:r>
              <a:rPr kumimoji="1" lang="en-US" altLang="ja-JP" dirty="0" smtClean="0"/>
              <a:t/>
            </a:r>
            <a:br>
              <a:rPr kumimoji="1" lang="en-US" altLang="ja-JP" dirty="0" smtClean="0"/>
            </a:br>
            <a:r>
              <a:rPr kumimoji="1" lang="ja-JP" altLang="en-US" dirty="0" smtClean="0"/>
              <a:t>処理して</a:t>
            </a:r>
            <a:r>
              <a:rPr kumimoji="1" lang="en-US" altLang="ja-JP" dirty="0" smtClean="0"/>
              <a:t>……</a:t>
            </a:r>
            <a:r>
              <a:rPr kumimoji="1" lang="en-US" altLang="ja-JP" dirty="0" err="1" smtClean="0"/>
              <a:t>etc</a:t>
            </a:r>
            <a:endParaRPr kumimoji="1" lang="ja-JP" altLang="en-US" dirty="0"/>
          </a:p>
        </p:txBody>
      </p:sp>
    </p:spTree>
    <p:extLst>
      <p:ext uri="{BB962C8B-B14F-4D97-AF65-F5344CB8AC3E}">
        <p14:creationId xmlns:p14="http://schemas.microsoft.com/office/powerpoint/2010/main" val="6763738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今日の課題</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5/8</a:t>
            </a:r>
            <a:r>
              <a:rPr kumimoji="1" lang="ja-JP" altLang="en-US" dirty="0" smtClean="0"/>
              <a:t>の授業開始時までに</a:t>
            </a:r>
            <a:r>
              <a:rPr kumimoji="1" lang="en-US" altLang="ja-JP" dirty="0" smtClean="0"/>
              <a:t/>
            </a:r>
            <a:br>
              <a:rPr kumimoji="1" lang="en-US" altLang="ja-JP" dirty="0" smtClean="0"/>
            </a:br>
            <a:r>
              <a:rPr kumimoji="1" lang="ja-JP" altLang="en-US" dirty="0" smtClean="0"/>
              <a:t>次の処理を行うプログラムを作ろう</a:t>
            </a:r>
            <a:endParaRPr kumimoji="1" lang="en-US" altLang="ja-JP" dirty="0" smtClean="0"/>
          </a:p>
          <a:p>
            <a:pPr lvl="1"/>
            <a:r>
              <a:rPr kumimoji="1" lang="ja-JP" altLang="en-US" dirty="0" smtClean="0"/>
              <a:t>パズドラのダメージ計算プログラム</a:t>
            </a:r>
            <a:endParaRPr kumimoji="1" lang="en-US" altLang="ja-JP" dirty="0" smtClean="0"/>
          </a:p>
          <a:p>
            <a:pPr lvl="2"/>
            <a:r>
              <a:rPr lang="ja-JP" altLang="en-US" dirty="0" smtClean="0"/>
              <a:t>パズルで消したドロップの種類と個数を入力</a:t>
            </a:r>
            <a:endParaRPr lang="en-US" altLang="ja-JP" dirty="0" smtClean="0"/>
          </a:p>
          <a:p>
            <a:pPr lvl="2"/>
            <a:r>
              <a:rPr lang="ja-JP" altLang="en-US" dirty="0" smtClean="0"/>
              <a:t>あらかじめ任意のモンスターを</a:t>
            </a:r>
            <a:r>
              <a:rPr lang="en-US" altLang="ja-JP" dirty="0" smtClean="0"/>
              <a:t>6</a:t>
            </a:r>
            <a:r>
              <a:rPr lang="ja-JP" altLang="en-US" dirty="0" smtClean="0"/>
              <a:t>体用意しておき、</a:t>
            </a:r>
            <a:r>
              <a:rPr lang="en-US" altLang="ja-JP" dirty="0" smtClean="0"/>
              <a:t/>
            </a:r>
            <a:br>
              <a:rPr lang="en-US" altLang="ja-JP" dirty="0" smtClean="0"/>
            </a:br>
            <a:r>
              <a:rPr lang="ja-JP" altLang="en-US" dirty="0" smtClean="0"/>
              <a:t>それに基づいたダメージを計算</a:t>
            </a:r>
            <a:endParaRPr lang="en-US" altLang="ja-JP" dirty="0" smtClean="0"/>
          </a:p>
          <a:p>
            <a:pPr lvl="2"/>
            <a:endParaRPr lang="en-US" altLang="ja-JP" dirty="0" smtClean="0"/>
          </a:p>
          <a:p>
            <a:pPr lvl="2"/>
            <a:r>
              <a:rPr lang="ja-JP" altLang="en-US" dirty="0" smtClean="0"/>
              <a:t>最低限の</a:t>
            </a:r>
            <a:r>
              <a:rPr lang="ja-JP" altLang="en-US" dirty="0"/>
              <a:t>仕様</a:t>
            </a:r>
            <a:r>
              <a:rPr lang="ja-JP" altLang="en-US" dirty="0" smtClean="0"/>
              <a:t>は別途提示</a:t>
            </a:r>
            <a:endParaRPr lang="en-US" altLang="ja-JP" dirty="0" smtClean="0"/>
          </a:p>
          <a:p>
            <a:pPr lvl="3"/>
            <a:r>
              <a:rPr kumimoji="1" lang="ja-JP" altLang="en-US" dirty="0"/>
              <a:t>実際</a:t>
            </a:r>
            <a:r>
              <a:rPr kumimoji="1" lang="ja-JP" altLang="en-US" dirty="0" smtClean="0"/>
              <a:t>のゲームにどこまで即すかは自由</a:t>
            </a:r>
            <a:endParaRPr kumimoji="1" lang="ja-JP" altLang="en-US" dirty="0"/>
          </a:p>
        </p:txBody>
      </p:sp>
    </p:spTree>
    <p:extLst>
      <p:ext uri="{BB962C8B-B14F-4D97-AF65-F5344CB8AC3E}">
        <p14:creationId xmlns:p14="http://schemas.microsoft.com/office/powerpoint/2010/main" val="38123027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lang="ja-JP" altLang="en-US" dirty="0"/>
              <a:t>実感</a:t>
            </a:r>
            <a:r>
              <a:rPr lang="ja-JP" altLang="en-US" dirty="0" smtClean="0"/>
              <a:t>して</a:t>
            </a:r>
            <a:r>
              <a:rPr lang="ja-JP" altLang="en-US" dirty="0"/>
              <a:t>欲しいこと</a:t>
            </a:r>
            <a:endParaRPr kumimoji="1" lang="ja-JP" altLang="en-US" dirty="0"/>
          </a:p>
        </p:txBody>
      </p:sp>
      <p:sp>
        <p:nvSpPr>
          <p:cNvPr id="6" name="コンテンツ プレースホルダー 5"/>
          <p:cNvSpPr>
            <a:spLocks noGrp="1"/>
          </p:cNvSpPr>
          <p:nvPr>
            <p:ph idx="1"/>
          </p:nvPr>
        </p:nvSpPr>
        <p:spPr/>
        <p:txBody>
          <a:bodyPr/>
          <a:lstStyle/>
          <a:p>
            <a:r>
              <a:rPr kumimoji="1" lang="ja-JP" altLang="en-US" dirty="0" smtClean="0"/>
              <a:t>クラスとして、オブジェクトとして表すことのメリット</a:t>
            </a:r>
            <a:endParaRPr kumimoji="1" lang="en-US" altLang="ja-JP" dirty="0" smtClean="0"/>
          </a:p>
          <a:p>
            <a:endParaRPr lang="en-US" altLang="ja-JP" dirty="0" smtClean="0"/>
          </a:p>
          <a:p>
            <a:r>
              <a:rPr lang="ja-JP" altLang="en-US" dirty="0" smtClean="0"/>
              <a:t>グラフィックは</a:t>
            </a:r>
            <a:r>
              <a:rPr lang="ja-JP" altLang="en-US" dirty="0"/>
              <a:t>なくても</a:t>
            </a:r>
            <a:r>
              <a:rPr lang="ja-JP" altLang="en-US" dirty="0" smtClean="0"/>
              <a:t>、データ構造でゲームはシミュレートできる</a:t>
            </a:r>
            <a:endParaRPr lang="en-US" altLang="ja-JP" dirty="0" smtClean="0"/>
          </a:p>
          <a:p>
            <a:endParaRPr kumimoji="1" lang="en-US" altLang="ja-JP" dirty="0" smtClean="0"/>
          </a:p>
          <a:p>
            <a:r>
              <a:rPr lang="ja-JP" altLang="en-US" dirty="0" smtClean="0"/>
              <a:t>パズル制作側と数値計算側で、</a:t>
            </a:r>
            <a:r>
              <a:rPr lang="en-US" altLang="ja-JP" dirty="0" smtClean="0"/>
              <a:t/>
            </a:r>
            <a:br>
              <a:rPr lang="en-US" altLang="ja-JP" dirty="0" smtClean="0"/>
            </a:br>
            <a:r>
              <a:rPr lang="ja-JP" altLang="en-US" dirty="0" smtClean="0"/>
              <a:t>作業分担が出来そうな気がする！</a:t>
            </a:r>
            <a:endParaRPr kumimoji="1" lang="ja-JP" altLang="en-US" dirty="0"/>
          </a:p>
        </p:txBody>
      </p:sp>
    </p:spTree>
    <p:extLst>
      <p:ext uri="{BB962C8B-B14F-4D97-AF65-F5344CB8AC3E}">
        <p14:creationId xmlns:p14="http://schemas.microsoft.com/office/powerpoint/2010/main" val="416684736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To be continued…</a:t>
            </a:r>
            <a:endParaRPr kumimoji="1" lang="ja-JP" altLang="en-US" dirty="0"/>
          </a:p>
        </p:txBody>
      </p:sp>
      <p:sp>
        <p:nvSpPr>
          <p:cNvPr id="3" name="テキス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623341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ja-JP" altLang="en-US" dirty="0" smtClean="0"/>
              <a:t>プログラムの構造を再確認</a:t>
            </a:r>
            <a:endParaRPr kumimoji="1" lang="ja-JP" altLang="en-US" dirty="0"/>
          </a:p>
        </p:txBody>
      </p:sp>
      <p:sp>
        <p:nvSpPr>
          <p:cNvPr id="6" name="テキスト プレースホルダー 5"/>
          <p:cNvSpPr>
            <a:spLocks noGrp="1"/>
          </p:cNvSpPr>
          <p:nvPr>
            <p:ph type="body" idx="1"/>
          </p:nvPr>
        </p:nvSpPr>
        <p:spPr/>
        <p:txBody>
          <a:bodyPr/>
          <a:lstStyle/>
          <a:p>
            <a:r>
              <a:rPr kumimoji="1" lang="ja-JP" altLang="en-US" dirty="0" smtClean="0"/>
              <a:t>前年度の復習も兼ねつつ</a:t>
            </a:r>
            <a:endParaRPr kumimoji="1" lang="ja-JP" altLang="en-US" dirty="0"/>
          </a:p>
        </p:txBody>
      </p:sp>
    </p:spTree>
    <p:extLst>
      <p:ext uri="{BB962C8B-B14F-4D97-AF65-F5344CB8AC3E}">
        <p14:creationId xmlns:p14="http://schemas.microsoft.com/office/powerpoint/2010/main" val="1001273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これが最小単位のプログラム</a:t>
            </a:r>
            <a:endParaRPr kumimoji="1" lang="ja-JP" altLang="en-US" dirty="0"/>
          </a:p>
        </p:txBody>
      </p:sp>
      <p:sp>
        <p:nvSpPr>
          <p:cNvPr id="5" name="コンテンツ プレースホルダー 4"/>
          <p:cNvSpPr>
            <a:spLocks noGrp="1"/>
          </p:cNvSpPr>
          <p:nvPr>
            <p:ph sz="half" idx="1"/>
          </p:nvPr>
        </p:nvSpPr>
        <p:spPr/>
        <p:txBody>
          <a:bodyPr>
            <a:normAutofit lnSpcReduction="10000"/>
          </a:bodyPr>
          <a:lstStyle/>
          <a:p>
            <a:r>
              <a:rPr lang="en-US" altLang="ja-JP" sz="2400" dirty="0"/>
              <a:t>C</a:t>
            </a:r>
            <a:r>
              <a:rPr lang="en-US" altLang="ja-JP" sz="2400" dirty="0" smtClean="0"/>
              <a:t>++</a:t>
            </a:r>
            <a:r>
              <a:rPr lang="ja-JP" altLang="en-US" sz="2400" dirty="0" smtClean="0"/>
              <a:t>プログラムの</a:t>
            </a:r>
            <a:r>
              <a:rPr lang="en-US" altLang="ja-JP" sz="2400" dirty="0" smtClean="0"/>
              <a:t/>
            </a:r>
            <a:br>
              <a:rPr lang="en-US" altLang="ja-JP" sz="2400" dirty="0" smtClean="0"/>
            </a:br>
            <a:r>
              <a:rPr lang="ja-JP" altLang="en-US" sz="2400" dirty="0" smtClean="0"/>
              <a:t>最小単位は「関数」</a:t>
            </a:r>
            <a:endParaRPr lang="en-US" altLang="ja-JP" sz="2400" dirty="0" smtClean="0"/>
          </a:p>
          <a:p>
            <a:endParaRPr lang="en-US" altLang="ja-JP" sz="2400" dirty="0" smtClean="0"/>
          </a:p>
          <a:p>
            <a:r>
              <a:rPr lang="en-US" altLang="ja-JP" sz="2400" dirty="0" smtClean="0"/>
              <a:t>exe</a:t>
            </a:r>
            <a:r>
              <a:rPr lang="ja-JP" altLang="en-US" sz="2400" dirty="0" smtClean="0"/>
              <a:t>ファイルを実行</a:t>
            </a:r>
            <a:r>
              <a:rPr lang="en-US" altLang="ja-JP" sz="2400" dirty="0" smtClean="0"/>
              <a:t/>
            </a:r>
            <a:br>
              <a:rPr lang="en-US" altLang="ja-JP" sz="2400" dirty="0" smtClean="0"/>
            </a:br>
            <a:r>
              <a:rPr lang="en-US" altLang="ja-JP" sz="2400" dirty="0" smtClean="0"/>
              <a:t>(</a:t>
            </a:r>
            <a:r>
              <a:rPr lang="ja-JP" altLang="en-US" sz="2400" dirty="0" smtClean="0"/>
              <a:t>デバッグ開始</a:t>
            </a:r>
            <a:r>
              <a:rPr lang="en-US" altLang="ja-JP" sz="2400" dirty="0" smtClean="0"/>
              <a:t>)</a:t>
            </a:r>
            <a:r>
              <a:rPr lang="ja-JP" altLang="en-US" sz="2400" dirty="0" smtClean="0"/>
              <a:t>すると</a:t>
            </a:r>
            <a:r>
              <a:rPr lang="en-US" altLang="ja-JP" sz="2400" dirty="0" smtClean="0"/>
              <a:t>main()</a:t>
            </a:r>
            <a:r>
              <a:rPr lang="ja-JP" altLang="en-US" sz="2400" dirty="0" smtClean="0"/>
              <a:t>関数から</a:t>
            </a:r>
            <a:r>
              <a:rPr lang="en-US" altLang="ja-JP" sz="2400" dirty="0" smtClean="0"/>
              <a:t/>
            </a:r>
            <a:br>
              <a:rPr lang="en-US" altLang="ja-JP" sz="2400" dirty="0" smtClean="0"/>
            </a:br>
            <a:r>
              <a:rPr lang="ja-JP" altLang="en-US" sz="2400" dirty="0" smtClean="0"/>
              <a:t>処理が始まる</a:t>
            </a:r>
            <a:endParaRPr lang="en-US" altLang="ja-JP" sz="2400" dirty="0" smtClean="0"/>
          </a:p>
          <a:p>
            <a:endParaRPr kumimoji="1" lang="en-US" altLang="ja-JP" sz="2400" dirty="0" smtClean="0"/>
          </a:p>
          <a:p>
            <a:r>
              <a:rPr kumimoji="1" lang="en-US" altLang="ja-JP" sz="2400" dirty="0" smtClean="0"/>
              <a:t>main()</a:t>
            </a:r>
            <a:r>
              <a:rPr kumimoji="1" lang="ja-JP" altLang="en-US" sz="2400" dirty="0" smtClean="0"/>
              <a:t>内の処理が</a:t>
            </a:r>
            <a:r>
              <a:rPr kumimoji="1" lang="en-US" altLang="ja-JP" sz="2400" dirty="0" smtClean="0"/>
              <a:t/>
            </a:r>
            <a:br>
              <a:rPr kumimoji="1" lang="en-US" altLang="ja-JP" sz="2400" dirty="0" smtClean="0"/>
            </a:br>
            <a:r>
              <a:rPr kumimoji="1" lang="ja-JP" altLang="en-US" sz="2400" dirty="0" smtClean="0"/>
              <a:t>上から順に実行され、</a:t>
            </a:r>
            <a:r>
              <a:rPr kumimoji="1" lang="en-US" altLang="ja-JP" sz="2400" dirty="0" smtClean="0"/>
              <a:t/>
            </a:r>
            <a:br>
              <a:rPr kumimoji="1" lang="en-US" altLang="ja-JP" sz="2400" dirty="0" smtClean="0"/>
            </a:br>
            <a:r>
              <a:rPr kumimoji="1" lang="ja-JP" altLang="en-US" sz="2400" dirty="0" smtClean="0"/>
              <a:t>全部終わると</a:t>
            </a:r>
            <a:r>
              <a:rPr kumimoji="1" lang="en-US" altLang="ja-JP" sz="2400" dirty="0" smtClean="0"/>
              <a:t/>
            </a:r>
            <a:br>
              <a:rPr kumimoji="1" lang="en-US" altLang="ja-JP" sz="2400" dirty="0" smtClean="0"/>
            </a:br>
            <a:r>
              <a:rPr kumimoji="1" lang="ja-JP" altLang="en-US" sz="2400" dirty="0" smtClean="0"/>
              <a:t>プログラムは終了</a:t>
            </a:r>
            <a:endParaRPr kumimoji="1" lang="ja-JP" altLang="en-US" sz="2400" dirty="0"/>
          </a:p>
        </p:txBody>
      </p:sp>
      <p:sp>
        <p:nvSpPr>
          <p:cNvPr id="7" name="コンテンツ プレースホルダー 4"/>
          <p:cNvSpPr>
            <a:spLocks noGrp="1"/>
          </p:cNvSpPr>
          <p:nvPr>
            <p:ph sz="half" idx="2"/>
          </p:nvPr>
        </p:nvSpPr>
        <p:spPr>
          <a:ln>
            <a:solidFill>
              <a:schemeClr val="tx1"/>
            </a:solidFill>
          </a:ln>
        </p:spPr>
        <p:txBody>
          <a:bodyPr>
            <a:normAutofit lnSpcReduction="10000"/>
          </a:bodyPr>
          <a:lstStyle/>
          <a:p>
            <a:pPr marL="0" indent="0">
              <a:buNone/>
            </a:pPr>
            <a:r>
              <a:rPr lang="en-US" altLang="ja-JP" sz="2000" dirty="0">
                <a:latin typeface="Miriam Fixed" pitchFamily="49" charset="-79"/>
                <a:cs typeface="Miriam Fixed" pitchFamily="49" charset="-79"/>
              </a:rPr>
              <a:t>int main(int argc, char *argv[])</a:t>
            </a:r>
          </a:p>
          <a:p>
            <a:pPr marL="0" indent="0">
              <a:buNone/>
            </a:pPr>
            <a:r>
              <a:rPr lang="en-US" altLang="ja-JP" sz="2000" dirty="0">
                <a:latin typeface="Miriam Fixed" pitchFamily="49" charset="-79"/>
                <a:cs typeface="Miriam Fixed" pitchFamily="49" charset="-79"/>
              </a:rPr>
              <a:t>{</a:t>
            </a:r>
          </a:p>
          <a:p>
            <a:pPr marL="0" indent="0">
              <a:buNone/>
            </a:pPr>
            <a:r>
              <a:rPr lang="ja-JP" altLang="en-US" sz="2000" dirty="0">
                <a:latin typeface="Miriam Fixed" pitchFamily="49" charset="-79"/>
                <a:cs typeface="Miriam Fixed" pitchFamily="49" charset="-79"/>
              </a:rPr>
              <a:t>　</a:t>
            </a:r>
            <a:r>
              <a:rPr lang="ja-JP" altLang="en-US" sz="2000" dirty="0" smtClean="0">
                <a:latin typeface="Miriam Fixed" pitchFamily="49" charset="-79"/>
                <a:cs typeface="Miriam Fixed" pitchFamily="49" charset="-79"/>
              </a:rPr>
              <a:t>　</a:t>
            </a:r>
            <a:r>
              <a:rPr lang="en-US" altLang="ja-JP" sz="2000" dirty="0" smtClean="0">
                <a:latin typeface="Miriam Fixed" pitchFamily="49" charset="-79"/>
                <a:cs typeface="Miriam Fixed" pitchFamily="49" charset="-79"/>
              </a:rPr>
              <a:t>return </a:t>
            </a:r>
            <a:r>
              <a:rPr lang="en-US" altLang="ja-JP" sz="2000" dirty="0">
                <a:latin typeface="Miriam Fixed" pitchFamily="49" charset="-79"/>
                <a:cs typeface="Miriam Fixed" pitchFamily="49" charset="-79"/>
              </a:rPr>
              <a:t>0;</a:t>
            </a:r>
          </a:p>
          <a:p>
            <a:pPr marL="0" indent="0">
              <a:buNone/>
            </a:pPr>
            <a:r>
              <a:rPr lang="en-US" altLang="ja-JP" sz="2000" dirty="0">
                <a:latin typeface="Miriam Fixed" pitchFamily="49" charset="-79"/>
                <a:cs typeface="Miriam Fixed" pitchFamily="49" charset="-79"/>
              </a:rPr>
              <a:t>}</a:t>
            </a:r>
          </a:p>
        </p:txBody>
      </p:sp>
    </p:spTree>
    <p:extLst>
      <p:ext uri="{BB962C8B-B14F-4D97-AF65-F5344CB8AC3E}">
        <p14:creationId xmlns:p14="http://schemas.microsoft.com/office/powerpoint/2010/main" val="12146840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3DCG</a:t>
            </a:r>
            <a:r>
              <a:rPr kumimoji="1" lang="ja-JP" altLang="en-US" dirty="0" smtClean="0"/>
              <a:t>のための最小プログラム</a:t>
            </a:r>
            <a:endParaRPr kumimoji="1" lang="ja-JP" altLang="en-US" dirty="0"/>
          </a:p>
        </p:txBody>
      </p:sp>
      <p:sp>
        <p:nvSpPr>
          <p:cNvPr id="3" name="コンテンツ プレースホルダー 2"/>
          <p:cNvSpPr>
            <a:spLocks noGrp="1"/>
          </p:cNvSpPr>
          <p:nvPr>
            <p:ph sz="half" idx="1"/>
          </p:nvPr>
        </p:nvSpPr>
        <p:spPr/>
        <p:txBody>
          <a:bodyPr>
            <a:normAutofit fontScale="85000" lnSpcReduction="20000"/>
          </a:bodyPr>
          <a:lstStyle/>
          <a:p>
            <a:r>
              <a:rPr kumimoji="1" lang="ja-JP" altLang="en-US" dirty="0" smtClean="0"/>
              <a:t>「</a:t>
            </a:r>
            <a:r>
              <a:rPr kumimoji="1" lang="en-US" altLang="ja-JP" dirty="0" smtClean="0"/>
              <a:t>FKUT</a:t>
            </a:r>
            <a:r>
              <a:rPr kumimoji="1" lang="ja-JP" altLang="en-US" dirty="0" smtClean="0"/>
              <a:t>という道具を</a:t>
            </a:r>
            <a:r>
              <a:rPr kumimoji="1" lang="en-US" altLang="ja-JP" dirty="0" smtClean="0"/>
              <a:t/>
            </a:r>
            <a:br>
              <a:rPr kumimoji="1" lang="en-US" altLang="ja-JP" dirty="0" smtClean="0"/>
            </a:br>
            <a:r>
              <a:rPr kumimoji="1" lang="ja-JP" altLang="en-US" dirty="0" smtClean="0"/>
              <a:t>　使うよ」という宣言</a:t>
            </a:r>
            <a:endParaRPr kumimoji="1" lang="en-US" altLang="ja-JP" dirty="0" smtClean="0"/>
          </a:p>
          <a:p>
            <a:endParaRPr kumimoji="1" lang="en-US" altLang="ja-JP" dirty="0" smtClean="0"/>
          </a:p>
          <a:p>
            <a:r>
              <a:rPr kumimoji="1" lang="en-US" altLang="ja-JP" dirty="0" smtClean="0"/>
              <a:t>fkut_SimpleWindow</a:t>
            </a:r>
            <a:br>
              <a:rPr kumimoji="1" lang="en-US" altLang="ja-JP" dirty="0" smtClean="0"/>
            </a:br>
            <a:r>
              <a:rPr kumimoji="1" lang="ja-JP" altLang="en-US" dirty="0" smtClean="0"/>
              <a:t>というクラスの</a:t>
            </a:r>
            <a:r>
              <a:rPr kumimoji="1" lang="en-US" altLang="ja-JP" dirty="0" smtClean="0"/>
              <a:t/>
            </a:r>
            <a:br>
              <a:rPr kumimoji="1" lang="en-US" altLang="ja-JP" dirty="0" smtClean="0"/>
            </a:br>
            <a:r>
              <a:rPr kumimoji="1" lang="ja-JP" altLang="en-US" dirty="0" smtClean="0"/>
              <a:t>オブジェクトを</a:t>
            </a:r>
            <a:r>
              <a:rPr lang="en-US" altLang="ja-JP" dirty="0"/>
              <a:t/>
            </a:r>
            <a:br>
              <a:rPr lang="en-US" altLang="ja-JP" dirty="0"/>
            </a:br>
            <a:r>
              <a:rPr kumimoji="1" lang="en-US" altLang="ja-JP" dirty="0" smtClean="0"/>
              <a:t>window</a:t>
            </a:r>
            <a:r>
              <a:rPr kumimoji="1" lang="ja-JP" altLang="en-US" dirty="0" smtClean="0"/>
              <a:t>という</a:t>
            </a:r>
            <a:r>
              <a:rPr kumimoji="1" lang="en-US" altLang="ja-JP" dirty="0" smtClean="0"/>
              <a:t/>
            </a:r>
            <a:br>
              <a:rPr kumimoji="1" lang="en-US" altLang="ja-JP" dirty="0" smtClean="0"/>
            </a:br>
            <a:r>
              <a:rPr kumimoji="1" lang="ja-JP" altLang="en-US" dirty="0" smtClean="0"/>
              <a:t>名前で作る</a:t>
            </a:r>
            <a:endParaRPr kumimoji="1" lang="en-US" altLang="ja-JP" dirty="0" smtClean="0"/>
          </a:p>
          <a:p>
            <a:pPr lvl="1"/>
            <a:r>
              <a:rPr lang="ja-JP" altLang="en-US" dirty="0" smtClean="0"/>
              <a:t>その</a:t>
            </a:r>
            <a:r>
              <a:rPr lang="en-US" altLang="ja-JP" dirty="0" smtClean="0"/>
              <a:t>window</a:t>
            </a:r>
            <a:r>
              <a:rPr lang="ja-JP" altLang="en-US" dirty="0" smtClean="0"/>
              <a:t>に対して</a:t>
            </a:r>
            <a:r>
              <a:rPr lang="en-US" altLang="ja-JP" dirty="0" smtClean="0"/>
              <a:t/>
            </a:r>
            <a:br>
              <a:rPr lang="en-US" altLang="ja-JP" dirty="0" smtClean="0"/>
            </a:br>
            <a:r>
              <a:rPr lang="ja-JP" altLang="en-US" dirty="0" smtClean="0"/>
              <a:t>色々セッティングする</a:t>
            </a:r>
            <a:endParaRPr lang="en-US" altLang="ja-JP" dirty="0" smtClean="0"/>
          </a:p>
          <a:p>
            <a:endParaRPr kumimoji="1" lang="en-US" altLang="ja-JP" dirty="0"/>
          </a:p>
          <a:p>
            <a:r>
              <a:rPr lang="ja-JP" altLang="en-US" dirty="0" smtClean="0"/>
              <a:t>ウィンドウ</a:t>
            </a:r>
            <a:r>
              <a:rPr lang="ja-JP" altLang="en-US" dirty="0"/>
              <a:t>を</a:t>
            </a:r>
            <a:r>
              <a:rPr lang="ja-JP" altLang="en-US" dirty="0" smtClean="0"/>
              <a:t>閉じるまで、</a:t>
            </a:r>
            <a:r>
              <a:rPr lang="en-US" altLang="ja-JP" dirty="0" smtClean="0"/>
              <a:t/>
            </a:r>
            <a:br>
              <a:rPr lang="en-US" altLang="ja-JP" dirty="0" smtClean="0"/>
            </a:br>
            <a:r>
              <a:rPr lang="ja-JP" altLang="en-US" dirty="0" smtClean="0"/>
              <a:t>ぐるぐる回る</a:t>
            </a:r>
            <a:endParaRPr kumimoji="1" lang="ja-JP" altLang="en-US" dirty="0"/>
          </a:p>
        </p:txBody>
      </p:sp>
      <p:sp>
        <p:nvSpPr>
          <p:cNvPr id="5" name="コンテンツ プレースホルダー 4"/>
          <p:cNvSpPr>
            <a:spLocks noGrp="1"/>
          </p:cNvSpPr>
          <p:nvPr>
            <p:ph sz="half" idx="2"/>
          </p:nvPr>
        </p:nvSpPr>
        <p:spPr>
          <a:ln>
            <a:solidFill>
              <a:schemeClr val="tx1"/>
            </a:solidFill>
          </a:ln>
        </p:spPr>
        <p:txBody>
          <a:bodyPr>
            <a:noAutofit/>
          </a:bodyPr>
          <a:lstStyle/>
          <a:p>
            <a:pPr marL="0" indent="0">
              <a:buNone/>
            </a:pPr>
            <a:r>
              <a:rPr lang="en-US" altLang="ja-JP" sz="1400" dirty="0" smtClean="0">
                <a:solidFill>
                  <a:srgbClr val="FF0000"/>
                </a:solidFill>
                <a:latin typeface="Miriam Fixed" pitchFamily="49" charset="-79"/>
                <a:cs typeface="Miriam Fixed" pitchFamily="49" charset="-79"/>
              </a:rPr>
              <a:t>// FKUT</a:t>
            </a:r>
            <a:r>
              <a:rPr lang="ja-JP" altLang="en-US" sz="1400" dirty="0" smtClean="0">
                <a:solidFill>
                  <a:srgbClr val="FF0000"/>
                </a:solidFill>
                <a:latin typeface="Miriam Fixed" pitchFamily="49" charset="-79"/>
                <a:cs typeface="Miriam Fixed" pitchFamily="49" charset="-79"/>
              </a:rPr>
              <a:t>使うよ！</a:t>
            </a:r>
            <a:endParaRPr lang="en-US" altLang="ja-JP" sz="1400" dirty="0" smtClean="0">
              <a:solidFill>
                <a:srgbClr val="FF0000"/>
              </a:solidFill>
              <a:latin typeface="Miriam Fixed" pitchFamily="49" charset="-79"/>
              <a:cs typeface="Miriam Fixed" pitchFamily="49" charset="-79"/>
            </a:endParaRPr>
          </a:p>
          <a:p>
            <a:pPr marL="0" indent="0">
              <a:buNone/>
            </a:pPr>
            <a:r>
              <a:rPr lang="en-US" altLang="ja-JP" sz="1400" dirty="0" smtClean="0">
                <a:solidFill>
                  <a:srgbClr val="FF0000"/>
                </a:solidFill>
                <a:latin typeface="Miriam Fixed" pitchFamily="49" charset="-79"/>
                <a:cs typeface="Miriam Fixed" pitchFamily="49" charset="-79"/>
              </a:rPr>
              <a:t>#</a:t>
            </a:r>
            <a:r>
              <a:rPr lang="en-US" altLang="ja-JP" sz="1400" dirty="0">
                <a:solidFill>
                  <a:srgbClr val="FF0000"/>
                </a:solidFill>
                <a:latin typeface="Miriam Fixed" pitchFamily="49" charset="-79"/>
                <a:cs typeface="Miriam Fixed" pitchFamily="49" charset="-79"/>
              </a:rPr>
              <a:t>include "</a:t>
            </a:r>
            <a:r>
              <a:rPr lang="en-US" altLang="ja-JP" sz="1400" dirty="0" smtClean="0">
                <a:solidFill>
                  <a:srgbClr val="FF0000"/>
                </a:solidFill>
                <a:latin typeface="Miriam Fixed" pitchFamily="49" charset="-79"/>
                <a:cs typeface="Miriam Fixed" pitchFamily="49" charset="-79"/>
              </a:rPr>
              <a:t>FKUT/FKUT.h“</a:t>
            </a:r>
          </a:p>
          <a:p>
            <a:pPr marL="0" indent="0">
              <a:buNone/>
            </a:pPr>
            <a:endParaRPr lang="en-US" altLang="ja-JP" sz="1400" dirty="0">
              <a:solidFill>
                <a:srgbClr val="FF0000"/>
              </a:solidFill>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int </a:t>
            </a:r>
            <a:r>
              <a:rPr lang="en-US" altLang="ja-JP" sz="1400" dirty="0">
                <a:latin typeface="Miriam Fixed" pitchFamily="49" charset="-79"/>
                <a:cs typeface="Miriam Fixed" pitchFamily="49" charset="-79"/>
              </a:rPr>
              <a:t>main(int argc, char *argv[])</a:t>
            </a:r>
          </a:p>
          <a:p>
            <a:pPr marL="0" indent="0">
              <a:buNone/>
            </a:pPr>
            <a:r>
              <a:rPr lang="en-US" altLang="ja-JP" sz="1400" dirty="0" smtClean="0">
                <a:latin typeface="Miriam Fixed" pitchFamily="49" charset="-79"/>
                <a:cs typeface="Miriam Fixed" pitchFamily="49" charset="-79"/>
              </a:rPr>
              <a:t>{</a:t>
            </a:r>
          </a:p>
          <a:p>
            <a:pPr marL="0" indent="0">
              <a:buNone/>
            </a:pPr>
            <a:r>
              <a:rPr lang="ja-JP" altLang="en-US" sz="1400" dirty="0" smtClean="0">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ウィンドウ作るよ！</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a:solidFill>
                  <a:srgbClr val="FF0000"/>
                </a:solidFill>
                <a:latin typeface="Miriam Fixed" pitchFamily="49" charset="-79"/>
                <a:cs typeface="Miriam Fixed" pitchFamily="49" charset="-79"/>
              </a:rPr>
              <a:t>fkut_SimpleWindow	</a:t>
            </a:r>
            <a:r>
              <a:rPr lang="en-US" altLang="ja-JP" sz="1400" dirty="0" smtClean="0">
                <a:solidFill>
                  <a:srgbClr val="FF0000"/>
                </a:solidFill>
                <a:latin typeface="Miriam Fixed" pitchFamily="49" charset="-79"/>
                <a:cs typeface="Miriam Fixed" pitchFamily="49" charset="-79"/>
              </a:rPr>
              <a:t>window;</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window.setSize(800</a:t>
            </a:r>
            <a:r>
              <a:rPr lang="en-US" altLang="ja-JP" sz="1400" dirty="0">
                <a:solidFill>
                  <a:srgbClr val="FF0000"/>
                </a:solidFill>
                <a:latin typeface="Miriam Fixed" pitchFamily="49" charset="-79"/>
                <a:cs typeface="Miriam Fixed" pitchFamily="49" charset="-79"/>
              </a:rPr>
              <a:t>, 600</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window.setBGColor(0.3</a:t>
            </a:r>
            <a:r>
              <a:rPr lang="en-US" altLang="ja-JP" sz="1400" dirty="0">
                <a:solidFill>
                  <a:srgbClr val="FF0000"/>
                </a:solidFill>
                <a:latin typeface="Miriam Fixed" pitchFamily="49" charset="-79"/>
                <a:cs typeface="Miriam Fixed" pitchFamily="49" charset="-79"/>
              </a:rPr>
              <a:t>, 0.6, 0.8</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window.open();</a:t>
            </a:r>
          </a:p>
          <a:p>
            <a:pPr marL="0" indent="0">
              <a:buNone/>
            </a:pP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while(window.update() == true) {</a:t>
            </a: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ここに来週以降色々書く</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a:t>
            </a:r>
            <a:endParaRPr lang="en-US" altLang="ja-JP" sz="1400" dirty="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endParaRPr lang="en-US" altLang="ja-JP" sz="1400" dirty="0" smtClean="0">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return </a:t>
            </a:r>
            <a:r>
              <a:rPr lang="en-US" altLang="ja-JP" sz="1400" dirty="0">
                <a:latin typeface="Miriam Fixed" pitchFamily="49" charset="-79"/>
                <a:cs typeface="Miriam Fixed" pitchFamily="49" charset="-79"/>
              </a:rPr>
              <a:t>0;</a:t>
            </a:r>
          </a:p>
          <a:p>
            <a:pPr marL="0" indent="0">
              <a:buNone/>
            </a:pPr>
            <a:r>
              <a:rPr lang="en-US" altLang="ja-JP" sz="1400" dirty="0">
                <a:latin typeface="Miriam Fixed" pitchFamily="49" charset="-79"/>
                <a:cs typeface="Miriam Fixed" pitchFamily="49" charset="-79"/>
              </a:rPr>
              <a:t>}</a:t>
            </a:r>
          </a:p>
        </p:txBody>
      </p:sp>
    </p:spTree>
    <p:extLst>
      <p:ext uri="{BB962C8B-B14F-4D97-AF65-F5344CB8AC3E}">
        <p14:creationId xmlns:p14="http://schemas.microsoft.com/office/powerpoint/2010/main" val="38487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使うよ宣言</a:t>
            </a:r>
            <a:r>
              <a:rPr kumimoji="1" lang="en-US" altLang="ja-JP" dirty="0" smtClean="0"/>
              <a:t>(</a:t>
            </a:r>
            <a:r>
              <a:rPr kumimoji="1" lang="ja-JP" altLang="en-US" dirty="0" smtClean="0"/>
              <a:t>インクルード</a:t>
            </a:r>
            <a:r>
              <a:rPr kumimoji="1" lang="en-US" altLang="ja-JP" dirty="0" smtClean="0"/>
              <a:t>)</a:t>
            </a:r>
            <a:endParaRPr kumimoji="1" lang="ja-JP" altLang="en-US" dirty="0"/>
          </a:p>
        </p:txBody>
      </p:sp>
      <p:sp>
        <p:nvSpPr>
          <p:cNvPr id="3" name="コンテンツ プレースホルダー 2"/>
          <p:cNvSpPr>
            <a:spLocks noGrp="1"/>
          </p:cNvSpPr>
          <p:nvPr>
            <p:ph sz="half" idx="1"/>
          </p:nvPr>
        </p:nvSpPr>
        <p:spPr/>
        <p:txBody>
          <a:bodyPr>
            <a:normAutofit fontScale="92500" lnSpcReduction="10000"/>
          </a:bodyPr>
          <a:lstStyle/>
          <a:p>
            <a:r>
              <a:rPr kumimoji="1" lang="ja-JP" altLang="en-US" dirty="0" smtClean="0"/>
              <a:t>関数を書くよりも前に宣言する必要がある</a:t>
            </a:r>
            <a:endParaRPr kumimoji="1" lang="en-US" altLang="ja-JP" dirty="0" smtClean="0"/>
          </a:p>
          <a:p>
            <a:endParaRPr lang="en-US" altLang="ja-JP" dirty="0" smtClean="0"/>
          </a:p>
          <a:p>
            <a:r>
              <a:rPr lang="en-US" altLang="ja-JP" dirty="0" smtClean="0"/>
              <a:t>#incude “</a:t>
            </a:r>
            <a:r>
              <a:rPr lang="ja-JP" altLang="en-US" dirty="0" smtClean="0"/>
              <a:t>使いたい</a:t>
            </a:r>
            <a:r>
              <a:rPr lang="en-US" altLang="ja-JP" dirty="0" smtClean="0"/>
              <a:t/>
            </a:r>
            <a:br>
              <a:rPr lang="en-US" altLang="ja-JP" dirty="0" smtClean="0"/>
            </a:br>
            <a:r>
              <a:rPr lang="ja-JP" altLang="en-US" dirty="0" smtClean="0"/>
              <a:t>ものを並べてある</a:t>
            </a:r>
            <a:r>
              <a:rPr lang="en-US" altLang="ja-JP" dirty="0" smtClean="0"/>
              <a:t/>
            </a:r>
            <a:br>
              <a:rPr lang="en-US" altLang="ja-JP" dirty="0" smtClean="0"/>
            </a:br>
            <a:r>
              <a:rPr lang="ja-JP" altLang="en-US" dirty="0" smtClean="0"/>
              <a:t>お品書きファイル</a:t>
            </a:r>
            <a:r>
              <a:rPr lang="en-US" altLang="ja-JP" dirty="0" smtClean="0"/>
              <a:t>”</a:t>
            </a:r>
            <a:r>
              <a:rPr lang="ja-JP" altLang="en-US" dirty="0"/>
              <a:t> </a:t>
            </a:r>
            <a:r>
              <a:rPr lang="en-US" altLang="ja-JP" dirty="0" smtClean="0"/>
              <a:t/>
            </a:r>
            <a:br>
              <a:rPr lang="en-US" altLang="ja-JP" dirty="0" smtClean="0"/>
            </a:br>
            <a:r>
              <a:rPr lang="ja-JP" altLang="en-US" dirty="0" smtClean="0"/>
              <a:t>という書き方をする</a:t>
            </a:r>
            <a:endParaRPr lang="en-US" altLang="ja-JP" dirty="0" smtClean="0"/>
          </a:p>
          <a:p>
            <a:endParaRPr lang="en-US" altLang="ja-JP" dirty="0" smtClean="0"/>
          </a:p>
          <a:p>
            <a:r>
              <a:rPr lang="ja-JP" altLang="en-US" dirty="0" smtClean="0"/>
              <a:t>複数使いたいものが</a:t>
            </a:r>
            <a:r>
              <a:rPr lang="en-US" altLang="ja-JP" dirty="0" smtClean="0"/>
              <a:t/>
            </a:r>
            <a:br>
              <a:rPr lang="en-US" altLang="ja-JP" dirty="0" smtClean="0"/>
            </a:br>
            <a:r>
              <a:rPr lang="ja-JP" altLang="en-US" dirty="0" smtClean="0"/>
              <a:t>ある場合は</a:t>
            </a:r>
            <a:r>
              <a:rPr lang="en-US" altLang="ja-JP" dirty="0" smtClean="0"/>
              <a:t/>
            </a:r>
            <a:br>
              <a:rPr lang="en-US" altLang="ja-JP" dirty="0" smtClean="0"/>
            </a:br>
            <a:r>
              <a:rPr lang="ja-JP" altLang="en-US" dirty="0" smtClean="0"/>
              <a:t>複数</a:t>
            </a:r>
            <a:r>
              <a:rPr lang="en-US" altLang="ja-JP" dirty="0" smtClean="0"/>
              <a:t>include</a:t>
            </a:r>
            <a:r>
              <a:rPr lang="ja-JP" altLang="en-US" dirty="0" smtClean="0"/>
              <a:t>すればいい</a:t>
            </a:r>
            <a:endParaRPr lang="en-US" altLang="ja-JP" dirty="0" smtClean="0"/>
          </a:p>
          <a:p>
            <a:pPr lvl="1"/>
            <a:endParaRPr kumimoji="1" lang="ja-JP" altLang="en-US" dirty="0"/>
          </a:p>
        </p:txBody>
      </p:sp>
      <p:sp>
        <p:nvSpPr>
          <p:cNvPr id="5" name="コンテンツ プレースホルダー 4"/>
          <p:cNvSpPr>
            <a:spLocks noGrp="1"/>
          </p:cNvSpPr>
          <p:nvPr>
            <p:ph sz="half" idx="2"/>
          </p:nvPr>
        </p:nvSpPr>
        <p:spPr>
          <a:xfrm>
            <a:off x="4648200" y="1600200"/>
            <a:ext cx="4028256" cy="4525963"/>
          </a:xfrm>
          <a:ln>
            <a:solidFill>
              <a:schemeClr val="tx1"/>
            </a:solidFill>
          </a:ln>
        </p:spPr>
        <p:txBody>
          <a:bodyPr>
            <a:noAutofit/>
          </a:bodyPr>
          <a:lstStyle/>
          <a:p>
            <a:pPr marL="0" indent="0">
              <a:buNone/>
            </a:pPr>
            <a:r>
              <a:rPr lang="en-US" altLang="ja-JP" sz="1400" dirty="0" smtClean="0">
                <a:solidFill>
                  <a:srgbClr val="FF0000"/>
                </a:solidFill>
                <a:latin typeface="Miriam Fixed" pitchFamily="49" charset="-79"/>
                <a:cs typeface="Miriam Fixed" pitchFamily="49" charset="-79"/>
              </a:rPr>
              <a:t>// FKUT</a:t>
            </a:r>
            <a:r>
              <a:rPr lang="ja-JP" altLang="en-US" sz="1400" dirty="0" smtClean="0">
                <a:solidFill>
                  <a:srgbClr val="FF0000"/>
                </a:solidFill>
                <a:latin typeface="Miriam Fixed" pitchFamily="49" charset="-79"/>
                <a:cs typeface="Miriam Fixed" pitchFamily="49" charset="-79"/>
              </a:rPr>
              <a:t>使うよ！</a:t>
            </a:r>
            <a:endParaRPr lang="en-US" altLang="ja-JP" sz="1400" dirty="0" smtClean="0">
              <a:solidFill>
                <a:srgbClr val="FF0000"/>
              </a:solidFill>
              <a:latin typeface="Miriam Fixed" pitchFamily="49" charset="-79"/>
              <a:cs typeface="Miriam Fixed" pitchFamily="49" charset="-79"/>
            </a:endParaRPr>
          </a:p>
          <a:p>
            <a:pPr marL="0" indent="0">
              <a:buNone/>
            </a:pPr>
            <a:r>
              <a:rPr lang="en-US" altLang="ja-JP" sz="1400" dirty="0" smtClean="0">
                <a:solidFill>
                  <a:srgbClr val="FF0000"/>
                </a:solidFill>
                <a:latin typeface="Miriam Fixed" pitchFamily="49" charset="-79"/>
                <a:cs typeface="Miriam Fixed" pitchFamily="49" charset="-79"/>
              </a:rPr>
              <a:t>#</a:t>
            </a:r>
            <a:r>
              <a:rPr lang="en-US" altLang="ja-JP" sz="1400" dirty="0">
                <a:solidFill>
                  <a:srgbClr val="FF0000"/>
                </a:solidFill>
                <a:latin typeface="Miriam Fixed" pitchFamily="49" charset="-79"/>
                <a:cs typeface="Miriam Fixed" pitchFamily="49" charset="-79"/>
              </a:rPr>
              <a:t>include "</a:t>
            </a:r>
            <a:r>
              <a:rPr lang="en-US" altLang="ja-JP" sz="1400" dirty="0" smtClean="0">
                <a:solidFill>
                  <a:srgbClr val="FF0000"/>
                </a:solidFill>
                <a:latin typeface="Miriam Fixed" pitchFamily="49" charset="-79"/>
                <a:cs typeface="Miriam Fixed" pitchFamily="49" charset="-79"/>
              </a:rPr>
              <a:t>FKUT/FKUT.h“</a:t>
            </a:r>
          </a:p>
          <a:p>
            <a:pPr marL="0" indent="0">
              <a:buNone/>
            </a:pPr>
            <a:endParaRPr lang="en-US" altLang="ja-JP" sz="1400" dirty="0">
              <a:solidFill>
                <a:srgbClr val="FF0000"/>
              </a:solidFill>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int </a:t>
            </a:r>
            <a:r>
              <a:rPr lang="en-US" altLang="ja-JP" sz="1400" dirty="0">
                <a:latin typeface="Miriam Fixed" pitchFamily="49" charset="-79"/>
                <a:cs typeface="Miriam Fixed" pitchFamily="49" charset="-79"/>
              </a:rPr>
              <a:t>main(int argc, char *argv[])</a:t>
            </a:r>
          </a:p>
          <a:p>
            <a:pPr marL="0" indent="0">
              <a:buNone/>
            </a:pPr>
            <a:r>
              <a:rPr lang="en-US" altLang="ja-JP" sz="1400" dirty="0" smtClean="0">
                <a:latin typeface="Miriam Fixed" pitchFamily="49" charset="-79"/>
                <a:cs typeface="Miriam Fixed" pitchFamily="49" charset="-79"/>
              </a:rPr>
              <a:t>{</a:t>
            </a:r>
          </a:p>
          <a:p>
            <a:pPr marL="0" indent="0">
              <a:buNone/>
            </a:pPr>
            <a:r>
              <a:rPr lang="ja-JP" altLang="en-US" sz="1400" dirty="0" smtClean="0">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ウィンドウ作るよ！</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a:solidFill>
                  <a:srgbClr val="FF0000"/>
                </a:solidFill>
                <a:latin typeface="Miriam Fixed" pitchFamily="49" charset="-79"/>
                <a:cs typeface="Miriam Fixed" pitchFamily="49" charset="-79"/>
              </a:rPr>
              <a:t>fkut_SimpleWindow	</a:t>
            </a:r>
            <a:r>
              <a:rPr lang="en-US" altLang="ja-JP" sz="1400" dirty="0" smtClean="0">
                <a:solidFill>
                  <a:srgbClr val="FF0000"/>
                </a:solidFill>
                <a:latin typeface="Miriam Fixed" pitchFamily="49" charset="-79"/>
                <a:cs typeface="Miriam Fixed" pitchFamily="49" charset="-79"/>
              </a:rPr>
              <a:t>window;</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window.setSize(800</a:t>
            </a:r>
            <a:r>
              <a:rPr lang="en-US" altLang="ja-JP" sz="1400" dirty="0">
                <a:solidFill>
                  <a:srgbClr val="FF0000"/>
                </a:solidFill>
                <a:latin typeface="Miriam Fixed" pitchFamily="49" charset="-79"/>
                <a:cs typeface="Miriam Fixed" pitchFamily="49" charset="-79"/>
              </a:rPr>
              <a:t>, 600</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window.setBGColor(0.3</a:t>
            </a:r>
            <a:r>
              <a:rPr lang="en-US" altLang="ja-JP" sz="1400" dirty="0">
                <a:solidFill>
                  <a:srgbClr val="FF0000"/>
                </a:solidFill>
                <a:latin typeface="Miriam Fixed" pitchFamily="49" charset="-79"/>
                <a:cs typeface="Miriam Fixed" pitchFamily="49" charset="-79"/>
              </a:rPr>
              <a:t>, 0.6, 0.8</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window.open();</a:t>
            </a:r>
          </a:p>
          <a:p>
            <a:pPr marL="0" indent="0">
              <a:buNone/>
            </a:pP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while(window.update() == true) {</a:t>
            </a: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ここに来週以降色々書く</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a:t>
            </a:r>
            <a:endParaRPr lang="en-US" altLang="ja-JP" sz="1400" dirty="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return </a:t>
            </a:r>
            <a:r>
              <a:rPr lang="en-US" altLang="ja-JP" sz="1400" dirty="0">
                <a:latin typeface="Miriam Fixed" pitchFamily="49" charset="-79"/>
                <a:cs typeface="Miriam Fixed" pitchFamily="49" charset="-79"/>
              </a:rPr>
              <a:t>0;</a:t>
            </a:r>
          </a:p>
          <a:p>
            <a:pPr marL="0" indent="0">
              <a:buNone/>
            </a:pPr>
            <a:r>
              <a:rPr lang="en-US" altLang="ja-JP" sz="1400" dirty="0">
                <a:latin typeface="Miriam Fixed" pitchFamily="49" charset="-79"/>
                <a:cs typeface="Miriam Fixed" pitchFamily="49" charset="-79"/>
              </a:rPr>
              <a:t>}</a:t>
            </a:r>
          </a:p>
        </p:txBody>
      </p:sp>
      <p:sp>
        <p:nvSpPr>
          <p:cNvPr id="4" name="正方形/長方形 3"/>
          <p:cNvSpPr/>
          <p:nvPr/>
        </p:nvSpPr>
        <p:spPr>
          <a:xfrm>
            <a:off x="4644008" y="1597888"/>
            <a:ext cx="4032448" cy="750992"/>
          </a:xfrm>
          <a:prstGeom prst="rect">
            <a:avLst/>
          </a:prstGeom>
          <a:solidFill>
            <a:srgbClr val="4F81B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8316504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作る</a:t>
            </a:r>
            <a:r>
              <a:rPr lang="ja-JP" altLang="en-US" dirty="0" smtClean="0"/>
              <a:t>よ定義</a:t>
            </a:r>
            <a:r>
              <a:rPr lang="en-US" altLang="ja-JP" dirty="0" smtClean="0"/>
              <a:t>(</a:t>
            </a:r>
            <a:r>
              <a:rPr lang="ja-JP" altLang="en-US" dirty="0" smtClean="0"/>
              <a:t>オブジェクト生成</a:t>
            </a:r>
            <a:r>
              <a:rPr lang="en-US" altLang="ja-JP" dirty="0" smtClean="0"/>
              <a:t>)</a:t>
            </a:r>
            <a:endParaRPr kumimoji="1" lang="ja-JP" altLang="en-US" dirty="0"/>
          </a:p>
        </p:txBody>
      </p:sp>
      <p:sp>
        <p:nvSpPr>
          <p:cNvPr id="3" name="コンテンツ プレースホルダー 2"/>
          <p:cNvSpPr>
            <a:spLocks noGrp="1"/>
          </p:cNvSpPr>
          <p:nvPr>
            <p:ph sz="half" idx="1"/>
          </p:nvPr>
        </p:nvSpPr>
        <p:spPr/>
        <p:txBody>
          <a:bodyPr>
            <a:normAutofit fontScale="92500"/>
          </a:bodyPr>
          <a:lstStyle/>
          <a:p>
            <a:r>
              <a:rPr kumimoji="1" lang="ja-JP" altLang="en-US" dirty="0" smtClean="0"/>
              <a:t>プログラムで利用する</a:t>
            </a:r>
            <a:r>
              <a:rPr kumimoji="1" lang="en-US" altLang="ja-JP" dirty="0" smtClean="0"/>
              <a:t/>
            </a:r>
            <a:br>
              <a:rPr kumimoji="1" lang="en-US" altLang="ja-JP" dirty="0" smtClean="0"/>
            </a:br>
            <a:r>
              <a:rPr kumimoji="1" lang="ja-JP" altLang="en-US" dirty="0" smtClean="0"/>
              <a:t>ものは種類ごとに</a:t>
            </a:r>
            <a:r>
              <a:rPr kumimoji="1" lang="en-US" altLang="ja-JP" dirty="0" smtClean="0"/>
              <a:t/>
            </a:r>
            <a:br>
              <a:rPr kumimoji="1" lang="en-US" altLang="ja-JP" dirty="0" smtClean="0"/>
            </a:br>
            <a:r>
              <a:rPr kumimoji="1" lang="ja-JP" altLang="en-US" dirty="0" smtClean="0"/>
              <a:t>「名前を付けて作る」</a:t>
            </a:r>
            <a:r>
              <a:rPr kumimoji="1" lang="en-US" altLang="ja-JP" dirty="0" smtClean="0"/>
              <a:t/>
            </a:r>
            <a:br>
              <a:rPr kumimoji="1" lang="en-US" altLang="ja-JP" dirty="0" smtClean="0"/>
            </a:br>
            <a:r>
              <a:rPr kumimoji="1" lang="ja-JP" altLang="en-US" dirty="0" err="1" smtClean="0"/>
              <a:t>のが</a:t>
            </a:r>
            <a:r>
              <a:rPr kumimoji="1" lang="ja-JP" altLang="en-US" dirty="0" smtClean="0"/>
              <a:t>原則！</a:t>
            </a:r>
            <a:endParaRPr kumimoji="1" lang="en-US" altLang="ja-JP" dirty="0" smtClean="0"/>
          </a:p>
          <a:p>
            <a:pPr lvl="1"/>
            <a:r>
              <a:rPr lang="ja-JP" altLang="en-US" dirty="0" smtClean="0"/>
              <a:t>その種類がクラス</a:t>
            </a:r>
            <a:endParaRPr lang="en-US" altLang="ja-JP" dirty="0" smtClean="0"/>
          </a:p>
          <a:p>
            <a:pPr lvl="1"/>
            <a:r>
              <a:rPr lang="ja-JP" altLang="en-US" dirty="0" smtClean="0"/>
              <a:t>個体がオブジェクト</a:t>
            </a:r>
            <a:endParaRPr lang="en-US" altLang="ja-JP" dirty="0" smtClean="0"/>
          </a:p>
          <a:p>
            <a:r>
              <a:rPr lang="ja-JP" altLang="en-US" dirty="0" smtClean="0"/>
              <a:t>オブジェクトを作って良い場所は</a:t>
            </a:r>
            <a:r>
              <a:rPr lang="en-US" altLang="ja-JP" dirty="0" smtClean="0"/>
              <a:t>2</a:t>
            </a:r>
            <a:r>
              <a:rPr lang="ja-JP" altLang="en-US" dirty="0" smtClean="0"/>
              <a:t>箇所</a:t>
            </a:r>
            <a:endParaRPr lang="en-US" altLang="ja-JP" dirty="0" smtClean="0"/>
          </a:p>
          <a:p>
            <a:pPr lvl="1"/>
            <a:r>
              <a:rPr lang="ja-JP" altLang="en-US" dirty="0" smtClean="0"/>
              <a:t>関数内</a:t>
            </a:r>
            <a:endParaRPr lang="en-US" altLang="ja-JP" dirty="0" smtClean="0"/>
          </a:p>
          <a:p>
            <a:pPr lvl="1"/>
            <a:r>
              <a:rPr lang="ja-JP" altLang="en-US" dirty="0"/>
              <a:t>クラス</a:t>
            </a:r>
            <a:r>
              <a:rPr lang="ja-JP" altLang="en-US" dirty="0" smtClean="0"/>
              <a:t>のメンバ</a:t>
            </a:r>
            <a:endParaRPr lang="en-US" altLang="ja-JP" dirty="0" smtClean="0"/>
          </a:p>
          <a:p>
            <a:pPr lvl="1"/>
            <a:endParaRPr kumimoji="1" lang="en-US" altLang="ja-JP" dirty="0" smtClean="0"/>
          </a:p>
        </p:txBody>
      </p:sp>
      <p:sp>
        <p:nvSpPr>
          <p:cNvPr id="9" name="コンテンツ プレースホルダー 4"/>
          <p:cNvSpPr>
            <a:spLocks noGrp="1"/>
          </p:cNvSpPr>
          <p:nvPr>
            <p:ph sz="half" idx="2"/>
          </p:nvPr>
        </p:nvSpPr>
        <p:spPr>
          <a:xfrm>
            <a:off x="4648200" y="1600200"/>
            <a:ext cx="4028256" cy="4565104"/>
          </a:xfrm>
          <a:ln>
            <a:solidFill>
              <a:schemeClr val="tx1"/>
            </a:solidFill>
          </a:ln>
        </p:spPr>
        <p:txBody>
          <a:bodyPr>
            <a:noAutofit/>
          </a:bodyPr>
          <a:lstStyle/>
          <a:p>
            <a:pPr marL="0" indent="0">
              <a:buNone/>
            </a:pPr>
            <a:r>
              <a:rPr lang="en-US" altLang="ja-JP" sz="1400" dirty="0" smtClean="0">
                <a:solidFill>
                  <a:srgbClr val="FF0000"/>
                </a:solidFill>
                <a:latin typeface="Miriam Fixed" pitchFamily="49" charset="-79"/>
                <a:cs typeface="Miriam Fixed" pitchFamily="49" charset="-79"/>
              </a:rPr>
              <a:t>// FKUT</a:t>
            </a:r>
            <a:r>
              <a:rPr lang="ja-JP" altLang="en-US" sz="1400" dirty="0" smtClean="0">
                <a:solidFill>
                  <a:srgbClr val="FF0000"/>
                </a:solidFill>
                <a:latin typeface="Miriam Fixed" pitchFamily="49" charset="-79"/>
                <a:cs typeface="Miriam Fixed" pitchFamily="49" charset="-79"/>
              </a:rPr>
              <a:t>使うよ！</a:t>
            </a:r>
            <a:endParaRPr lang="en-US" altLang="ja-JP" sz="1400" dirty="0" smtClean="0">
              <a:solidFill>
                <a:srgbClr val="FF0000"/>
              </a:solidFill>
              <a:latin typeface="Miriam Fixed" pitchFamily="49" charset="-79"/>
              <a:cs typeface="Miriam Fixed" pitchFamily="49" charset="-79"/>
            </a:endParaRPr>
          </a:p>
          <a:p>
            <a:pPr marL="0" indent="0">
              <a:buNone/>
            </a:pPr>
            <a:r>
              <a:rPr lang="en-US" altLang="ja-JP" sz="1400" dirty="0" smtClean="0">
                <a:solidFill>
                  <a:srgbClr val="FF0000"/>
                </a:solidFill>
                <a:latin typeface="Miriam Fixed" pitchFamily="49" charset="-79"/>
                <a:cs typeface="Miriam Fixed" pitchFamily="49" charset="-79"/>
              </a:rPr>
              <a:t>#</a:t>
            </a:r>
            <a:r>
              <a:rPr lang="en-US" altLang="ja-JP" sz="1400" dirty="0">
                <a:solidFill>
                  <a:srgbClr val="FF0000"/>
                </a:solidFill>
                <a:latin typeface="Miriam Fixed" pitchFamily="49" charset="-79"/>
                <a:cs typeface="Miriam Fixed" pitchFamily="49" charset="-79"/>
              </a:rPr>
              <a:t>include "</a:t>
            </a:r>
            <a:r>
              <a:rPr lang="en-US" altLang="ja-JP" sz="1400" dirty="0" smtClean="0">
                <a:solidFill>
                  <a:srgbClr val="FF0000"/>
                </a:solidFill>
                <a:latin typeface="Miriam Fixed" pitchFamily="49" charset="-79"/>
                <a:cs typeface="Miriam Fixed" pitchFamily="49" charset="-79"/>
              </a:rPr>
              <a:t>FKUT/FKUT.h“</a:t>
            </a:r>
          </a:p>
          <a:p>
            <a:pPr marL="0" indent="0">
              <a:buNone/>
            </a:pPr>
            <a:endParaRPr lang="en-US" altLang="ja-JP" sz="1400" dirty="0">
              <a:solidFill>
                <a:srgbClr val="FF0000"/>
              </a:solidFill>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int </a:t>
            </a:r>
            <a:r>
              <a:rPr lang="en-US" altLang="ja-JP" sz="1400" dirty="0">
                <a:latin typeface="Miriam Fixed" pitchFamily="49" charset="-79"/>
                <a:cs typeface="Miriam Fixed" pitchFamily="49" charset="-79"/>
              </a:rPr>
              <a:t>main(int argc, char *argv[])</a:t>
            </a:r>
          </a:p>
          <a:p>
            <a:pPr marL="0" indent="0">
              <a:buNone/>
            </a:pPr>
            <a:r>
              <a:rPr lang="en-US" altLang="ja-JP" sz="1400" dirty="0" smtClean="0">
                <a:latin typeface="Miriam Fixed" pitchFamily="49" charset="-79"/>
                <a:cs typeface="Miriam Fixed" pitchFamily="49" charset="-79"/>
              </a:rPr>
              <a:t>{</a:t>
            </a:r>
          </a:p>
          <a:p>
            <a:pPr marL="0" indent="0">
              <a:buNone/>
            </a:pPr>
            <a:r>
              <a:rPr lang="ja-JP" altLang="en-US" sz="1400" dirty="0" smtClean="0">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ウィンドウ作るよ！</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a:solidFill>
                  <a:srgbClr val="FF0000"/>
                </a:solidFill>
                <a:latin typeface="Miriam Fixed" pitchFamily="49" charset="-79"/>
                <a:cs typeface="Miriam Fixed" pitchFamily="49" charset="-79"/>
              </a:rPr>
              <a:t>fkut_SimpleWindow	</a:t>
            </a:r>
            <a:r>
              <a:rPr lang="en-US" altLang="ja-JP" sz="1400" dirty="0" smtClean="0">
                <a:solidFill>
                  <a:srgbClr val="FF0000"/>
                </a:solidFill>
                <a:latin typeface="Miriam Fixed" pitchFamily="49" charset="-79"/>
                <a:cs typeface="Miriam Fixed" pitchFamily="49" charset="-79"/>
              </a:rPr>
              <a:t>window;</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window.setSize(800</a:t>
            </a:r>
            <a:r>
              <a:rPr lang="en-US" altLang="ja-JP" sz="1400" dirty="0">
                <a:solidFill>
                  <a:srgbClr val="FF0000"/>
                </a:solidFill>
                <a:latin typeface="Miriam Fixed" pitchFamily="49" charset="-79"/>
                <a:cs typeface="Miriam Fixed" pitchFamily="49" charset="-79"/>
              </a:rPr>
              <a:t>, 600</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window.setBGColor(0.3</a:t>
            </a:r>
            <a:r>
              <a:rPr lang="en-US" altLang="ja-JP" sz="1400" dirty="0">
                <a:solidFill>
                  <a:srgbClr val="FF0000"/>
                </a:solidFill>
                <a:latin typeface="Miriam Fixed" pitchFamily="49" charset="-79"/>
                <a:cs typeface="Miriam Fixed" pitchFamily="49" charset="-79"/>
              </a:rPr>
              <a:t>, 0.6, 0.8</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window.open();</a:t>
            </a:r>
          </a:p>
          <a:p>
            <a:pPr marL="0" indent="0">
              <a:buNone/>
            </a:pP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while(window.update() == true) {</a:t>
            </a: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ここに来週以降色々書く</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a:t>
            </a:r>
            <a:endParaRPr lang="en-US" altLang="ja-JP" sz="1400" dirty="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endParaRPr lang="en-US" altLang="ja-JP" sz="1400" dirty="0" smtClean="0">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return </a:t>
            </a:r>
            <a:r>
              <a:rPr lang="en-US" altLang="ja-JP" sz="1400" dirty="0">
                <a:latin typeface="Miriam Fixed" pitchFamily="49" charset="-79"/>
                <a:cs typeface="Miriam Fixed" pitchFamily="49" charset="-79"/>
              </a:rPr>
              <a:t>0;</a:t>
            </a:r>
          </a:p>
          <a:p>
            <a:pPr marL="0" indent="0">
              <a:buNone/>
            </a:pPr>
            <a:r>
              <a:rPr lang="en-US" altLang="ja-JP" sz="1400" dirty="0">
                <a:latin typeface="Miriam Fixed" pitchFamily="49" charset="-79"/>
                <a:cs typeface="Miriam Fixed" pitchFamily="49" charset="-79"/>
              </a:rPr>
              <a:t>}</a:t>
            </a:r>
          </a:p>
        </p:txBody>
      </p:sp>
      <p:sp>
        <p:nvSpPr>
          <p:cNvPr id="10" name="正方形/長方形 9"/>
          <p:cNvSpPr/>
          <p:nvPr/>
        </p:nvSpPr>
        <p:spPr>
          <a:xfrm>
            <a:off x="4644008" y="2636912"/>
            <a:ext cx="4032448" cy="3528392"/>
          </a:xfrm>
          <a:prstGeom prst="rect">
            <a:avLst/>
          </a:prstGeom>
          <a:solidFill>
            <a:srgbClr val="4F81B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4644008" y="2852936"/>
            <a:ext cx="4032448" cy="540060"/>
          </a:xfrm>
          <a:prstGeom prst="rect">
            <a:avLst/>
          </a:prstGeom>
          <a:solidFill>
            <a:srgbClr val="C0504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33770137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作ったものに指示を出すよ</a:t>
            </a:r>
            <a:r>
              <a:rPr lang="en-US" altLang="ja-JP" dirty="0" smtClean="0"/>
              <a:t/>
            </a:r>
            <a:br>
              <a:rPr lang="en-US" altLang="ja-JP" dirty="0" smtClean="0"/>
            </a:br>
            <a:r>
              <a:rPr lang="en-US" altLang="ja-JP" dirty="0" smtClean="0"/>
              <a:t>(</a:t>
            </a:r>
            <a:r>
              <a:rPr lang="ja-JP" altLang="en-US" dirty="0"/>
              <a:t>メンバ</a:t>
            </a:r>
            <a:r>
              <a:rPr lang="ja-JP" altLang="en-US" dirty="0" smtClean="0"/>
              <a:t>関数呼び出し</a:t>
            </a:r>
            <a:r>
              <a:rPr lang="en-US" altLang="ja-JP" dirty="0" smtClean="0"/>
              <a:t>)</a:t>
            </a:r>
            <a:endParaRPr kumimoji="1" lang="ja-JP" altLang="en-US" dirty="0"/>
          </a:p>
        </p:txBody>
      </p:sp>
      <p:sp>
        <p:nvSpPr>
          <p:cNvPr id="3" name="コンテンツ プレースホルダー 2"/>
          <p:cNvSpPr>
            <a:spLocks noGrp="1"/>
          </p:cNvSpPr>
          <p:nvPr>
            <p:ph sz="half" idx="1"/>
          </p:nvPr>
        </p:nvSpPr>
        <p:spPr/>
        <p:txBody>
          <a:bodyPr>
            <a:normAutofit/>
          </a:bodyPr>
          <a:lstStyle/>
          <a:p>
            <a:r>
              <a:rPr kumimoji="1" lang="en-US" altLang="ja-JP" dirty="0" smtClean="0"/>
              <a:t>window</a:t>
            </a:r>
            <a:r>
              <a:rPr kumimoji="1" lang="ja-JP" altLang="en-US" dirty="0" smtClean="0"/>
              <a:t>という名前で作ったものに指示を出して望み通りの</a:t>
            </a:r>
            <a:r>
              <a:rPr kumimoji="1" lang="en-US" altLang="ja-JP" dirty="0" smtClean="0"/>
              <a:t/>
            </a:r>
            <a:br>
              <a:rPr kumimoji="1" lang="en-US" altLang="ja-JP" dirty="0" smtClean="0"/>
            </a:br>
            <a:r>
              <a:rPr kumimoji="1" lang="ja-JP" altLang="en-US" dirty="0" smtClean="0"/>
              <a:t>動きにしていく</a:t>
            </a:r>
            <a:endParaRPr kumimoji="1" lang="en-US" altLang="ja-JP" dirty="0" smtClean="0"/>
          </a:p>
          <a:p>
            <a:pPr lvl="1"/>
            <a:r>
              <a:rPr kumimoji="1" lang="ja-JP" altLang="en-US" dirty="0" smtClean="0"/>
              <a:t>「名前</a:t>
            </a:r>
            <a:r>
              <a:rPr kumimoji="1" lang="en-US" altLang="ja-JP" dirty="0" smtClean="0"/>
              <a:t>.</a:t>
            </a:r>
            <a:r>
              <a:rPr kumimoji="1" lang="ja-JP" altLang="en-US" dirty="0" smtClean="0"/>
              <a:t>命令</a:t>
            </a:r>
            <a:r>
              <a:rPr kumimoji="1" lang="en-US" altLang="ja-JP" dirty="0" smtClean="0"/>
              <a:t>(</a:t>
            </a:r>
            <a:r>
              <a:rPr kumimoji="1" lang="ja-JP" altLang="en-US" dirty="0" smtClean="0"/>
              <a:t>詳細</a:t>
            </a:r>
            <a:r>
              <a:rPr kumimoji="1" lang="en-US" altLang="ja-JP" dirty="0" smtClean="0"/>
              <a:t>);</a:t>
            </a:r>
            <a:r>
              <a:rPr kumimoji="1" lang="ja-JP" altLang="en-US" dirty="0" smtClean="0"/>
              <a:t>」とするのが基本形</a:t>
            </a:r>
            <a:endParaRPr kumimoji="1" lang="en-US" altLang="ja-JP" dirty="0" smtClean="0"/>
          </a:p>
          <a:p>
            <a:r>
              <a:rPr kumimoji="1" lang="ja-JP" altLang="en-US" dirty="0" smtClean="0"/>
              <a:t>この命令</a:t>
            </a:r>
            <a:r>
              <a:rPr kumimoji="1" lang="en-US" altLang="ja-JP" dirty="0" smtClean="0"/>
              <a:t>(</a:t>
            </a:r>
            <a:r>
              <a:rPr kumimoji="1" lang="ja-JP" altLang="en-US" dirty="0" smtClean="0"/>
              <a:t>メンバ関数</a:t>
            </a:r>
            <a:r>
              <a:rPr kumimoji="1" lang="en-US" altLang="ja-JP" dirty="0" smtClean="0"/>
              <a:t>)</a:t>
            </a:r>
            <a:r>
              <a:rPr kumimoji="1" lang="ja-JP" altLang="en-US" dirty="0" smtClean="0"/>
              <a:t>をどう用意するかが設計のポイント</a:t>
            </a:r>
            <a:endParaRPr kumimoji="1" lang="en-US" altLang="ja-JP" dirty="0" smtClean="0"/>
          </a:p>
          <a:p>
            <a:pPr lvl="1"/>
            <a:r>
              <a:rPr lang="ja-JP" altLang="en-US" dirty="0"/>
              <a:t>変数</a:t>
            </a:r>
            <a:r>
              <a:rPr lang="ja-JP" altLang="en-US" dirty="0" smtClean="0"/>
              <a:t>も補助的に使う</a:t>
            </a:r>
            <a:endParaRPr kumimoji="1" lang="ja-JP" altLang="en-US" dirty="0"/>
          </a:p>
        </p:txBody>
      </p:sp>
      <p:sp>
        <p:nvSpPr>
          <p:cNvPr id="9" name="コンテンツ プレースホルダー 4"/>
          <p:cNvSpPr>
            <a:spLocks noGrp="1"/>
          </p:cNvSpPr>
          <p:nvPr>
            <p:ph sz="half" idx="2"/>
          </p:nvPr>
        </p:nvSpPr>
        <p:spPr>
          <a:xfrm>
            <a:off x="4648200" y="1600200"/>
            <a:ext cx="4038600" cy="4637112"/>
          </a:xfrm>
          <a:ln>
            <a:solidFill>
              <a:schemeClr val="tx1"/>
            </a:solidFill>
          </a:ln>
        </p:spPr>
        <p:txBody>
          <a:bodyPr>
            <a:noAutofit/>
          </a:bodyPr>
          <a:lstStyle/>
          <a:p>
            <a:pPr marL="0" indent="0">
              <a:buNone/>
            </a:pPr>
            <a:r>
              <a:rPr lang="en-US" altLang="ja-JP" sz="1400" dirty="0" smtClean="0">
                <a:solidFill>
                  <a:srgbClr val="FF0000"/>
                </a:solidFill>
                <a:latin typeface="Miriam Fixed" pitchFamily="49" charset="-79"/>
                <a:cs typeface="Miriam Fixed" pitchFamily="49" charset="-79"/>
              </a:rPr>
              <a:t>// FKUT</a:t>
            </a:r>
            <a:r>
              <a:rPr lang="ja-JP" altLang="en-US" sz="1400" dirty="0" smtClean="0">
                <a:solidFill>
                  <a:srgbClr val="FF0000"/>
                </a:solidFill>
                <a:latin typeface="Miriam Fixed" pitchFamily="49" charset="-79"/>
                <a:cs typeface="Miriam Fixed" pitchFamily="49" charset="-79"/>
              </a:rPr>
              <a:t>使うよ！</a:t>
            </a:r>
            <a:endParaRPr lang="en-US" altLang="ja-JP" sz="1400" dirty="0" smtClean="0">
              <a:solidFill>
                <a:srgbClr val="FF0000"/>
              </a:solidFill>
              <a:latin typeface="Miriam Fixed" pitchFamily="49" charset="-79"/>
              <a:cs typeface="Miriam Fixed" pitchFamily="49" charset="-79"/>
            </a:endParaRPr>
          </a:p>
          <a:p>
            <a:pPr marL="0" indent="0">
              <a:buNone/>
            </a:pPr>
            <a:r>
              <a:rPr lang="en-US" altLang="ja-JP" sz="1400" dirty="0" smtClean="0">
                <a:solidFill>
                  <a:srgbClr val="FF0000"/>
                </a:solidFill>
                <a:latin typeface="Miriam Fixed" pitchFamily="49" charset="-79"/>
                <a:cs typeface="Miriam Fixed" pitchFamily="49" charset="-79"/>
              </a:rPr>
              <a:t>#</a:t>
            </a:r>
            <a:r>
              <a:rPr lang="en-US" altLang="ja-JP" sz="1400" dirty="0">
                <a:solidFill>
                  <a:srgbClr val="FF0000"/>
                </a:solidFill>
                <a:latin typeface="Miriam Fixed" pitchFamily="49" charset="-79"/>
                <a:cs typeface="Miriam Fixed" pitchFamily="49" charset="-79"/>
              </a:rPr>
              <a:t>include "</a:t>
            </a:r>
            <a:r>
              <a:rPr lang="en-US" altLang="ja-JP" sz="1400" dirty="0" smtClean="0">
                <a:solidFill>
                  <a:srgbClr val="FF0000"/>
                </a:solidFill>
                <a:latin typeface="Miriam Fixed" pitchFamily="49" charset="-79"/>
                <a:cs typeface="Miriam Fixed" pitchFamily="49" charset="-79"/>
              </a:rPr>
              <a:t>FKUT/FKUT.h“</a:t>
            </a:r>
          </a:p>
          <a:p>
            <a:pPr marL="0" indent="0">
              <a:buNone/>
            </a:pPr>
            <a:endParaRPr lang="en-US" altLang="ja-JP" sz="1400" dirty="0">
              <a:solidFill>
                <a:srgbClr val="FF0000"/>
              </a:solidFill>
              <a:latin typeface="Miriam Fixed" pitchFamily="49" charset="-79"/>
              <a:cs typeface="Miriam Fixed" pitchFamily="49" charset="-79"/>
            </a:endParaRPr>
          </a:p>
          <a:p>
            <a:pPr marL="0" indent="0">
              <a:buNone/>
            </a:pPr>
            <a:r>
              <a:rPr lang="en-US" altLang="ja-JP" sz="1400" dirty="0" smtClean="0">
                <a:latin typeface="Miriam Fixed" pitchFamily="49" charset="-79"/>
                <a:cs typeface="Miriam Fixed" pitchFamily="49" charset="-79"/>
              </a:rPr>
              <a:t>int </a:t>
            </a:r>
            <a:r>
              <a:rPr lang="en-US" altLang="ja-JP" sz="1400" dirty="0">
                <a:latin typeface="Miriam Fixed" pitchFamily="49" charset="-79"/>
                <a:cs typeface="Miriam Fixed" pitchFamily="49" charset="-79"/>
              </a:rPr>
              <a:t>main(int argc, char *argv[])</a:t>
            </a:r>
          </a:p>
          <a:p>
            <a:pPr marL="0" indent="0">
              <a:buNone/>
            </a:pPr>
            <a:r>
              <a:rPr lang="en-US" altLang="ja-JP" sz="1400" dirty="0" smtClean="0">
                <a:latin typeface="Miriam Fixed" pitchFamily="49" charset="-79"/>
                <a:cs typeface="Miriam Fixed" pitchFamily="49" charset="-79"/>
              </a:rPr>
              <a:t>{</a:t>
            </a:r>
          </a:p>
          <a:p>
            <a:pPr marL="0" indent="0">
              <a:buNone/>
            </a:pPr>
            <a:r>
              <a:rPr lang="ja-JP" altLang="en-US" sz="1400" dirty="0" smtClean="0">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ウィンドウ作るよ！</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a:solidFill>
                  <a:srgbClr val="FF0000"/>
                </a:solidFill>
                <a:latin typeface="Miriam Fixed" pitchFamily="49" charset="-79"/>
                <a:cs typeface="Miriam Fixed" pitchFamily="49" charset="-79"/>
              </a:rPr>
              <a:t>fkut_SimpleWindow	</a:t>
            </a:r>
            <a:r>
              <a:rPr lang="en-US" altLang="ja-JP" sz="1400" dirty="0" smtClean="0">
                <a:solidFill>
                  <a:srgbClr val="FF0000"/>
                </a:solidFill>
                <a:latin typeface="Miriam Fixed" pitchFamily="49" charset="-79"/>
                <a:cs typeface="Miriam Fixed" pitchFamily="49" charset="-79"/>
              </a:rPr>
              <a:t>window;</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window.setSize(800</a:t>
            </a:r>
            <a:r>
              <a:rPr lang="en-US" altLang="ja-JP" sz="1400" dirty="0">
                <a:solidFill>
                  <a:srgbClr val="FF0000"/>
                </a:solidFill>
                <a:latin typeface="Miriam Fixed" pitchFamily="49" charset="-79"/>
                <a:cs typeface="Miriam Fixed" pitchFamily="49" charset="-79"/>
              </a:rPr>
              <a:t>, 600</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window.setBGColor(0.3</a:t>
            </a:r>
            <a:r>
              <a:rPr lang="en-US" altLang="ja-JP" sz="1400" dirty="0">
                <a:solidFill>
                  <a:srgbClr val="FF0000"/>
                </a:solidFill>
                <a:latin typeface="Miriam Fixed" pitchFamily="49" charset="-79"/>
                <a:cs typeface="Miriam Fixed" pitchFamily="49" charset="-79"/>
              </a:rPr>
              <a:t>, 0.6, 0.8</a:t>
            </a:r>
            <a:r>
              <a:rPr lang="en-US" altLang="ja-JP" sz="1400" dirty="0" smtClean="0">
                <a:solidFill>
                  <a:srgbClr val="FF0000"/>
                </a:solidFill>
                <a:latin typeface="Miriam Fixed" pitchFamily="49" charset="-79"/>
                <a:cs typeface="Miriam Fixed" pitchFamily="49" charset="-79"/>
              </a:rPr>
              <a:t>);</a:t>
            </a:r>
          </a:p>
          <a:p>
            <a:pPr marL="0" indent="0">
              <a:buNone/>
            </a:pP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window.open();</a:t>
            </a:r>
          </a:p>
          <a:p>
            <a:pPr marL="0" indent="0">
              <a:buNone/>
            </a:pP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while(window.update() == true) {</a:t>
            </a: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ここに来週以降色々書く</a:t>
            </a:r>
            <a:endParaRPr lang="en-US" altLang="ja-JP" sz="1400" dirty="0" smtClean="0">
              <a:solidFill>
                <a:srgbClr val="FF0000"/>
              </a:solidFill>
              <a:latin typeface="Miriam Fixed" pitchFamily="49" charset="-79"/>
              <a:cs typeface="Miriam Fixed" pitchFamily="49" charset="-79"/>
            </a:endParaRPr>
          </a:p>
          <a:p>
            <a:pPr marL="0" indent="0">
              <a:buNone/>
            </a:pPr>
            <a:r>
              <a:rPr lang="ja-JP" altLang="en-US" sz="1400" dirty="0">
                <a:solidFill>
                  <a:srgbClr val="FF0000"/>
                </a:solidFill>
                <a:latin typeface="Miriam Fixed" pitchFamily="49" charset="-79"/>
                <a:cs typeface="Miriam Fixed" pitchFamily="49" charset="-79"/>
              </a:rPr>
              <a:t>　</a:t>
            </a:r>
            <a:r>
              <a:rPr lang="ja-JP" altLang="en-US" sz="1400" dirty="0" smtClean="0">
                <a:solidFill>
                  <a:srgbClr val="FF0000"/>
                </a:solidFill>
                <a:latin typeface="Miriam Fixed" pitchFamily="49" charset="-79"/>
                <a:cs typeface="Miriam Fixed" pitchFamily="49" charset="-79"/>
              </a:rPr>
              <a:t>　</a:t>
            </a:r>
            <a:r>
              <a:rPr lang="en-US" altLang="ja-JP" sz="1400" dirty="0" smtClean="0">
                <a:solidFill>
                  <a:srgbClr val="FF0000"/>
                </a:solidFill>
                <a:latin typeface="Miriam Fixed" pitchFamily="49" charset="-79"/>
                <a:cs typeface="Miriam Fixed" pitchFamily="49" charset="-79"/>
              </a:rPr>
              <a:t>}</a:t>
            </a:r>
            <a:endParaRPr lang="en-US" altLang="ja-JP" sz="1400" dirty="0">
              <a:solidFill>
                <a:srgbClr val="FF0000"/>
              </a:solidFill>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endParaRPr lang="en-US" altLang="ja-JP" sz="1400" dirty="0" smtClean="0">
              <a:latin typeface="Miriam Fixed" pitchFamily="49" charset="-79"/>
              <a:cs typeface="Miriam Fixed" pitchFamily="49" charset="-79"/>
            </a:endParaRPr>
          </a:p>
          <a:p>
            <a:pPr marL="0" indent="0">
              <a:buNone/>
            </a:pPr>
            <a:r>
              <a:rPr lang="ja-JP" altLang="en-US" sz="1400" dirty="0">
                <a:latin typeface="Miriam Fixed" pitchFamily="49" charset="-79"/>
                <a:cs typeface="Miriam Fixed" pitchFamily="49" charset="-79"/>
              </a:rPr>
              <a:t>　</a:t>
            </a:r>
            <a:r>
              <a:rPr lang="ja-JP" altLang="en-US" sz="1400" dirty="0" smtClean="0">
                <a:latin typeface="Miriam Fixed" pitchFamily="49" charset="-79"/>
                <a:cs typeface="Miriam Fixed" pitchFamily="49" charset="-79"/>
              </a:rPr>
              <a:t>　</a:t>
            </a:r>
            <a:r>
              <a:rPr lang="en-US" altLang="ja-JP" sz="1400" dirty="0" smtClean="0">
                <a:latin typeface="Miriam Fixed" pitchFamily="49" charset="-79"/>
                <a:cs typeface="Miriam Fixed" pitchFamily="49" charset="-79"/>
              </a:rPr>
              <a:t>return </a:t>
            </a:r>
            <a:r>
              <a:rPr lang="en-US" altLang="ja-JP" sz="1400" dirty="0">
                <a:latin typeface="Miriam Fixed" pitchFamily="49" charset="-79"/>
                <a:cs typeface="Miriam Fixed" pitchFamily="49" charset="-79"/>
              </a:rPr>
              <a:t>0;</a:t>
            </a:r>
          </a:p>
          <a:p>
            <a:pPr marL="0" indent="0">
              <a:buNone/>
            </a:pPr>
            <a:r>
              <a:rPr lang="en-US" altLang="ja-JP" sz="1400" dirty="0">
                <a:latin typeface="Miriam Fixed" pitchFamily="49" charset="-79"/>
                <a:cs typeface="Miriam Fixed" pitchFamily="49" charset="-79"/>
              </a:rPr>
              <a:t>}</a:t>
            </a:r>
          </a:p>
        </p:txBody>
      </p:sp>
      <p:sp>
        <p:nvSpPr>
          <p:cNvPr id="10" name="正方形/長方形 9"/>
          <p:cNvSpPr/>
          <p:nvPr/>
        </p:nvSpPr>
        <p:spPr>
          <a:xfrm>
            <a:off x="4644008" y="2636912"/>
            <a:ext cx="4032448" cy="3600400"/>
          </a:xfrm>
          <a:prstGeom prst="rect">
            <a:avLst/>
          </a:prstGeom>
          <a:solidFill>
            <a:srgbClr val="4F81B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正方形/長方形 10"/>
          <p:cNvSpPr/>
          <p:nvPr/>
        </p:nvSpPr>
        <p:spPr>
          <a:xfrm>
            <a:off x="4644008" y="3410708"/>
            <a:ext cx="4032448" cy="954396"/>
          </a:xfrm>
          <a:prstGeom prst="rect">
            <a:avLst/>
          </a:prstGeom>
          <a:solidFill>
            <a:srgbClr val="C0504D">
              <a:alpha val="3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p14="http://schemas.microsoft.com/office/powerpoint/2010/main" val="2141812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メイリオ祭り">
      <a:majorFont>
        <a:latin typeface="Century Gothic"/>
        <a:ea typeface="メイリオ"/>
        <a:cs typeface=""/>
      </a:majorFont>
      <a:minorFont>
        <a:latin typeface="Century Gothic"/>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3314</TotalTime>
  <Words>1249</Words>
  <Application>Microsoft Office PowerPoint</Application>
  <PresentationFormat>画面に合わせる (4:3)</PresentationFormat>
  <Paragraphs>440</Paragraphs>
  <Slides>31</Slides>
  <Notes>0</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Office ​​テーマ</vt:lpstr>
      <vt:lpstr>インタラクティブ・ゲーム制作 ＜プログラミングコース＞</vt:lpstr>
      <vt:lpstr>今日の内容</vt:lpstr>
      <vt:lpstr>今日の課題</vt:lpstr>
      <vt:lpstr>プログラムの構造を再確認</vt:lpstr>
      <vt:lpstr>これが最小単位のプログラム</vt:lpstr>
      <vt:lpstr>3DCGのための最小プログラム</vt:lpstr>
      <vt:lpstr>使うよ宣言(インクルード)</vt:lpstr>
      <vt:lpstr>作るよ定義(オブジェクト生成)</vt:lpstr>
      <vt:lpstr>作ったものに指示を出すよ (メンバ関数呼び出し)</vt:lpstr>
      <vt:lpstr>昨年度までの オブジェクト指向プログラミングとは</vt:lpstr>
      <vt:lpstr>今年度から学ぶのは</vt:lpstr>
      <vt:lpstr>さっきのここに注目</vt:lpstr>
      <vt:lpstr>お品書きと中身の分離</vt:lpstr>
      <vt:lpstr>これで使う側はスッキリ</vt:lpstr>
      <vt:lpstr>注意点</vt:lpstr>
      <vt:lpstr>パズドラでわかる オブジェクト指向・続き</vt:lpstr>
      <vt:lpstr>オブジェクトとは</vt:lpstr>
      <vt:lpstr>ただ、ここまでの内容だけでは 不十分</vt:lpstr>
      <vt:lpstr>トピック：コンストラクタ</vt:lpstr>
      <vt:lpstr>[補足] コンストラクタとデストラクタ</vt:lpstr>
      <vt:lpstr>ここで一考</vt:lpstr>
      <vt:lpstr>共通点と相違点を括り出す</vt:lpstr>
      <vt:lpstr>共通点だけをクラス化</vt:lpstr>
      <vt:lpstr>特定のモンスターを 表すクラスを作る</vt:lpstr>
      <vt:lpstr>上級者向け：純粋仮想関数</vt:lpstr>
      <vt:lpstr>継承したクラスの使い方</vt:lpstr>
      <vt:lpstr>課題の最低限の仕様</vt:lpstr>
      <vt:lpstr>例えば</vt:lpstr>
      <vt:lpstr>ガチ勢はもっと実際の仕様に 即して好き放題やっていい</vt:lpstr>
      <vt:lpstr>実感して欲しいこと</vt:lpstr>
      <vt:lpstr>To be continued…</vt:lpstr>
    </vt:vector>
  </TitlesOfParts>
  <Company>東京工科大学</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Ryota Takeuchi</dc:creator>
  <cp:lastModifiedBy>Ryota Takeuchi</cp:lastModifiedBy>
  <cp:revision>102</cp:revision>
  <dcterms:created xsi:type="dcterms:W3CDTF">2012-04-09T01:03:24Z</dcterms:created>
  <dcterms:modified xsi:type="dcterms:W3CDTF">2013-04-24T06:56:33Z</dcterms:modified>
</cp:coreProperties>
</file>