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58" r:id="rId11"/>
    <p:sldId id="293" r:id="rId12"/>
    <p:sldId id="294" r:id="rId13"/>
    <p:sldId id="295" r:id="rId14"/>
    <p:sldId id="296" r:id="rId15"/>
    <p:sldId id="298" r:id="rId16"/>
    <p:sldId id="297" r:id="rId17"/>
    <p:sldId id="299" r:id="rId18"/>
    <p:sldId id="301" r:id="rId19"/>
    <p:sldId id="302" r:id="rId20"/>
    <p:sldId id="304" r:id="rId21"/>
    <p:sldId id="305" r:id="rId22"/>
    <p:sldId id="303" r:id="rId23"/>
    <p:sldId id="306" r:id="rId24"/>
    <p:sldId id="307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インタラクティブ・ゲーム制作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＜</a:t>
            </a:r>
            <a:r>
              <a:rPr lang="ja-JP" altLang="en-US" b="1" dirty="0" smtClean="0"/>
              <a:t>プログラミングコース＞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ja-JP" altLang="en-US" dirty="0" smtClean="0"/>
              <a:t>オブジェクト指向：事始め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プログラムで表現してみよう</a:t>
            </a:r>
            <a:endParaRPr kumimoji="1" lang="ja-JP" altLang="en-US" b="1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右</a:t>
            </a:r>
            <a:r>
              <a:rPr lang="ja-JP" altLang="en-US" dirty="0" smtClean="0"/>
              <a:t>の</a:t>
            </a:r>
            <a:r>
              <a:rPr lang="ja-JP" altLang="en-US" dirty="0"/>
              <a:t>よう</a:t>
            </a:r>
            <a:r>
              <a:rPr lang="ja-JP" altLang="en-US" dirty="0" smtClean="0"/>
              <a:t>な感じ？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このように、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何かをプログラムで表現するのは複数の変数が必要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</a:rPr>
              <a:t>string name = “</a:t>
            </a:r>
            <a:r>
              <a:rPr lang="ja-JP" altLang="en-US" sz="1800" dirty="0" smtClean="0">
                <a:latin typeface="Miriam Fixed" pitchFamily="49" charset="-79"/>
              </a:rPr>
              <a:t>ヘラ･イース</a:t>
            </a:r>
            <a:r>
              <a:rPr lang="en-US" altLang="ja-JP" sz="1800" dirty="0" smtClean="0">
                <a:latin typeface="Miriam Fixed" pitchFamily="49" charset="-79"/>
              </a:rPr>
              <a:t>”;</a:t>
            </a:r>
          </a:p>
          <a:p>
            <a:pPr marL="0" indent="0">
              <a:buNone/>
            </a:pPr>
            <a:r>
              <a:rPr lang="en-US" altLang="ja-JP" sz="1800" dirty="0">
                <a:latin typeface="Miriam Fixed" pitchFamily="49" charset="-79"/>
              </a:rPr>
              <a:t>// </a:t>
            </a:r>
            <a:r>
              <a:rPr lang="ja-JP" altLang="en-US" sz="1800" dirty="0">
                <a:latin typeface="Miriam Fixed" pitchFamily="49" charset="-79"/>
              </a:rPr>
              <a:t>火水木光闇の順に</a:t>
            </a:r>
            <a:r>
              <a:rPr lang="en-US" altLang="ja-JP" sz="1800" dirty="0">
                <a:latin typeface="Miriam Fixed" pitchFamily="49" charset="-79"/>
              </a:rPr>
              <a:t>1~5</a:t>
            </a:r>
            <a:r>
              <a:rPr lang="ja-JP" altLang="en-US" sz="1800" dirty="0">
                <a:latin typeface="Miriam Fixed" pitchFamily="49" charset="-79"/>
              </a:rPr>
              <a:t>とする</a:t>
            </a:r>
            <a:endParaRPr lang="en-US" altLang="ja-JP" sz="18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</a:t>
            </a:r>
            <a:r>
              <a:rPr lang="en-US" altLang="ja-JP" sz="1800" dirty="0" err="1" smtClean="0">
                <a:latin typeface="Miriam Fixed" pitchFamily="49" charset="-79"/>
              </a:rPr>
              <a:t>attrib</a:t>
            </a:r>
            <a:r>
              <a:rPr lang="en-US" altLang="ja-JP" sz="1800" dirty="0" smtClean="0">
                <a:latin typeface="Miriam Fixed" pitchFamily="49" charset="-79"/>
              </a:rPr>
              <a:t> = 2;</a:t>
            </a: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</a:rPr>
              <a:t>// 6</a:t>
            </a:r>
            <a:r>
              <a:rPr lang="ja-JP" altLang="en-US" sz="1800" dirty="0" smtClean="0">
                <a:latin typeface="Miriam Fixed" pitchFamily="49" charset="-79"/>
              </a:rPr>
              <a:t>が神だとする</a:t>
            </a:r>
            <a:endParaRPr lang="en-US" altLang="ja-JP" sz="1800" dirty="0" smtClean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type = 6;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level = 50;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</a:t>
            </a:r>
            <a:r>
              <a:rPr lang="en-US" altLang="ja-JP" sz="1800" dirty="0" err="1" smtClean="0">
                <a:latin typeface="Miriam Fixed" pitchFamily="49" charset="-79"/>
              </a:rPr>
              <a:t>exp</a:t>
            </a:r>
            <a:r>
              <a:rPr lang="en-US" altLang="ja-JP" sz="1800" dirty="0" smtClean="0">
                <a:latin typeface="Miriam Fixed" pitchFamily="49" charset="-79"/>
              </a:rPr>
              <a:t> = 883883;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</a:t>
            </a:r>
            <a:r>
              <a:rPr lang="en-US" altLang="ja-JP" sz="1800" dirty="0" err="1" smtClean="0">
                <a:latin typeface="Miriam Fixed" pitchFamily="49" charset="-79"/>
              </a:rPr>
              <a:t>hitPoint</a:t>
            </a:r>
            <a:r>
              <a:rPr lang="en-US" altLang="ja-JP" sz="1800" dirty="0" smtClean="0">
                <a:latin typeface="Miriam Fixed" pitchFamily="49" charset="-79"/>
              </a:rPr>
              <a:t> = 2161;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>
                <a:latin typeface="Miriam Fixed" pitchFamily="49" charset="-79"/>
              </a:rPr>
              <a:t> </a:t>
            </a:r>
            <a:r>
              <a:rPr lang="en-US" altLang="ja-JP" sz="1800" dirty="0" smtClean="0">
                <a:latin typeface="Miriam Fixed" pitchFamily="49" charset="-79"/>
              </a:rPr>
              <a:t>attack = 1183;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heal = 238;</a:t>
            </a: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</a:rPr>
              <a:t>int</a:t>
            </a:r>
            <a:r>
              <a:rPr lang="en-US" altLang="ja-JP" sz="1800" dirty="0" smtClean="0">
                <a:latin typeface="Miriam Fixed" pitchFamily="49" charset="-79"/>
              </a:rPr>
              <a:t> cost = 40;</a:t>
            </a:r>
          </a:p>
          <a:p>
            <a:pPr marL="0" indent="0">
              <a:buNone/>
            </a:pPr>
            <a:endParaRPr lang="en-US" altLang="ja-JP" sz="1800" dirty="0" smtClean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</a:rPr>
              <a:t>// </a:t>
            </a:r>
            <a:r>
              <a:rPr lang="ja-JP" altLang="en-US" sz="1800" dirty="0" smtClean="0">
                <a:latin typeface="Miriam Fixed" pitchFamily="49" charset="-79"/>
              </a:rPr>
              <a:t>スキルについては数値や文字で</a:t>
            </a:r>
            <a:r>
              <a:rPr lang="en-US" altLang="ja-JP" sz="1800" dirty="0" smtClean="0">
                <a:latin typeface="Miriam Fixed" pitchFamily="49" charset="-79"/>
              </a:rPr>
              <a:t/>
            </a:r>
            <a:br>
              <a:rPr lang="en-US" altLang="ja-JP" sz="1800" dirty="0" smtClean="0">
                <a:latin typeface="Miriam Fixed" pitchFamily="49" charset="-79"/>
              </a:rPr>
            </a:br>
            <a:r>
              <a:rPr lang="ja-JP" altLang="en-US" sz="1800" dirty="0" smtClean="0">
                <a:latin typeface="Miriam Fixed" pitchFamily="49" charset="-79"/>
              </a:rPr>
              <a:t>表現できないので今回は割愛</a:t>
            </a:r>
            <a:endParaRPr lang="en-US" altLang="ja-JP" sz="1100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511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</a:t>
            </a:r>
            <a:r>
              <a:rPr lang="ja-JP" altLang="en-US" dirty="0" smtClean="0"/>
              <a:t>のモンスターを扱いたい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パズドラは最大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体のモンスターで戦う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さっきの変数を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セット分用意する？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88296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string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m2_name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“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ワルキューレ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”;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// </a:t>
            </a:r>
            <a:r>
              <a:rPr lang="ja-JP" altLang="en-US" sz="1800" dirty="0">
                <a:solidFill>
                  <a:prstClr val="black"/>
                </a:solidFill>
                <a:latin typeface="Miriam Fixed" pitchFamily="49" charset="-79"/>
              </a:rPr>
              <a:t>火水木光闇の順に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1~5</a:t>
            </a:r>
            <a:r>
              <a:rPr lang="ja-JP" altLang="en-US" sz="1800" dirty="0">
                <a:solidFill>
                  <a:prstClr val="black"/>
                </a:solidFill>
                <a:latin typeface="Miriam Fixed" pitchFamily="49" charset="-79"/>
              </a:rPr>
              <a:t>とする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attrib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4;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//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3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が回復だ</a:t>
            </a:r>
            <a:r>
              <a:rPr lang="ja-JP" altLang="en-US" sz="1800" dirty="0">
                <a:solidFill>
                  <a:prstClr val="black"/>
                </a:solidFill>
                <a:latin typeface="Miriam Fixed" pitchFamily="49" charset="-79"/>
              </a:rPr>
              <a:t>とする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type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3;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level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50;</a:t>
            </a: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exp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265165;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hitPoint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1000;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attack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555;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heal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256;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 m2_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cost 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= 6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;</a:t>
            </a:r>
            <a:endParaRPr lang="en-US" altLang="ja-JP" sz="1800" dirty="0">
              <a:solidFill>
                <a:prstClr val="black"/>
              </a:solidFill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79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</a:t>
            </a:r>
            <a:r>
              <a:rPr lang="ja-JP" altLang="en-US" dirty="0" smtClean="0"/>
              <a:t>のモンスターを扱いたい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/>
              <a:t>もしく</a:t>
            </a:r>
            <a:r>
              <a:rPr lang="ja-JP" altLang="en-US" dirty="0" smtClean="0"/>
              <a:t>は配列使う？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複数の変数を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smtClean="0"/>
              <a:t>セットで扱うのは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面倒＆ナンセンス！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string name[6];</a:t>
            </a:r>
          </a:p>
          <a:p>
            <a:pPr marL="0" lvl="0" indent="0">
              <a:buNone/>
            </a:pP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int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 </a:t>
            </a: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attrib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[6], type[6], level[6], </a:t>
            </a: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exp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[6], </a:t>
            </a: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hitPoint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[6], attack[6], heal[6], cost[6];</a:t>
            </a:r>
          </a:p>
          <a:p>
            <a:pPr marL="0" lvl="0" indent="0">
              <a:buNone/>
            </a:pPr>
            <a:endParaRPr lang="en-US" altLang="ja-JP" sz="1800" dirty="0" smtClean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name[1] = “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ワルキューレ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”;</a:t>
            </a: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// 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火水木光闇の順に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1~5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とする</a:t>
            </a:r>
            <a:endParaRPr lang="en-US" altLang="ja-JP" sz="1800" dirty="0" smtClean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attrib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[1]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 = 4;</a:t>
            </a: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// 3</a:t>
            </a:r>
            <a:r>
              <a:rPr lang="ja-JP" altLang="en-US" sz="1800" dirty="0" smtClean="0">
                <a:solidFill>
                  <a:prstClr val="black"/>
                </a:solidFill>
                <a:latin typeface="Miriam Fixed" pitchFamily="49" charset="-79"/>
              </a:rPr>
              <a:t>が回復だとする</a:t>
            </a:r>
            <a:endParaRPr lang="en-US" altLang="ja-JP" sz="1800" dirty="0" smtClean="0">
              <a:solidFill>
                <a:prstClr val="black"/>
              </a:solidFill>
              <a:latin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type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[1]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 = 3; level[1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]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 = 50;</a:t>
            </a:r>
          </a:p>
          <a:p>
            <a:pPr marL="0" lvl="0" indent="0">
              <a:buNone/>
            </a:pP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exp</a:t>
            </a:r>
            <a:r>
              <a:rPr lang="en-US" altLang="ja-JP" sz="1800" dirty="0">
                <a:solidFill>
                  <a:prstClr val="black"/>
                </a:solidFill>
                <a:latin typeface="Miriam Fixed" pitchFamily="49" charset="-79"/>
              </a:rPr>
              <a:t>[1]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 = 265165; </a:t>
            </a:r>
            <a:r>
              <a:rPr lang="en-US" altLang="ja-JP" sz="1800" dirty="0" err="1" smtClean="0">
                <a:solidFill>
                  <a:prstClr val="black"/>
                </a:solidFill>
                <a:latin typeface="Miriam Fixed" pitchFamily="49" charset="-79"/>
              </a:rPr>
              <a:t>hitPoint</a:t>
            </a: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[1] = 1000;</a:t>
            </a: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attack[1] = 555; heal[1] = 256;</a:t>
            </a: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  <a:latin typeface="Miriam Fixed" pitchFamily="49" charset="-79"/>
              </a:rPr>
              <a:t>cost[1] = 6;</a:t>
            </a:r>
          </a:p>
          <a:p>
            <a:pPr marL="0" lvl="0" indent="0">
              <a:buNone/>
            </a:pPr>
            <a:endParaRPr lang="en-US" altLang="ja-JP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3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そこ</a:t>
            </a:r>
            <a:r>
              <a:rPr lang="ja-JP" altLang="en-US" dirty="0" smtClean="0"/>
              <a:t>で偉大なる先人は考えた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ものは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変数のように扱えたら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よいのではなかろうか？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こんな感じで</a:t>
            </a:r>
            <a:r>
              <a:rPr lang="en-US" altLang="ja-JP" dirty="0" smtClean="0"/>
              <a:t>……</a:t>
            </a:r>
            <a:endParaRPr kumimoji="1" lang="en-US" altLang="ja-JP" dirty="0" smtClean="0"/>
          </a:p>
          <a:p>
            <a:pPr marL="800100" lvl="2" indent="0">
              <a:buNone/>
            </a:pPr>
            <a:r>
              <a:rPr kumimoji="1" lang="en-US" altLang="ja-JP" dirty="0" smtClean="0">
                <a:latin typeface="Miriam Fixed" pitchFamily="49" charset="-79"/>
                <a:cs typeface="Miriam Fixed" pitchFamily="49" charset="-79"/>
              </a:rPr>
              <a:t>Monster	</a:t>
            </a:r>
            <a:r>
              <a:rPr kumimoji="1" lang="en-US" altLang="ja-JP" dirty="0" err="1" smtClean="0">
                <a:latin typeface="Miriam Fixed" pitchFamily="49" charset="-79"/>
                <a:cs typeface="Miriam Fixed" pitchFamily="49" charset="-79"/>
              </a:rPr>
              <a:t>hera_ys</a:t>
            </a:r>
            <a:r>
              <a:rPr lang="en-US" altLang="ja-JP" dirty="0">
                <a:latin typeface="Miriam Fixed" pitchFamily="49" charset="-79"/>
                <a:cs typeface="Miriam Fixed" pitchFamily="49" charset="-79"/>
              </a:rPr>
              <a:t>, </a:t>
            </a:r>
            <a:r>
              <a:rPr lang="en-US" altLang="ja-JP" dirty="0" err="1" smtClean="0">
                <a:latin typeface="Miriam Fixed" pitchFamily="49" charset="-79"/>
                <a:cs typeface="Miriam Fixed" pitchFamily="49" charset="-79"/>
              </a:rPr>
              <a:t>valkyrie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;</a:t>
            </a:r>
            <a:endParaRPr kumimoji="1" lang="en-US" altLang="ja-JP" dirty="0" smtClean="0">
              <a:latin typeface="Miriam Fixed" pitchFamily="49" charset="-79"/>
              <a:cs typeface="Miriam Fixed" pitchFamily="49" charset="-79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中身の要素は</a:t>
            </a:r>
            <a:r>
              <a:rPr lang="ja-JP" altLang="en-US" dirty="0" smtClean="0"/>
              <a:t>変数ごとに別々に扱えると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いいよね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「変数名</a:t>
            </a:r>
            <a:r>
              <a:rPr lang="en-US" altLang="ja-JP" dirty="0" smtClean="0"/>
              <a:t>.</a:t>
            </a:r>
            <a:r>
              <a:rPr lang="ja-JP" altLang="en-US" dirty="0" smtClean="0"/>
              <a:t>メンバ名」でアクセス</a:t>
            </a:r>
            <a:endParaRPr lang="en-US" altLang="ja-JP" dirty="0" smtClean="0"/>
          </a:p>
          <a:p>
            <a:pPr marL="800100" lvl="2" indent="0">
              <a:buNone/>
            </a:pPr>
            <a:r>
              <a:rPr kumimoji="1" lang="en-US" altLang="ja-JP" dirty="0" err="1" smtClean="0">
                <a:latin typeface="Miriam Fixed" pitchFamily="49" charset="-79"/>
                <a:cs typeface="Miriam Fixed" pitchFamily="49" charset="-79"/>
              </a:rPr>
              <a:t>hera_ys.hitPoint</a:t>
            </a:r>
            <a:r>
              <a:rPr kumimoji="1" lang="en-US" altLang="ja-JP" dirty="0" smtClean="0">
                <a:latin typeface="Miriam Fixed" pitchFamily="49" charset="-79"/>
                <a:cs typeface="Miriam Fixed" pitchFamily="49" charset="-79"/>
              </a:rPr>
              <a:t> = 2161;</a:t>
            </a:r>
          </a:p>
          <a:p>
            <a:pPr marL="800100" lvl="2" indent="0">
              <a:buNone/>
            </a:pPr>
            <a:r>
              <a:rPr lang="en-US" altLang="ja-JP" dirty="0" err="1" smtClean="0">
                <a:latin typeface="Miriam Fixed" pitchFamily="49" charset="-79"/>
                <a:cs typeface="Miriam Fixed" pitchFamily="49" charset="-79"/>
              </a:rPr>
              <a:t>valkyrie.hitPoint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= 1000;</a:t>
            </a:r>
            <a:endParaRPr kumimoji="1" lang="ja-JP" altLang="en-US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587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これ</a:t>
            </a:r>
            <a:r>
              <a:rPr lang="ja-JP" altLang="en-US" dirty="0" smtClean="0"/>
              <a:t>がクラスの原形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正確には「構造体」という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クラス</a:t>
            </a:r>
            <a:r>
              <a:rPr lang="ja-JP" altLang="en-US" dirty="0" smtClean="0"/>
              <a:t>になる手前の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段階</a:t>
            </a:r>
            <a:endParaRPr lang="en-US" altLang="ja-JP" dirty="0" smtClean="0"/>
          </a:p>
          <a:p>
            <a:r>
              <a:rPr lang="ja-JP" altLang="en-US" dirty="0"/>
              <a:t>こうすると</a:t>
            </a:r>
            <a:r>
              <a:rPr lang="ja-JP" altLang="en-US" dirty="0" smtClean="0"/>
              <a:t>、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や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と同じように「変数の型の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種類」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として扱える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もちろん配列にも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できる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Miriam Fixed" pitchFamily="49" charset="-79"/>
              </a:rPr>
              <a:t>class Monster {</a:t>
            </a:r>
          </a:p>
          <a:p>
            <a:pPr marL="0" indent="0">
              <a:buNone/>
            </a:pPr>
            <a:r>
              <a:rPr lang="en-US" altLang="ja-JP" dirty="0" smtClean="0">
                <a:latin typeface="Miriam Fixed" pitchFamily="49" charset="-79"/>
              </a:rPr>
              <a:t>public:</a:t>
            </a:r>
          </a:p>
          <a:p>
            <a:pPr marL="0" indent="0">
              <a:buNone/>
            </a:pPr>
            <a:r>
              <a:rPr kumimoji="1" lang="en-US" altLang="ja-JP" dirty="0">
                <a:latin typeface="Miriam Fixed" pitchFamily="49" charset="-79"/>
              </a:rPr>
              <a:t> </a:t>
            </a:r>
            <a:r>
              <a:rPr kumimoji="1" lang="en-US" altLang="ja-JP" dirty="0" smtClean="0">
                <a:latin typeface="Miriam Fixed" pitchFamily="49" charset="-79"/>
              </a:rPr>
              <a:t>   string name;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   </a:t>
            </a:r>
            <a:r>
              <a:rPr lang="en-US" altLang="ja-JP" dirty="0" err="1">
                <a:latin typeface="Miriam Fixed" pitchFamily="49" charset="-79"/>
              </a:rPr>
              <a:t>int</a:t>
            </a: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err="1" smtClean="0">
                <a:latin typeface="Miriam Fixed" pitchFamily="49" charset="-79"/>
              </a:rPr>
              <a:t>attrib</a:t>
            </a:r>
            <a:r>
              <a:rPr lang="en-US" altLang="ja-JP" dirty="0" smtClean="0">
                <a:latin typeface="Miriam Fixed" pitchFamily="49" charset="-79"/>
              </a:rPr>
              <a:t>, type;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level, </a:t>
            </a:r>
            <a:r>
              <a:rPr lang="en-US" altLang="ja-JP" dirty="0" err="1" smtClean="0">
                <a:latin typeface="Miriam Fixed" pitchFamily="49" charset="-79"/>
              </a:rPr>
              <a:t>exp</a:t>
            </a:r>
            <a:r>
              <a:rPr lang="en-US" altLang="ja-JP" dirty="0" smtClean="0">
                <a:latin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</a:t>
            </a:r>
            <a:r>
              <a:rPr lang="en-US" altLang="ja-JP" dirty="0" err="1" smtClean="0">
                <a:latin typeface="Miriam Fixed" pitchFamily="49" charset="-79"/>
              </a:rPr>
              <a:t>hitPoint</a:t>
            </a:r>
            <a:r>
              <a:rPr lang="en-US" altLang="ja-JP" dirty="0" smtClean="0">
                <a:latin typeface="Miriam Fixed" pitchFamily="49" charset="-79"/>
              </a:rPr>
              <a:t>, attack;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heal, cost;</a:t>
            </a:r>
            <a:endParaRPr lang="en-US" altLang="ja-JP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dirty="0" smtClean="0">
                <a:latin typeface="Miriam Fixed" pitchFamily="49" charset="-79"/>
              </a:rPr>
              <a:t>};</a:t>
            </a:r>
            <a:endParaRPr kumimoji="1" lang="ja-JP" altLang="en-US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0902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こんなイメージ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普通の変数が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つ分の箱なら、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クラス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構造体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は、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箱に複雑な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仕切りがついているイメージ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配列と違って色んな型をまとめられる</a:t>
            </a:r>
            <a:endParaRPr kumimoji="1" lang="ja-JP" altLang="en-US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55650" y="4868863"/>
            <a:ext cx="7416800" cy="1657350"/>
          </a:xfrm>
          <a:prstGeom prst="cube">
            <a:avLst>
              <a:gd name="adj" fmla="val 46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>
              <a:ea typeface="ＭＳ Ｐゴシック" charset="-128"/>
            </a:endParaRPr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1042988" y="4292600"/>
            <a:ext cx="1657350" cy="1214438"/>
            <a:chOff x="657" y="2704"/>
            <a:chExt cx="1044" cy="765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657" y="2704"/>
              <a:ext cx="1044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657" y="2886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ja-JP" dirty="0" smtClean="0">
                  <a:latin typeface="メイリオ" pitchFamily="50" charset="-128"/>
                </a:rPr>
                <a:t>string</a:t>
              </a:r>
              <a:r>
                <a:rPr lang="ja-JP" altLang="en-US" dirty="0">
                  <a:latin typeface="メイリオ" pitchFamily="50" charset="-128"/>
                </a:rPr>
                <a:t>型</a:t>
              </a:r>
            </a:p>
          </p:txBody>
        </p:sp>
      </p:grp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55650" y="5661025"/>
            <a:ext cx="410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smtClean="0">
                <a:latin typeface="メイリオ" pitchFamily="50" charset="-128"/>
              </a:rPr>
              <a:t>Monster</a:t>
            </a:r>
            <a:r>
              <a:rPr lang="ja-JP" altLang="en-US" dirty="0" smtClean="0">
                <a:latin typeface="メイリオ" pitchFamily="50" charset="-128"/>
              </a:rPr>
              <a:t>型</a:t>
            </a:r>
            <a:endParaRPr lang="ja-JP" altLang="en-US" dirty="0">
              <a:latin typeface="メイリオ" pitchFamily="50" charset="-128"/>
            </a:endParaRPr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2484438" y="4292600"/>
            <a:ext cx="1655762" cy="1214438"/>
            <a:chOff x="1701" y="2704"/>
            <a:chExt cx="1043" cy="765"/>
          </a:xfrm>
        </p:grpSpPr>
        <p:sp>
          <p:nvSpPr>
            <p:cNvPr id="13" name="AutoShape 8"/>
            <p:cNvSpPr>
              <a:spLocks noChangeArrowheads="1"/>
            </p:cNvSpPr>
            <p:nvPr/>
          </p:nvSpPr>
          <p:spPr bwMode="auto">
            <a:xfrm>
              <a:off x="1701" y="2704"/>
              <a:ext cx="1043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701" y="2886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ja-JP" dirty="0" err="1" smtClean="0">
                  <a:latin typeface="メイリオ" pitchFamily="50" charset="-128"/>
                </a:rPr>
                <a:t>int</a:t>
              </a:r>
              <a:r>
                <a:rPr lang="ja-JP" altLang="en-US" dirty="0" smtClean="0">
                  <a:latin typeface="メイリオ" pitchFamily="50" charset="-128"/>
                </a:rPr>
                <a:t>型</a:t>
              </a:r>
              <a:endParaRPr lang="ja-JP" altLang="en-US" dirty="0">
                <a:latin typeface="メイリオ" pitchFamily="50" charset="-128"/>
              </a:endParaRPr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924300" y="4292600"/>
            <a:ext cx="1584325" cy="1214438"/>
            <a:chOff x="2880" y="2704"/>
            <a:chExt cx="998" cy="765"/>
          </a:xfrm>
        </p:grpSpPr>
        <p:sp>
          <p:nvSpPr>
            <p:cNvPr id="16" name="AutoShape 9"/>
            <p:cNvSpPr>
              <a:spLocks noChangeArrowheads="1"/>
            </p:cNvSpPr>
            <p:nvPr/>
          </p:nvSpPr>
          <p:spPr bwMode="auto">
            <a:xfrm>
              <a:off x="2880" y="2704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2880" y="2886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ja-JP" dirty="0" err="1">
                  <a:latin typeface="メイリオ" pitchFamily="50" charset="-128"/>
                </a:rPr>
                <a:t>int</a:t>
              </a:r>
              <a:r>
                <a:rPr lang="ja-JP" altLang="en-US" dirty="0">
                  <a:latin typeface="メイリオ" pitchFamily="50" charset="-128"/>
                </a:rPr>
                <a:t>型</a:t>
              </a: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5003800" y="4292600"/>
            <a:ext cx="1584325" cy="1214438"/>
            <a:chOff x="2880" y="2704"/>
            <a:chExt cx="998" cy="765"/>
          </a:xfrm>
        </p:grpSpPr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2880" y="2704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2880" y="2886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ja-JP">
                  <a:latin typeface="メイリオ" pitchFamily="50" charset="-128"/>
                </a:rPr>
                <a:t>int</a:t>
              </a:r>
              <a:r>
                <a:rPr lang="ja-JP" altLang="en-US">
                  <a:latin typeface="メイリオ" pitchFamily="50" charset="-128"/>
                </a:rPr>
                <a:t>型</a:t>
              </a:r>
            </a:p>
          </p:txBody>
        </p:sp>
      </p:grp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6084888" y="4292600"/>
            <a:ext cx="1584325" cy="1214438"/>
            <a:chOff x="2880" y="2704"/>
            <a:chExt cx="998" cy="765"/>
          </a:xfrm>
        </p:grpSpPr>
        <p:sp>
          <p:nvSpPr>
            <p:cNvPr id="22" name="AutoShape 23"/>
            <p:cNvSpPr>
              <a:spLocks noChangeArrowheads="1"/>
            </p:cNvSpPr>
            <p:nvPr/>
          </p:nvSpPr>
          <p:spPr bwMode="auto">
            <a:xfrm>
              <a:off x="2880" y="2704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880" y="2886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ja-JP">
                  <a:latin typeface="メイリオ" pitchFamily="50" charset="-128"/>
                </a:rPr>
                <a:t>int</a:t>
              </a:r>
              <a:r>
                <a:rPr lang="ja-JP" altLang="en-US">
                  <a:latin typeface="メイリオ" pitchFamily="50" charset="-128"/>
                </a:rPr>
                <a:t>型</a:t>
              </a:r>
            </a:p>
          </p:txBody>
        </p:sp>
      </p:grp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1116013" y="5013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>
                <a:latin typeface="メイリオ" pitchFamily="50" charset="-128"/>
              </a:rPr>
              <a:t>n</a:t>
            </a:r>
            <a:r>
              <a:rPr lang="en-US" altLang="ja-JP" dirty="0" smtClean="0">
                <a:latin typeface="メイリオ" pitchFamily="50" charset="-128"/>
              </a:rPr>
              <a:t>ame</a:t>
            </a:r>
            <a:endParaRPr lang="en-US" altLang="ja-JP" dirty="0">
              <a:latin typeface="メイリオ" pitchFamily="50" charset="-128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2484438" y="5013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err="1" smtClean="0">
                <a:latin typeface="メイリオ" pitchFamily="50" charset="-128"/>
              </a:rPr>
              <a:t>attrib</a:t>
            </a:r>
            <a:endParaRPr lang="en-US" altLang="ja-JP" dirty="0">
              <a:latin typeface="メイリオ" pitchFamily="50" charset="-128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3924300" y="5013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smtClean="0">
                <a:latin typeface="メイリオ" pitchFamily="50" charset="-128"/>
              </a:rPr>
              <a:t>leve</a:t>
            </a:r>
            <a:r>
              <a:rPr lang="en-US" altLang="ja-JP" dirty="0">
                <a:latin typeface="メイリオ" pitchFamily="50" charset="-128"/>
              </a:rPr>
              <a:t>l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5003800" y="5013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err="1" smtClean="0">
                <a:latin typeface="メイリオ" pitchFamily="50" charset="-128"/>
              </a:rPr>
              <a:t>hitPt</a:t>
            </a:r>
            <a:endParaRPr lang="en-US" altLang="ja-JP" dirty="0">
              <a:latin typeface="メイリオ" pitchFamily="50" charset="-128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084888" y="5013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err="1" smtClean="0">
                <a:latin typeface="メイリオ" pitchFamily="50" charset="-128"/>
              </a:rPr>
              <a:t>atk</a:t>
            </a:r>
            <a:endParaRPr lang="en-US" altLang="ja-JP" dirty="0">
              <a:latin typeface="メイリオ" pitchFamily="50" charset="-128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755650" y="6092825"/>
            <a:ext cx="6624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ja-JP" dirty="0" err="1" smtClean="0">
                <a:latin typeface="メイリオ" pitchFamily="50" charset="-128"/>
              </a:rPr>
              <a:t>monsterA</a:t>
            </a:r>
            <a:endParaRPr lang="en-US" altLang="ja-JP" dirty="0">
              <a:latin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385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トピック：数字で種類を表す時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が火で、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が水で</a:t>
            </a:r>
            <a:r>
              <a:rPr kumimoji="1" lang="en-US" altLang="ja-JP" dirty="0" smtClean="0"/>
              <a:t>…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みたいな割り当てを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うろ覚えでやるのは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ナンセンス</a:t>
            </a:r>
            <a:endParaRPr kumimoji="1" lang="en-US" altLang="ja-JP" dirty="0" smtClean="0"/>
          </a:p>
          <a:p>
            <a:r>
              <a:rPr lang="ja-JP" altLang="en-US" dirty="0"/>
              <a:t>名前</a:t>
            </a:r>
            <a:r>
              <a:rPr lang="ja-JP" altLang="en-US" dirty="0" smtClean="0"/>
              <a:t>で対応付ければ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間違いにくくなる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列挙型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enum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ja-JP" altLang="en-US" dirty="0"/>
              <a:t>中身</a:t>
            </a:r>
            <a:r>
              <a:rPr lang="ja-JP" altLang="en-US" dirty="0" smtClean="0"/>
              <a:t>は整数値だが、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型の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種類として扱う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40224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err="1" smtClean="0">
                <a:latin typeface="Miriam Fixed" pitchFamily="49" charset="-79"/>
                <a:cs typeface="Miriam Fixed" pitchFamily="49" charset="-79"/>
              </a:rPr>
              <a:t>enum</a:t>
            </a:r>
            <a:r>
              <a:rPr kumimoji="1" lang="en-US" altLang="ja-JP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kumimoji="1" lang="en-US" altLang="ja-JP" dirty="0" err="1" smtClean="0">
                <a:latin typeface="Miriam Fixed" pitchFamily="49" charset="-79"/>
                <a:cs typeface="Miriam Fixed" pitchFamily="49" charset="-79"/>
              </a:rPr>
              <a:t>Attrib</a:t>
            </a:r>
            <a:r>
              <a:rPr kumimoji="1" lang="en-US" altLang="ja-JP" dirty="0" smtClean="0">
                <a:latin typeface="Miriam Fixed" pitchFamily="49" charset="-79"/>
                <a:cs typeface="Miriam Fixed" pitchFamily="49" charset="-79"/>
              </a:rPr>
              <a:t> {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  ATT_FIRE = 1,</a:t>
            </a:r>
          </a:p>
          <a:p>
            <a:pPr marL="0" indent="0">
              <a:buNone/>
            </a:pPr>
            <a:r>
              <a:rPr kumimoji="1" lang="en-US" altLang="ja-JP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kumimoji="1" lang="en-US" altLang="ja-JP" dirty="0" smtClean="0">
                <a:latin typeface="Miriam Fixed" pitchFamily="49" charset="-79"/>
                <a:cs typeface="Miriam Fixed" pitchFamily="49" charset="-79"/>
              </a:rPr>
              <a:t>   ATT_WATER,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  ATT_WOOD,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  ATT_LIGHT,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  ATT_DARK </a:t>
            </a:r>
            <a:endParaRPr kumimoji="1" lang="en-US" altLang="ja-JP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};</a:t>
            </a:r>
          </a:p>
          <a:p>
            <a:pPr marL="0" indent="0">
              <a:buNone/>
            </a:pPr>
            <a:endParaRPr kumimoji="1" lang="en-US" altLang="ja-JP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dirty="0" err="1" smtClean="0">
                <a:latin typeface="Miriam Fixed" pitchFamily="49" charset="-79"/>
                <a:cs typeface="Miriam Fixed" pitchFamily="49" charset="-79"/>
              </a:rPr>
              <a:t>Attrib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dirty="0" err="1" smtClean="0">
                <a:latin typeface="Miriam Fixed" pitchFamily="49" charset="-79"/>
                <a:cs typeface="Miriam Fixed" pitchFamily="49" charset="-79"/>
              </a:rPr>
              <a:t>att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 = ATT_DARK;</a:t>
            </a:r>
            <a:endParaRPr kumimoji="1" lang="ja-JP" altLang="en-US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4004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演習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Monster</a:t>
            </a:r>
            <a:r>
              <a:rPr kumimoji="1" lang="ja-JP" altLang="en-US" dirty="0" smtClean="0"/>
              <a:t>型に副属性とタイプ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サブタイプ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を追加してみよう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属性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Attrib</a:t>
            </a:r>
            <a:r>
              <a:rPr lang="ja-JP" altLang="en-US" dirty="0" smtClean="0"/>
              <a:t>型を利用して、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タイプは新たに</a:t>
            </a:r>
            <a:r>
              <a:rPr lang="en-US" altLang="ja-JP" dirty="0" smtClean="0"/>
              <a:t>Type</a:t>
            </a:r>
            <a:r>
              <a:rPr lang="ja-JP" altLang="en-US" dirty="0" smtClean="0"/>
              <a:t>型の列挙型を作る</a:t>
            </a:r>
            <a:endParaRPr lang="en-US" altLang="ja-JP" dirty="0" smtClean="0"/>
          </a:p>
          <a:p>
            <a:pPr lvl="1"/>
            <a:r>
              <a:rPr lang="ja-JP" altLang="en-US" dirty="0"/>
              <a:t>列挙型</a:t>
            </a:r>
            <a:r>
              <a:rPr lang="ja-JP" altLang="en-US" dirty="0" smtClean="0"/>
              <a:t>を新たに追加する場合は、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クラスの宣言の前に書く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5128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値</a:t>
            </a:r>
            <a:r>
              <a:rPr lang="ja-JP" altLang="en-US" dirty="0" smtClean="0"/>
              <a:t>をまとめるだけでいいのか？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レベルアップ処理を考えてみる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→みたいにいちいち変数名</a:t>
            </a:r>
            <a:r>
              <a:rPr lang="en-US" altLang="ja-JP" dirty="0" smtClean="0"/>
              <a:t>.</a:t>
            </a:r>
            <a:r>
              <a:rPr lang="ja-JP" altLang="en-US" dirty="0" smtClean="0"/>
              <a:t>～で操作するのもまたナンセンス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面倒だ</a:t>
            </a:r>
            <a:r>
              <a:rPr kumimoji="1" lang="ja-JP" altLang="en-US" dirty="0" smtClean="0"/>
              <a:t>し、間違えそう</a:t>
            </a:r>
            <a:endParaRPr kumimoji="1" lang="ja-JP" altLang="en-US" dirty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Monster</a:t>
            </a:r>
            <a:r>
              <a:rPr lang="ja-JP" altLang="en-US" sz="2000" dirty="0" smtClean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vampire;</a:t>
            </a:r>
          </a:p>
          <a:p>
            <a:pPr marL="0" indent="0">
              <a:buNone/>
            </a:pPr>
            <a:endParaRPr kumimoji="1" lang="en-US" altLang="ja-JP" sz="2000" dirty="0" smtClean="0">
              <a:latin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// </a:t>
            </a:r>
            <a:r>
              <a:rPr kumimoji="1" lang="ja-JP" altLang="en-US" sz="2000" dirty="0" smtClean="0">
                <a:latin typeface="Miriam Fixed" pitchFamily="49" charset="-79"/>
              </a:rPr>
              <a:t>初期値を入れたとして</a:t>
            </a:r>
            <a:endParaRPr kumimoji="1" lang="en-US" altLang="ja-JP" sz="2000" dirty="0" smtClean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err="1" smtClean="0">
                <a:latin typeface="Miriam Fixed" pitchFamily="49" charset="-79"/>
              </a:rPr>
              <a:t>vampire.level</a:t>
            </a:r>
            <a:r>
              <a:rPr lang="en-US" altLang="ja-JP" sz="2000" dirty="0" smtClean="0">
                <a:latin typeface="Miriam Fixed" pitchFamily="49" charset="-79"/>
              </a:rPr>
              <a:t>++;</a:t>
            </a:r>
          </a:p>
          <a:p>
            <a:pPr marL="0" indent="0">
              <a:buNone/>
            </a:pPr>
            <a:r>
              <a:rPr kumimoji="1" lang="en-US" altLang="ja-JP" sz="2000" dirty="0" err="1" smtClean="0">
                <a:latin typeface="Miriam Fixed" pitchFamily="49" charset="-79"/>
              </a:rPr>
              <a:t>vampire.hitPoint</a:t>
            </a:r>
            <a:r>
              <a:rPr kumimoji="1" lang="en-US" altLang="ja-JP" sz="2000" dirty="0" smtClean="0">
                <a:latin typeface="Miriam Fixed" pitchFamily="49" charset="-79"/>
              </a:rPr>
              <a:t> += 5;</a:t>
            </a:r>
          </a:p>
          <a:p>
            <a:pPr marL="0" indent="0">
              <a:buNone/>
            </a:pPr>
            <a:r>
              <a:rPr lang="en-US" altLang="ja-JP" sz="2000" dirty="0" err="1" smtClean="0">
                <a:latin typeface="Miriam Fixed" pitchFamily="49" charset="-79"/>
              </a:rPr>
              <a:t>vampire.attack</a:t>
            </a:r>
            <a:r>
              <a:rPr lang="en-US" altLang="ja-JP" sz="2000" dirty="0" smtClean="0">
                <a:latin typeface="Miriam Fixed" pitchFamily="49" charset="-79"/>
              </a:rPr>
              <a:t> </a:t>
            </a:r>
            <a:r>
              <a:rPr lang="en-US" altLang="ja-JP" sz="2000" dirty="0">
                <a:latin typeface="Miriam Fixed" pitchFamily="49" charset="-79"/>
              </a:rPr>
              <a:t>+= 3</a:t>
            </a:r>
            <a:r>
              <a:rPr lang="en-US" altLang="ja-JP" sz="2000" dirty="0" smtClean="0">
                <a:latin typeface="Miriam Fixed" pitchFamily="49" charset="-79"/>
              </a:rPr>
              <a:t>;</a:t>
            </a: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err="1" smtClean="0">
                <a:latin typeface="Miriam Fixed" pitchFamily="49" charset="-79"/>
              </a:rPr>
              <a:t>vampire.heal</a:t>
            </a:r>
            <a:r>
              <a:rPr kumimoji="1" lang="en-US" altLang="ja-JP" sz="2000" dirty="0" smtClean="0">
                <a:latin typeface="Miriam Fixed" pitchFamily="49" charset="-79"/>
              </a:rPr>
              <a:t> += 1;</a:t>
            </a:r>
          </a:p>
          <a:p>
            <a:pPr marL="0" indent="0">
              <a:buNone/>
            </a:pP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endParaRPr kumimoji="1" lang="ja-JP" altLang="en-US" sz="2000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4691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メンバーの値に関することは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自分自身にやらせたい！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経験値合成と判定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レベルアップ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卵合成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+</a:t>
            </a:r>
            <a:r>
              <a:rPr lang="ja-JP" altLang="en-US" dirty="0" smtClean="0"/>
              <a:t>値のメンバが必要？</a:t>
            </a:r>
            <a:endParaRPr lang="en-US" altLang="ja-JP" dirty="0" smtClean="0"/>
          </a:p>
          <a:p>
            <a:r>
              <a:rPr lang="ja-JP" altLang="en-US" dirty="0"/>
              <a:t>スキル</a:t>
            </a:r>
            <a:r>
              <a:rPr lang="ja-JP" altLang="en-US" dirty="0" smtClean="0"/>
              <a:t>の発動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メンバー</a:t>
            </a:r>
            <a:r>
              <a:rPr lang="ja-JP" altLang="en-US" dirty="0" smtClean="0"/>
              <a:t>関数と呼ぶ</a:t>
            </a:r>
            <a:endParaRPr lang="en-US" altLang="ja-JP" dirty="0"/>
          </a:p>
          <a:p>
            <a:pPr lvl="1"/>
            <a:r>
              <a:rPr lang="ja-JP" altLang="en-US" dirty="0" smtClean="0"/>
              <a:t>後々の使い回しが楽</a:t>
            </a:r>
            <a:endParaRPr lang="en-US" altLang="ja-JP" dirty="0" smtClean="0"/>
          </a:p>
          <a:p>
            <a:pPr lvl="1"/>
            <a:r>
              <a:rPr lang="ja-JP" altLang="en-US" dirty="0"/>
              <a:t>他</a:t>
            </a:r>
            <a:r>
              <a:rPr lang="ja-JP" altLang="en-US" dirty="0" smtClean="0"/>
              <a:t>の人に使って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もらいやすい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上限チェックなども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仕込める</a:t>
            </a:r>
            <a:endParaRPr lang="en-US" altLang="ja-JP" dirty="0" smtClean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void Monster::</a:t>
            </a:r>
            <a:r>
              <a:rPr kumimoji="1" lang="en-US" altLang="ja-JP" sz="2000" dirty="0" err="1" smtClean="0">
                <a:latin typeface="Miriam Fixed" pitchFamily="49" charset="-79"/>
              </a:rPr>
              <a:t>levelUp</a:t>
            </a:r>
            <a:r>
              <a:rPr kumimoji="1" lang="en-US" altLang="ja-JP" sz="2000" dirty="0" smtClean="0">
                <a:latin typeface="Miriam Fixed" pitchFamily="49" charset="-79"/>
              </a:rPr>
              <a:t>()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level++;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</a:t>
            </a:r>
            <a:r>
              <a:rPr kumimoji="1" lang="en-US" altLang="ja-JP" sz="2000" dirty="0" err="1" smtClean="0">
                <a:latin typeface="Miriam Fixed" pitchFamily="49" charset="-79"/>
              </a:rPr>
              <a:t>hitPoint</a:t>
            </a:r>
            <a:r>
              <a:rPr kumimoji="1" lang="en-US" altLang="ja-JP" sz="2000" dirty="0" smtClean="0">
                <a:latin typeface="Miriam Fixed" pitchFamily="49" charset="-79"/>
              </a:rPr>
              <a:t> += 5;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attack </a:t>
            </a:r>
            <a:r>
              <a:rPr lang="en-US" altLang="ja-JP" sz="2000" dirty="0">
                <a:latin typeface="Miriam Fixed" pitchFamily="49" charset="-79"/>
              </a:rPr>
              <a:t>+= 3</a:t>
            </a:r>
            <a:r>
              <a:rPr lang="en-US" altLang="ja-JP" sz="2000" dirty="0" smtClean="0">
                <a:latin typeface="Miriam Fixed" pitchFamily="49" charset="-79"/>
              </a:rPr>
              <a:t>;</a:t>
            </a: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</a:t>
            </a:r>
            <a:r>
              <a:rPr kumimoji="1" lang="en-US" altLang="ja-JP" sz="2000" dirty="0" smtClean="0">
                <a:latin typeface="Miriam Fixed" pitchFamily="49" charset="-79"/>
              </a:rPr>
              <a:t>heal += 1;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}</a:t>
            </a: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// </a:t>
            </a:r>
            <a:r>
              <a:rPr kumimoji="1" lang="ja-JP" altLang="en-US" sz="2000" dirty="0" smtClean="0">
                <a:latin typeface="Miriam Fixed" pitchFamily="49" charset="-79"/>
              </a:rPr>
              <a:t>こんな関数を作っておけば</a:t>
            </a:r>
            <a:endParaRPr kumimoji="1" lang="en-US" altLang="ja-JP" sz="2000" dirty="0" smtClean="0">
              <a:latin typeface="Miriam Fixed" pitchFamily="49" charset="-79"/>
            </a:endParaRPr>
          </a:p>
          <a:p>
            <a:pPr marL="0" indent="0">
              <a:buNone/>
            </a:pP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err="1" smtClean="0">
                <a:latin typeface="Miriam Fixed" pitchFamily="49" charset="-79"/>
              </a:rPr>
              <a:t>vampire.levelUp</a:t>
            </a:r>
            <a:r>
              <a:rPr kumimoji="1" lang="en-US" altLang="ja-JP" sz="2000" dirty="0" smtClean="0">
                <a:latin typeface="Miriam Fixed" pitchFamily="49" charset="-79"/>
              </a:rPr>
              <a:t>();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// </a:t>
            </a:r>
            <a:r>
              <a:rPr lang="ja-JP" altLang="en-US" sz="2000" dirty="0" smtClean="0">
                <a:latin typeface="Miriam Fixed" pitchFamily="49" charset="-79"/>
              </a:rPr>
              <a:t>これで済んじゃう！</a:t>
            </a:r>
            <a:endParaRPr kumimoji="1" lang="ja-JP" altLang="en-US" sz="2000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183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この授業の目的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kumimoji="1" lang="ja-JP" altLang="en-US" dirty="0" smtClean="0"/>
              <a:t>アーキテクチャ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オブジェクト指向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(OOP)</a:t>
            </a:r>
          </a:p>
          <a:p>
            <a:pPr lvl="2"/>
            <a:r>
              <a:rPr kumimoji="1" lang="en-US" altLang="ja-JP" dirty="0"/>
              <a:t>C</a:t>
            </a:r>
            <a:r>
              <a:rPr kumimoji="1" lang="en-US" altLang="ja-JP" dirty="0" smtClean="0"/>
              <a:t>++</a:t>
            </a:r>
            <a:r>
              <a:rPr kumimoji="1" lang="ja-JP" altLang="en-US" dirty="0" smtClean="0"/>
              <a:t>を使って実践する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グラフィクス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プログラミング</a:t>
            </a:r>
            <a:r>
              <a:rPr kumimoji="1" lang="en-US" altLang="ja-JP" dirty="0" smtClean="0"/>
              <a:t>(OpenGL)</a:t>
            </a:r>
          </a:p>
          <a:p>
            <a:pPr lvl="2"/>
            <a:r>
              <a:rPr lang="en-US" altLang="ja-JP" dirty="0" smtClean="0"/>
              <a:t>FK</a:t>
            </a:r>
            <a:r>
              <a:rPr lang="ja-JP" altLang="en-US" dirty="0" smtClean="0"/>
              <a:t>を使って実践する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ベクトルと</a:t>
            </a:r>
            <a:r>
              <a:rPr lang="ja-JP" altLang="en-US" dirty="0" smtClean="0"/>
              <a:t>行列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ゲーム数学再入門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当たり判定＆物理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一部はゲーム数学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AI</a:t>
            </a:r>
            <a:r>
              <a:rPr lang="ja-JP" altLang="en-US" dirty="0"/>
              <a:t>の基礎</a:t>
            </a:r>
            <a:endParaRPr lang="en-US" altLang="ja-JP" dirty="0"/>
          </a:p>
          <a:p>
            <a:pPr lvl="2"/>
            <a:r>
              <a:rPr lang="ja-JP" altLang="en-US" dirty="0"/>
              <a:t>オセロを通じて学ぶ</a:t>
            </a:r>
            <a:endParaRPr lang="en-US" altLang="ja-JP" dirty="0"/>
          </a:p>
          <a:p>
            <a:pPr marL="45720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987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トピック：アクセス制御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メンバ関数を作っても、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直接変数に触れては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意味がない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いじれるも</a:t>
            </a:r>
            <a:r>
              <a:rPr lang="ja-JP" altLang="en-US" dirty="0" smtClean="0"/>
              <a:t>のは他人は絶対いじる</a:t>
            </a:r>
            <a:endParaRPr lang="en-US" altLang="ja-JP" dirty="0" smtClean="0"/>
          </a:p>
          <a:p>
            <a:pPr lvl="1"/>
            <a:r>
              <a:rPr lang="ja-JP" altLang="en-US" dirty="0"/>
              <a:t>自分</a:t>
            </a:r>
            <a:r>
              <a:rPr lang="ja-JP" altLang="en-US" dirty="0" smtClean="0"/>
              <a:t>でも</a:t>
            </a:r>
            <a:r>
              <a:rPr lang="ja-JP" altLang="en-US" dirty="0" err="1" smtClean="0"/>
              <a:t>楽しようと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ついいじっちゃう</a:t>
            </a:r>
            <a:endParaRPr lang="en-US" altLang="ja-JP" dirty="0" smtClean="0"/>
          </a:p>
          <a:p>
            <a:r>
              <a:rPr kumimoji="1" lang="ja-JP" altLang="en-US" dirty="0"/>
              <a:t>変数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private</a:t>
            </a:r>
            <a:r>
              <a:rPr kumimoji="1" lang="ja-JP" altLang="en-US" dirty="0" smtClean="0"/>
              <a:t>に、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外部から触る関数は</a:t>
            </a:r>
            <a:r>
              <a:rPr kumimoji="1" lang="en-US" altLang="ja-JP" dirty="0" smtClean="0"/>
              <a:t>public</a:t>
            </a:r>
            <a:r>
              <a:rPr kumimoji="1" lang="ja-JP" altLang="en-US" dirty="0" smtClean="0"/>
              <a:t>にする</a:t>
            </a:r>
            <a:endParaRPr kumimoji="1" lang="ja-JP" altLang="en-US" dirty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Miriam Fixed" pitchFamily="49" charset="-79"/>
              </a:rPr>
              <a:t>class Monster {</a:t>
            </a:r>
          </a:p>
          <a:p>
            <a:pPr marL="0" indent="0">
              <a:buNone/>
            </a:pPr>
            <a:r>
              <a:rPr lang="en-US" altLang="ja-JP" dirty="0" smtClean="0">
                <a:latin typeface="Miriam Fixed" pitchFamily="49" charset="-79"/>
              </a:rPr>
              <a:t>public:</a:t>
            </a:r>
          </a:p>
          <a:p>
            <a:pPr marL="0" indent="0">
              <a:buNone/>
            </a:pPr>
            <a:r>
              <a:rPr kumimoji="1" lang="en-US" altLang="ja-JP" dirty="0">
                <a:latin typeface="Miriam Fixed" pitchFamily="49" charset="-79"/>
              </a:rPr>
              <a:t> </a:t>
            </a:r>
            <a:r>
              <a:rPr kumimoji="1" lang="en-US" altLang="ja-JP" dirty="0" smtClean="0">
                <a:latin typeface="Miriam Fixed" pitchFamily="49" charset="-79"/>
              </a:rPr>
              <a:t>   string name;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   </a:t>
            </a:r>
            <a:r>
              <a:rPr lang="en-US" altLang="ja-JP" dirty="0" err="1">
                <a:latin typeface="Miriam Fixed" pitchFamily="49" charset="-79"/>
              </a:rPr>
              <a:t>int</a:t>
            </a: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err="1" smtClean="0">
                <a:latin typeface="Miriam Fixed" pitchFamily="49" charset="-79"/>
              </a:rPr>
              <a:t>attrib</a:t>
            </a:r>
            <a:r>
              <a:rPr lang="en-US" altLang="ja-JP" dirty="0" smtClean="0">
                <a:latin typeface="Miriam Fixed" pitchFamily="49" charset="-79"/>
              </a:rPr>
              <a:t>, type;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level, </a:t>
            </a:r>
            <a:r>
              <a:rPr lang="en-US" altLang="ja-JP" dirty="0" err="1" smtClean="0">
                <a:latin typeface="Miriam Fixed" pitchFamily="49" charset="-79"/>
              </a:rPr>
              <a:t>exp</a:t>
            </a:r>
            <a:r>
              <a:rPr lang="en-US" altLang="ja-JP" dirty="0" smtClean="0">
                <a:latin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</a:t>
            </a:r>
            <a:r>
              <a:rPr lang="en-US" altLang="ja-JP" dirty="0" err="1" smtClean="0">
                <a:latin typeface="Miriam Fixed" pitchFamily="49" charset="-79"/>
              </a:rPr>
              <a:t>hitPoint</a:t>
            </a:r>
            <a:r>
              <a:rPr lang="en-US" altLang="ja-JP" dirty="0" smtClean="0">
                <a:latin typeface="Miriam Fixed" pitchFamily="49" charset="-79"/>
              </a:rPr>
              <a:t>, attack;</a:t>
            </a:r>
          </a:p>
          <a:p>
            <a:pPr marL="0" indent="0">
              <a:buNone/>
            </a:pPr>
            <a:r>
              <a:rPr lang="en-US" altLang="ja-JP" dirty="0">
                <a:latin typeface="Miriam Fixed" pitchFamily="49" charset="-79"/>
              </a:rPr>
              <a:t> </a:t>
            </a:r>
            <a:r>
              <a:rPr lang="en-US" altLang="ja-JP" dirty="0" smtClean="0">
                <a:latin typeface="Miriam Fixed" pitchFamily="49" charset="-79"/>
              </a:rPr>
              <a:t>   </a:t>
            </a:r>
            <a:r>
              <a:rPr lang="en-US" altLang="ja-JP" dirty="0" err="1" smtClean="0">
                <a:latin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</a:rPr>
              <a:t> heal, cost;</a:t>
            </a:r>
            <a:endParaRPr lang="en-US" altLang="ja-JP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dirty="0" smtClean="0">
                <a:latin typeface="Miriam Fixed" pitchFamily="49" charset="-79"/>
              </a:rPr>
              <a:t>};</a:t>
            </a:r>
            <a:endParaRPr kumimoji="1" lang="ja-JP" altLang="en-US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2500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トピック：コンストラクタ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メンバ変数に初期値は必ず入れなくてはいけない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になっている保証は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ない！！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クラス名と同じ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メンバ関数を作る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オブジェクト</a:t>
            </a:r>
            <a:r>
              <a:rPr lang="ja-JP" altLang="en-US" dirty="0"/>
              <a:t>生成時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自動的に呼び出される</a:t>
            </a:r>
            <a:endParaRPr kumimoji="1" lang="ja-JP" altLang="en-US" dirty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Monster::Monster()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level = 1;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</a:t>
            </a:r>
            <a:r>
              <a:rPr kumimoji="1" lang="en-US" altLang="ja-JP" sz="2000" dirty="0" err="1" smtClean="0">
                <a:latin typeface="Miriam Fixed" pitchFamily="49" charset="-79"/>
              </a:rPr>
              <a:t>hitPoint</a:t>
            </a:r>
            <a:r>
              <a:rPr kumimoji="1" lang="en-US" altLang="ja-JP" sz="2000" dirty="0" smtClean="0">
                <a:latin typeface="Miriam Fixed" pitchFamily="49" charset="-79"/>
              </a:rPr>
              <a:t> = </a:t>
            </a:r>
            <a:r>
              <a:rPr lang="en-US" altLang="ja-JP" sz="2000" dirty="0" smtClean="0">
                <a:latin typeface="Miriam Fixed" pitchFamily="49" charset="-79"/>
              </a:rPr>
              <a:t>100</a:t>
            </a:r>
            <a:r>
              <a:rPr kumimoji="1" lang="en-US" altLang="ja-JP" sz="2000" dirty="0" smtClean="0">
                <a:latin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attack = 50;</a:t>
            </a: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>
                <a:latin typeface="Miriam Fixed" pitchFamily="49" charset="-79"/>
              </a:rPr>
              <a:t> </a:t>
            </a:r>
            <a:r>
              <a:rPr lang="en-US" altLang="ja-JP" sz="2000" dirty="0" smtClean="0">
                <a:latin typeface="Miriam Fixed" pitchFamily="49" charset="-79"/>
              </a:rPr>
              <a:t>   </a:t>
            </a:r>
            <a:r>
              <a:rPr kumimoji="1" lang="en-US" altLang="ja-JP" sz="2000" dirty="0" smtClean="0">
                <a:latin typeface="Miriam Fixed" pitchFamily="49" charset="-79"/>
              </a:rPr>
              <a:t>heal = 10;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}</a:t>
            </a:r>
            <a:endParaRPr lang="en-US" altLang="ja-JP" sz="2000" dirty="0">
              <a:latin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</a:rPr>
              <a:t>// </a:t>
            </a:r>
            <a:r>
              <a:rPr kumimoji="1" lang="ja-JP" altLang="en-US" sz="2000" dirty="0" smtClean="0">
                <a:latin typeface="Miriam Fixed" pitchFamily="49" charset="-79"/>
              </a:rPr>
              <a:t>こんな関数を作っておけば</a:t>
            </a:r>
            <a:endParaRPr kumimoji="1" lang="en-US" altLang="ja-JP" sz="2000" dirty="0" smtClean="0">
              <a:latin typeface="Miriam Fixed" pitchFamily="49" charset="-79"/>
            </a:endParaRPr>
          </a:p>
          <a:p>
            <a:pPr marL="0" indent="0">
              <a:buNone/>
            </a:pPr>
            <a:endParaRPr lang="en-US" altLang="ja-JP" sz="2000" dirty="0" smtClean="0">
              <a:latin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Monster </a:t>
            </a:r>
            <a:r>
              <a:rPr lang="en-US" altLang="ja-JP" sz="2000" dirty="0" err="1" smtClean="0">
                <a:latin typeface="Miriam Fixed" pitchFamily="49" charset="-79"/>
              </a:rPr>
              <a:t>mon</a:t>
            </a:r>
            <a:r>
              <a:rPr lang="en-US" altLang="ja-JP" sz="2000" dirty="0" smtClean="0">
                <a:latin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</a:rPr>
              <a:t>// </a:t>
            </a:r>
            <a:r>
              <a:rPr lang="ja-JP" altLang="en-US" sz="2000" dirty="0" smtClean="0">
                <a:latin typeface="Miriam Fixed" pitchFamily="49" charset="-79"/>
              </a:rPr>
              <a:t>この時点で初期値が入る</a:t>
            </a:r>
            <a:endParaRPr lang="en-US" altLang="ja-JP" sz="2000" dirty="0">
              <a:latin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7137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オブジェクトとは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何かを表す変数や手続きがまとまっており、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メッセージを送る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メンバ関数を呼び出す</a:t>
            </a:r>
            <a:r>
              <a:rPr kumimoji="1" lang="en-US" altLang="ja-JP" sz="2800" dirty="0" smtClean="0"/>
              <a:t>)</a:t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ことで様々な処理を実現できるもののこと</a:t>
            </a:r>
            <a:endParaRPr kumimoji="1" lang="en-US" altLang="ja-JP" sz="2800" dirty="0" smtClean="0"/>
          </a:p>
          <a:p>
            <a:pPr lvl="1"/>
            <a:r>
              <a:rPr lang="ja-JP" altLang="en-US" dirty="0" smtClean="0"/>
              <a:t>このオブジェクトを作るための設計図が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「クラス」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その「クラス型の変数」がオブジェクト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kumimoji="1" lang="ja-JP" altLang="en-US" dirty="0" smtClean="0"/>
              <a:t>今回で言うなら、</a:t>
            </a:r>
            <a:r>
              <a:rPr kumimoji="1" lang="en-US" altLang="ja-JP" dirty="0" smtClean="0"/>
              <a:t>Monster</a:t>
            </a:r>
            <a:r>
              <a:rPr kumimoji="1" lang="ja-JP" altLang="en-US" dirty="0" smtClean="0"/>
              <a:t>がクラス、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hera_ys</a:t>
            </a:r>
            <a:r>
              <a:rPr kumimoji="1" lang="ja-JP" altLang="en-US" dirty="0" smtClean="0"/>
              <a:t>や</a:t>
            </a:r>
            <a:r>
              <a:rPr kumimoji="1" lang="en-US" altLang="ja-JP" dirty="0" err="1" smtClean="0"/>
              <a:t>valkyrie</a:t>
            </a:r>
            <a:r>
              <a:rPr kumimoji="1" lang="ja-JP" altLang="en-US" dirty="0" smtClean="0"/>
              <a:t>がオブジェクト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200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ただ、今日の内容だけでは不十分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Monster</a:t>
            </a:r>
            <a:r>
              <a:rPr kumimoji="1" lang="ja-JP" altLang="en-US" dirty="0" smtClean="0"/>
              <a:t>というのは抽象的な括り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スキル</a:t>
            </a:r>
            <a:r>
              <a:rPr lang="ja-JP" altLang="en-US" dirty="0" smtClean="0"/>
              <a:t>やパラメータの伸びは種類ごとに違う</a:t>
            </a:r>
            <a:endParaRPr kumimoji="1" lang="en-US" altLang="ja-JP" dirty="0" smtClean="0"/>
          </a:p>
          <a:p>
            <a:r>
              <a:rPr lang="en-US" altLang="ja-JP" dirty="0" smtClean="0"/>
              <a:t>Valkyrie</a:t>
            </a:r>
            <a:r>
              <a:rPr lang="ja-JP" altLang="en-US" dirty="0" smtClean="0"/>
              <a:t>や</a:t>
            </a:r>
            <a:r>
              <a:rPr lang="en-US" altLang="ja-JP" dirty="0" err="1" smtClean="0"/>
              <a:t>HeraYs</a:t>
            </a:r>
            <a:r>
              <a:rPr lang="ja-JP" altLang="en-US" dirty="0" smtClean="0"/>
              <a:t>もクラスになり得る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同じ種類のモンスターを複数所持することは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十分あり得るので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でも別々のクラスにしちゃうと、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パーティを配列で表現出来ない</a:t>
            </a:r>
            <a:r>
              <a:rPr lang="en-US" altLang="ja-JP" dirty="0" smtClean="0"/>
              <a:t>……</a:t>
            </a:r>
          </a:p>
          <a:p>
            <a:pPr lvl="1"/>
            <a:r>
              <a:rPr lang="ja-JP" altLang="en-US" dirty="0" smtClean="0"/>
              <a:t>来週、さらにオブジェクト指向を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掘り下げて解決します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75245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To be continued…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授業予定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OOP</a:t>
            </a:r>
            <a:r>
              <a:rPr kumimoji="1" lang="ja-JP" altLang="en-US" dirty="0" smtClean="0"/>
              <a:t>：事始め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オブジェクト設計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コードレビュー</a:t>
            </a:r>
            <a:r>
              <a:rPr lang="en-US" altLang="ja-JP" dirty="0" smtClean="0"/>
              <a:t>#1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コンテナとポインタ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継承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コードレビュー</a:t>
            </a:r>
            <a:r>
              <a:rPr kumimoji="1" lang="en-US" altLang="ja-JP" dirty="0" smtClean="0"/>
              <a:t>#2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対戦版オセロ完成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kumimoji="1" lang="ja-JP" altLang="en-US" dirty="0" smtClean="0"/>
              <a:t>ゲーム数学再入門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ja-JP" altLang="en-US" dirty="0" smtClean="0"/>
              <a:t>コードレビュー</a:t>
            </a:r>
            <a:r>
              <a:rPr lang="en-US" altLang="ja-JP" dirty="0" smtClean="0"/>
              <a:t>#3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altLang="ja-JP" dirty="0" smtClean="0"/>
              <a:t>AI</a:t>
            </a:r>
            <a:r>
              <a:rPr lang="ja-JP" altLang="en-US" dirty="0" smtClean="0"/>
              <a:t>の基礎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 startAt="8"/>
            </a:pPr>
            <a:r>
              <a:rPr kumimoji="1" lang="en-US" altLang="ja-JP" dirty="0" smtClean="0"/>
              <a:t>Boost</a:t>
            </a:r>
            <a:r>
              <a:rPr kumimoji="1" lang="ja-JP" altLang="en-US" dirty="0" smtClean="0"/>
              <a:t>の利用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ja-JP" altLang="en-US" dirty="0" smtClean="0"/>
              <a:t>コードレビュー</a:t>
            </a:r>
            <a:r>
              <a:rPr lang="en-US" altLang="ja-JP" dirty="0" smtClean="0"/>
              <a:t>#4</a:t>
            </a:r>
          </a:p>
          <a:p>
            <a:pPr marL="514350" indent="-514350">
              <a:buFont typeface="+mj-lt"/>
              <a:buAutoNum type="arabicPeriod" startAt="8"/>
            </a:pP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版オセロ完成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ja-JP" dirty="0" smtClean="0"/>
              <a:t>AI</a:t>
            </a:r>
            <a:r>
              <a:rPr lang="ja-JP" altLang="en-US" dirty="0" smtClean="0"/>
              <a:t>オセロ頂上決戦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8"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5115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何故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なのか？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今でも事実上現役だから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弊社の開発でもメインストリーム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ネイティブ</a:t>
            </a:r>
            <a:r>
              <a:rPr kumimoji="1" lang="en-US" altLang="ja-JP" dirty="0" smtClean="0"/>
              <a:t>(CPU</a:t>
            </a:r>
            <a:r>
              <a:rPr kumimoji="1" lang="ja-JP" altLang="en-US" dirty="0" smtClean="0"/>
              <a:t>上で直接動作する</a:t>
            </a:r>
            <a:r>
              <a:rPr kumimoji="1" lang="en-US" altLang="ja-JP" dirty="0" smtClean="0"/>
              <a:t>)</a:t>
            </a:r>
            <a:r>
              <a:rPr lang="ja-JP" altLang="en-US" dirty="0" smtClean="0"/>
              <a:t>コードを吐ける数少ない言語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設計思想を知り、学ぶ教材として有用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長年使われており、最新の概念も取り込む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マルチパラダイム言語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51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パズドラでわかる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オブジェクト指向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まずはお馴染みのゲームで考えてみよう</a:t>
            </a:r>
            <a:endParaRPr kumimoji="1" lang="ja-JP" altLang="en-US" dirty="0"/>
          </a:p>
        </p:txBody>
      </p:sp>
      <p:pic>
        <p:nvPicPr>
          <p:cNvPr id="6" name="Picture 2" descr="C:\Users\rita\Desktop\ti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0286">
            <a:off x="4521779" y="2091842"/>
            <a:ext cx="12192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rita\Desktop\pres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99109"/>
            <a:ext cx="12192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rita\Desktop\bracky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80000">
            <a:off x="7669218" y="2213471"/>
            <a:ext cx="12192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13545" y="6516052"/>
            <a:ext cx="7854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©2012-2013 </a:t>
            </a:r>
            <a:r>
              <a:rPr kumimoji="1" lang="en-US" altLang="ja-JP" dirty="0" err="1" smtClean="0"/>
              <a:t>GungHo</a:t>
            </a:r>
            <a:r>
              <a:rPr kumimoji="1" lang="en-US" altLang="ja-JP" dirty="0" smtClean="0"/>
              <a:t> Online Entertainment, Inc. All Rights Reserved.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51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変数のおさらい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値を覚えておくための箱のようなもの</a:t>
            </a:r>
          </a:p>
          <a:p>
            <a:pPr lvl="1"/>
            <a:r>
              <a:rPr lang="en-US" altLang="ja-JP" smtClean="0"/>
              <a:t>1</a:t>
            </a:r>
            <a:r>
              <a:rPr lang="ja-JP" altLang="en-US" smtClean="0"/>
              <a:t>つの箱に１つだけ、値を入れておける</a:t>
            </a:r>
          </a:p>
          <a:p>
            <a:pPr lvl="1"/>
            <a:r>
              <a:rPr lang="ja-JP" altLang="en-US" smtClean="0"/>
              <a:t>入れる値の種類に応じて、違う型を使う</a:t>
            </a:r>
          </a:p>
          <a:p>
            <a:pPr lvl="2"/>
            <a:r>
              <a:rPr lang="ja-JP" altLang="en-US" smtClean="0"/>
              <a:t>整数なら </a:t>
            </a:r>
            <a:r>
              <a:rPr lang="en-US" altLang="ja-JP" smtClean="0"/>
              <a:t>int </a:t>
            </a:r>
            <a:r>
              <a:rPr lang="ja-JP" altLang="en-US" smtClean="0"/>
              <a:t>型、実数なら </a:t>
            </a:r>
            <a:r>
              <a:rPr lang="en-US" altLang="ja-JP" smtClean="0"/>
              <a:t>double </a:t>
            </a:r>
            <a:r>
              <a:rPr lang="ja-JP" altLang="en-US" smtClean="0"/>
              <a:t>型など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508625" y="4652963"/>
            <a:ext cx="2016125" cy="1657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>
                <a:ea typeface="ＭＳ Ｐゴシック" charset="-128"/>
              </a:rPr>
              <a:t>iA</a:t>
            </a:r>
            <a:endParaRPr lang="en-US" altLang="ja-JP" sz="4000" b="1" dirty="0">
              <a:ea typeface="ＭＳ Ｐゴシック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19250" y="4652963"/>
            <a:ext cx="2376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err="1" smtClean="0">
                <a:latin typeface="Miriam Fixed" pitchFamily="49" charset="-79"/>
                <a:ea typeface="ＭＳ Ｐゴシック" charset="-128"/>
                <a:cs typeface="Miriam Fixed" pitchFamily="49" charset="-79"/>
              </a:rPr>
              <a:t>int</a:t>
            </a:r>
            <a:r>
              <a:rPr lang="en-US" altLang="ja-JP" dirty="0" smtClean="0">
                <a:latin typeface="Miriam Fixed" pitchFamily="49" charset="-79"/>
                <a:ea typeface="ＭＳ Ｐゴシック" charset="-128"/>
                <a:cs typeface="Miriam Fixed" pitchFamily="49" charset="-79"/>
              </a:rPr>
              <a:t> </a:t>
            </a:r>
            <a:r>
              <a:rPr lang="en-US" altLang="ja-JP" dirty="0" err="1">
                <a:latin typeface="Miriam Fixed" pitchFamily="49" charset="-79"/>
                <a:ea typeface="ＭＳ Ｐゴシック" charset="-128"/>
                <a:cs typeface="Miriam Fixed" pitchFamily="49" charset="-79"/>
              </a:rPr>
              <a:t>iA</a:t>
            </a:r>
            <a:r>
              <a:rPr lang="en-US" altLang="ja-JP" dirty="0">
                <a:latin typeface="Miriam Fixed" pitchFamily="49" charset="-79"/>
                <a:ea typeface="ＭＳ Ｐゴシック" charset="-128"/>
                <a:cs typeface="Miriam Fixed" pitchFamily="49" charset="-79"/>
              </a:rPr>
              <a:t> = 12;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0" y="5157788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>
                <a:latin typeface="Miriam Fixed" pitchFamily="49" charset="-79"/>
                <a:ea typeface="ＭＳ Ｐゴシック" charset="-128"/>
                <a:cs typeface="Miriam Fixed" pitchFamily="49" charset="-79"/>
              </a:rPr>
              <a:t>12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16463" y="3573463"/>
            <a:ext cx="1728787" cy="15113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508625" y="5084763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>
                <a:latin typeface="メイリオ" pitchFamily="50" charset="-128"/>
              </a:rPr>
              <a:t>int</a:t>
            </a:r>
            <a:r>
              <a:rPr lang="ja-JP" altLang="en-US">
                <a:latin typeface="メイリオ" pitchFamily="50" charset="-128"/>
              </a:rPr>
              <a:t>型</a:t>
            </a:r>
          </a:p>
        </p:txBody>
      </p:sp>
    </p:spTree>
    <p:extLst>
      <p:ext uri="{BB962C8B-B14F-4D97-AF65-F5344CB8AC3E}">
        <p14:creationId xmlns:p14="http://schemas.microsoft.com/office/powerpoint/2010/main" val="29761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変数の限界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変数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つには、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値しか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入れられない</a:t>
            </a:r>
          </a:p>
          <a:p>
            <a:r>
              <a:rPr lang="ja-JP" altLang="en-US" dirty="0" smtClean="0"/>
              <a:t>だが実際には、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数値だけでは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表せない物事が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多数存在する</a:t>
            </a:r>
          </a:p>
          <a:p>
            <a:pPr marL="0" indent="0">
              <a:buNone/>
            </a:pPr>
            <a:endParaRPr lang="ja-JP" altLang="en-US" dirty="0" smtClean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配列は複数の値を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まとめてしまえるが、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あくまで</a:t>
            </a:r>
            <a:r>
              <a:rPr kumimoji="1" lang="ja-JP" altLang="en-US" dirty="0" smtClean="0"/>
              <a:t>同じ型の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集合でしかない</a:t>
            </a:r>
            <a:endParaRPr kumimoji="1" lang="ja-JP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043608" y="4934948"/>
            <a:ext cx="2016125" cy="1657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ea typeface="ＭＳ Ｐゴシック" charset="-128"/>
              </a:rPr>
              <a:t>iDs</a:t>
            </a:r>
            <a:r>
              <a:rPr lang="en-US" altLang="ja-JP" sz="4000" b="1" dirty="0" smtClean="0">
                <a:ea typeface="ＭＳ Ｐゴシック" charset="-128"/>
              </a:rPr>
              <a:t>[0]</a:t>
            </a:r>
            <a:endParaRPr lang="en-US" altLang="ja-JP" sz="4000" b="1" dirty="0">
              <a:ea typeface="ＭＳ Ｐゴシック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043608" y="536674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>
                <a:latin typeface="メイリオ" pitchFamily="50" charset="-128"/>
              </a:rPr>
              <a:t>int</a:t>
            </a:r>
            <a:r>
              <a:rPr lang="ja-JP" altLang="en-US">
                <a:latin typeface="メイリオ" pitchFamily="50" charset="-128"/>
              </a:rPr>
              <a:t>型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627933" y="4934948"/>
            <a:ext cx="2016125" cy="1657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ea typeface="ＭＳ Ｐゴシック" charset="-128"/>
              </a:rPr>
              <a:t>iDs</a:t>
            </a:r>
            <a:r>
              <a:rPr lang="en-US" altLang="ja-JP" sz="4000" b="1" dirty="0" smtClean="0">
                <a:ea typeface="ＭＳ Ｐゴシック" charset="-128"/>
              </a:rPr>
              <a:t>[1]</a:t>
            </a:r>
            <a:endParaRPr lang="en-US" altLang="ja-JP" sz="4000" b="1" dirty="0">
              <a:ea typeface="ＭＳ Ｐゴシック" charset="-12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211960" y="4926497"/>
            <a:ext cx="2016125" cy="1657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ea typeface="ＭＳ Ｐゴシック" charset="-128"/>
              </a:rPr>
              <a:t>iDs</a:t>
            </a:r>
            <a:r>
              <a:rPr lang="en-US" altLang="ja-JP" sz="4000" b="1" dirty="0" smtClean="0">
                <a:ea typeface="ＭＳ Ｐゴシック" charset="-128"/>
              </a:rPr>
              <a:t>[2]</a:t>
            </a:r>
            <a:endParaRPr lang="en-US" altLang="ja-JP" sz="4000" b="1" dirty="0">
              <a:ea typeface="ＭＳ Ｐゴシック" charset="-12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796136" y="4926497"/>
            <a:ext cx="2016125" cy="1657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ea typeface="ＭＳ Ｐゴシック" charset="-128"/>
              </a:rPr>
              <a:t>iDs</a:t>
            </a:r>
            <a:r>
              <a:rPr lang="en-US" altLang="ja-JP" sz="4000" b="1" dirty="0" smtClean="0">
                <a:ea typeface="ＭＳ Ｐゴシック" charset="-128"/>
              </a:rPr>
              <a:t>[3]</a:t>
            </a:r>
            <a:endParaRPr lang="en-US" altLang="ja-JP" sz="4000" b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83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パズドラ</a:t>
            </a:r>
            <a:r>
              <a:rPr lang="ja-JP" altLang="en-US" dirty="0" smtClean="0"/>
              <a:t>のモンスターで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考えてみる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[Thinking time]</a:t>
            </a:r>
          </a:p>
          <a:p>
            <a:pPr lvl="1"/>
            <a:r>
              <a:rPr lang="ja-JP" altLang="en-US" dirty="0" smtClean="0"/>
              <a:t>モンスターを構成するパラメータを列挙してみよう</a:t>
            </a:r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 algn="ctr">
              <a:buNone/>
            </a:pPr>
            <a:r>
              <a:rPr kumimoji="1" lang="ja-JP" altLang="en-US" sz="2000" dirty="0" smtClean="0"/>
              <a:t>ヴァルキリーたん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ふつくしいです</a:t>
            </a:r>
            <a:r>
              <a:rPr kumimoji="1" lang="ja-JP" altLang="en-US" sz="2000" dirty="0" err="1" smtClean="0"/>
              <a:t>ん</a:t>
            </a:r>
            <a:r>
              <a:rPr kumimoji="1" lang="en-US" altLang="ja-JP" sz="2000" dirty="0" smtClean="0"/>
              <a:t>……</a:t>
            </a:r>
            <a:endParaRPr kumimoji="1" lang="ja-JP" altLang="en-US" sz="2000" dirty="0"/>
          </a:p>
        </p:txBody>
      </p:sp>
      <p:pic>
        <p:nvPicPr>
          <p:cNvPr id="1026" name="Picture 2" descr="C:\Users\rita\Desktop\ダウンロー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1628800"/>
            <a:ext cx="4112630" cy="312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613545" y="6516052"/>
            <a:ext cx="7854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©2012-2013 </a:t>
            </a:r>
            <a:r>
              <a:rPr kumimoji="1" lang="en-US" altLang="ja-JP" dirty="0" err="1" smtClean="0"/>
              <a:t>GungHo</a:t>
            </a:r>
            <a:r>
              <a:rPr kumimoji="1" lang="en-US" altLang="ja-JP" dirty="0" smtClean="0"/>
              <a:t> Online Entertainment, Inc. All Rights Reserved.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9400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列挙</a:t>
            </a:r>
            <a:r>
              <a:rPr lang="ja-JP" altLang="en-US" dirty="0"/>
              <a:t>して</a:t>
            </a:r>
            <a:r>
              <a:rPr lang="ja-JP" altLang="en-US" dirty="0" smtClean="0"/>
              <a:t>みた例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名前</a:t>
            </a:r>
            <a:endParaRPr kumimoji="1" lang="en-US" altLang="ja-JP" dirty="0" smtClean="0"/>
          </a:p>
          <a:p>
            <a:r>
              <a:rPr lang="ja-JP" altLang="en-US" dirty="0" smtClean="0"/>
              <a:t>属性</a:t>
            </a:r>
            <a:endParaRPr lang="en-US" altLang="ja-JP" dirty="0" smtClean="0"/>
          </a:p>
          <a:p>
            <a:r>
              <a:rPr kumimoji="1" lang="ja-JP" altLang="en-US" dirty="0"/>
              <a:t>タイプ</a:t>
            </a:r>
            <a:endParaRPr kumimoji="1" lang="en-US" altLang="ja-JP" dirty="0" smtClean="0"/>
          </a:p>
          <a:p>
            <a:r>
              <a:rPr kumimoji="1" lang="en-US" altLang="ja-JP" dirty="0" smtClean="0"/>
              <a:t>HP</a:t>
            </a:r>
          </a:p>
          <a:p>
            <a:r>
              <a:rPr lang="ja-JP" altLang="en-US" dirty="0" smtClean="0"/>
              <a:t>攻撃</a:t>
            </a:r>
            <a:endParaRPr lang="en-US" altLang="ja-JP" dirty="0" smtClean="0"/>
          </a:p>
          <a:p>
            <a:r>
              <a:rPr kumimoji="1" lang="ja-JP" altLang="en-US" dirty="0" smtClean="0"/>
              <a:t>回復</a:t>
            </a:r>
            <a:endParaRPr kumimoji="1" lang="en-US" altLang="ja-JP" dirty="0" smtClean="0"/>
          </a:p>
          <a:p>
            <a:r>
              <a:rPr lang="ja-JP" altLang="en-US" dirty="0"/>
              <a:t>それぞれ</a:t>
            </a:r>
            <a:r>
              <a:rPr lang="ja-JP" altLang="en-US" dirty="0" smtClean="0"/>
              <a:t>の</a:t>
            </a:r>
            <a:r>
              <a:rPr lang="en-US" altLang="ja-JP" dirty="0" smtClean="0"/>
              <a:t>+</a:t>
            </a:r>
            <a:r>
              <a:rPr lang="ja-JP" altLang="en-US" dirty="0" smtClean="0"/>
              <a:t>値</a:t>
            </a:r>
            <a:endParaRPr kumimoji="1"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r>
              <a:rPr lang="ja-JP" altLang="en-US" dirty="0" smtClean="0"/>
              <a:t>経験値</a:t>
            </a:r>
            <a:endParaRPr lang="en-US" altLang="ja-JP" dirty="0" smtClean="0"/>
          </a:p>
          <a:p>
            <a:r>
              <a:rPr kumimoji="1" lang="ja-JP" altLang="en-US" dirty="0" smtClean="0"/>
              <a:t>レアリティ</a:t>
            </a:r>
            <a:endParaRPr kumimoji="1" lang="en-US" altLang="ja-JP" dirty="0" smtClean="0"/>
          </a:p>
          <a:p>
            <a:r>
              <a:rPr lang="ja-JP" altLang="en-US" dirty="0" smtClean="0"/>
              <a:t>コスト</a:t>
            </a:r>
            <a:endParaRPr lang="en-US" altLang="ja-JP" dirty="0" smtClean="0"/>
          </a:p>
          <a:p>
            <a:r>
              <a:rPr lang="ja-JP" altLang="en-US" dirty="0"/>
              <a:t>スキル</a:t>
            </a:r>
            <a:endParaRPr lang="en-US" altLang="ja-JP" dirty="0" smtClean="0"/>
          </a:p>
          <a:p>
            <a:r>
              <a:rPr kumimoji="1" lang="ja-JP" altLang="en-US" dirty="0" smtClean="0"/>
              <a:t>スキルレベル</a:t>
            </a:r>
            <a:endParaRPr kumimoji="1" lang="en-US" altLang="ja-JP" dirty="0" smtClean="0"/>
          </a:p>
          <a:p>
            <a:r>
              <a:rPr lang="ja-JP" altLang="en-US" dirty="0"/>
              <a:t>リーダースキル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196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1019</Words>
  <Application>Microsoft Office PowerPoint</Application>
  <PresentationFormat>画面に合わせる (4:3)</PresentationFormat>
  <Paragraphs>270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​​テーマ</vt:lpstr>
      <vt:lpstr>インタラクティブ・ゲーム制作 ＜プログラミングコース＞</vt:lpstr>
      <vt:lpstr>この授業の目的</vt:lpstr>
      <vt:lpstr>授業予定</vt:lpstr>
      <vt:lpstr>何故C++なのか？</vt:lpstr>
      <vt:lpstr>パズドラでわかる オブジェクト指向</vt:lpstr>
      <vt:lpstr>変数のおさらい</vt:lpstr>
      <vt:lpstr>変数の限界</vt:lpstr>
      <vt:lpstr>パズドラのモンスターで 考えてみる</vt:lpstr>
      <vt:lpstr>列挙してみた例</vt:lpstr>
      <vt:lpstr>プログラムで表現してみよう</vt:lpstr>
      <vt:lpstr>複数のモンスターを扱いたい</vt:lpstr>
      <vt:lpstr>複数のモンスターを扱いたい</vt:lpstr>
      <vt:lpstr>そこで偉大なる先人は考えた</vt:lpstr>
      <vt:lpstr>これがクラスの原形</vt:lpstr>
      <vt:lpstr>こんなイメージ</vt:lpstr>
      <vt:lpstr>トピック：数字で種類を表す時</vt:lpstr>
      <vt:lpstr>演習</vt:lpstr>
      <vt:lpstr>値をまとめるだけでいいのか？</vt:lpstr>
      <vt:lpstr>メンバーの値に関することは 自分自身にやらせたい！</vt:lpstr>
      <vt:lpstr>トピック：アクセス制御</vt:lpstr>
      <vt:lpstr>トピック：コンストラクタ</vt:lpstr>
      <vt:lpstr>オブジェクトとは</vt:lpstr>
      <vt:lpstr>ただ、今日の内容だけでは不十分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74</cp:revision>
  <dcterms:created xsi:type="dcterms:W3CDTF">2012-04-09T01:03:24Z</dcterms:created>
  <dcterms:modified xsi:type="dcterms:W3CDTF">2013-04-17T06:11:50Z</dcterms:modified>
</cp:coreProperties>
</file>