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265" r:id="rId10"/>
    <p:sldId id="283" r:id="rId11"/>
    <p:sldId id="271" r:id="rId12"/>
    <p:sldId id="284" r:id="rId13"/>
    <p:sldId id="285" r:id="rId14"/>
    <p:sldId id="266" r:id="rId15"/>
    <p:sldId id="286" r:id="rId16"/>
    <p:sldId id="287" r:id="rId17"/>
    <p:sldId id="288" r:id="rId18"/>
    <p:sldId id="296" r:id="rId19"/>
    <p:sldId id="300" r:id="rId20"/>
    <p:sldId id="299" r:id="rId21"/>
    <p:sldId id="289" r:id="rId22"/>
    <p:sldId id="290" r:id="rId23"/>
    <p:sldId id="291" r:id="rId24"/>
    <p:sldId id="292" r:id="rId25"/>
    <p:sldId id="293" r:id="rId26"/>
    <p:sldId id="301" r:id="rId27"/>
    <p:sldId id="294" r:id="rId28"/>
    <p:sldId id="298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29" autoAdjust="0"/>
  </p:normalViewPr>
  <p:slideViewPr>
    <p:cSldViewPr>
      <p:cViewPr varScale="1">
        <p:scale>
          <a:sx n="94" d="100"/>
          <a:sy n="94" d="100"/>
        </p:scale>
        <p:origin x="-11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2013/1/9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7b.biglobe.ne.jp/robe/cpphtm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GS/text/PDF/Container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5c.biglobe.ne.jp/~ecb/cpp/cpp00.html" TargetMode="External"/><Relationship Id="rId2" Type="http://schemas.openxmlformats.org/officeDocument/2006/relationships/hyperlink" Target="http://www.ogis-ri.co.jp/otc/hiroba/technical/CppDesignNo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mepage2.nifty.com/c_lan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alang/boos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.hatena.ne.jp/zengeren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marupeke296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mps.org/index.php?3D%B6%F5%B4%D6%A4%CB%A4%AA%A4%B1%A4%EB%B2%F3%C5%BE%A4%CE%C9%BD%B8%BD%B7%C1%BC%B0" TargetMode="External"/><Relationship Id="rId2" Type="http://schemas.openxmlformats.org/officeDocument/2006/relationships/hyperlink" Target="http://www.tmps.org/index.php?TMPSwik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ekpage.jp/programming/winsock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pha-net.ne.jp/users2/uk413/vc/index.html" TargetMode="External"/><Relationship Id="rId2" Type="http://schemas.openxmlformats.org/officeDocument/2006/relationships/hyperlink" Target="http://toruweb.web.fc2.com/index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isdom.sakura.ne.jp/" TargetMode="External"/><Relationship Id="rId2" Type="http://schemas.openxmlformats.org/officeDocument/2006/relationships/hyperlink" Target="http://marina.sys.wakayama-u.ac.jp/~tokoi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watam-server.sakura.ne.jp/game/index.html" TargetMode="External"/><Relationship Id="rId2" Type="http://schemas.openxmlformats.org/officeDocument/2006/relationships/hyperlink" Target="http://itpro.nikkeibp.co.jp/article/COLUMN/20070109/258278/?ST=develo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s.tsukuba.ac.jp/~fujis/cgi-bin/wiki/index.php?FrontPag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smtClean="0"/>
              <a:t>Ⅳ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5596" y="3886200"/>
            <a:ext cx="6872808" cy="1752600"/>
          </a:xfrm>
        </p:spPr>
        <p:txBody>
          <a:bodyPr>
            <a:normAutofit/>
          </a:bodyPr>
          <a:lstStyle/>
          <a:p>
            <a:r>
              <a:rPr lang="ja-JP" altLang="en-US" dirty="0"/>
              <a:t>最終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kumimoji="1" lang="ja-JP" altLang="en-US" dirty="0" smtClean="0"/>
              <a:t>関数を持ち歩こう</a:t>
            </a:r>
            <a:endParaRPr kumimoji="1" lang="en-US" altLang="ja-JP" dirty="0" smtClean="0"/>
          </a:p>
          <a:p>
            <a:r>
              <a:rPr lang="ja-JP" altLang="en-US" dirty="0" smtClean="0"/>
              <a:t>～</a:t>
            </a:r>
            <a:r>
              <a:rPr lang="en-US" altLang="ja-JP" dirty="0" smtClean="0"/>
              <a:t>Boost</a:t>
            </a:r>
            <a:r>
              <a:rPr lang="ja-JP" altLang="en-US" dirty="0" smtClean="0"/>
              <a:t>入門～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000" b="1" dirty="0" smtClean="0"/>
              <a:t>自分で問題を発見して</a:t>
            </a:r>
            <a:endParaRPr kumimoji="1" lang="en-US" altLang="ja-JP" sz="6000" b="1" dirty="0" smtClean="0"/>
          </a:p>
          <a:p>
            <a:pPr algn="ctr">
              <a:buNone/>
            </a:pPr>
            <a:r>
              <a:rPr lang="ja-JP" altLang="en-US" sz="6000" b="1" dirty="0" smtClean="0"/>
              <a:t>解決するための技術</a:t>
            </a:r>
            <a:endParaRPr lang="en-US" altLang="ja-JP" sz="6000" b="1" dirty="0" smtClean="0"/>
          </a:p>
          <a:p>
            <a:pPr algn="ctr">
              <a:buNone/>
            </a:pPr>
            <a:r>
              <a:rPr kumimoji="1" lang="en-US" altLang="ja-JP" sz="11500" b="1" dirty="0" err="1" smtClean="0"/>
              <a:t>ggrks</a:t>
            </a:r>
            <a:endParaRPr kumimoji="1" lang="ja-JP" alt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半分冗談で、半分本気です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何故ならこの授業の目的は「自律思考可動型電算遊戯構築者育成」だから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全部誰かから教わったことだけでゲームが作れると思ったら大間違いである！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でも調べろって言われたって、どう調べればいいのか分からないんだよ！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それを今日は伝授します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知識・技術のレイヤーを考える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まず、作ろうとしているものにどんな技術が必要かを見定める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それを構築するには何を使えばいいのか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ライブラリの選定、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リファレンス参照</a:t>
            </a:r>
            <a:endParaRPr lang="en-US" altLang="ja-JP" dirty="0" smtClean="0"/>
          </a:p>
          <a:p>
            <a:r>
              <a:rPr kumimoji="1" lang="ja-JP" altLang="en-US" dirty="0" smtClean="0"/>
              <a:t>どのように組めばいいのか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サンプルコード、デザインパターン、設計論</a:t>
            </a:r>
            <a:endParaRPr lang="en-US" altLang="ja-JP" dirty="0" smtClean="0"/>
          </a:p>
          <a:p>
            <a:r>
              <a:rPr kumimoji="1" lang="ja-JP" altLang="en-US" dirty="0" smtClean="0"/>
              <a:t>どのように書けばいいのか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言語の文法、概念など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世に出回っている知識の傾向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それを構築するには何を使えばいいのか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Web</a:t>
            </a:r>
            <a:r>
              <a:rPr lang="ja-JP" altLang="en-US" dirty="0" smtClean="0"/>
              <a:t>や本でもよく転がっている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数には困らないが、質はピンキリ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どのように組めばいいのか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一番分かりづらく、伝えにくい部分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授業で重視したいのはここ</a:t>
            </a:r>
            <a:endParaRPr lang="en-US" altLang="ja-JP" dirty="0" smtClean="0"/>
          </a:p>
          <a:p>
            <a:r>
              <a:rPr lang="ja-JP" altLang="en-US" dirty="0" smtClean="0"/>
              <a:t>どのように書けばいいのか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一番の根っこの部分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ここは独学独習を強く推奨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今回のネタ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私のブックマークからゲーム制作技術に関するサイトをピックアップして紹介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一気に全部を理解しようとしなくていい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いわゆる</a:t>
            </a:r>
            <a:r>
              <a:rPr lang="en-US" altLang="ja-JP" dirty="0" smtClean="0"/>
              <a:t>RPG</a:t>
            </a:r>
            <a:r>
              <a:rPr lang="ja-JP" altLang="en-US" dirty="0" smtClean="0"/>
              <a:t>で「全部の宝箱を開けないと気が済まない人」は注意してください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の文法・概念編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「ロベールの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教室」</a:t>
            </a:r>
            <a:endParaRPr kumimoji="1" lang="en-US" altLang="ja-JP" dirty="0" smtClean="0"/>
          </a:p>
          <a:p>
            <a:pPr lvl="1"/>
            <a:r>
              <a:rPr lang="en-US" altLang="ja-JP" sz="2400" dirty="0" smtClean="0">
                <a:hlinkClick r:id="rId2"/>
              </a:rPr>
              <a:t>http://www7b.biglobe.ne.jp/robe/cpphtml/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基本的な文法や概念はここでだいたい揃う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1</a:t>
            </a:r>
            <a:r>
              <a:rPr kumimoji="1" lang="ja-JP" altLang="en-US" dirty="0" smtClean="0"/>
              <a:t>部の内容は必須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部も</a:t>
            </a:r>
            <a:r>
              <a:rPr kumimoji="1" lang="ja-JP" altLang="en-US" dirty="0" smtClean="0"/>
              <a:t>網羅しておきたい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テンプレートに関しては後回しでもよい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4</a:t>
            </a:r>
            <a:r>
              <a:rPr lang="ja-JP" altLang="en-US" dirty="0" smtClean="0"/>
              <a:t>部で</a:t>
            </a:r>
            <a:r>
              <a:rPr lang="en-US" altLang="ja-JP" dirty="0" smtClean="0"/>
              <a:t>STL</a:t>
            </a:r>
            <a:r>
              <a:rPr lang="ja-JP" altLang="en-US" dirty="0" smtClean="0"/>
              <a:t>の使い方だけ触れているのでそちらを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STL</a:t>
            </a:r>
            <a:r>
              <a:rPr kumimoji="1" lang="ja-JP" altLang="en-US" dirty="0" smtClean="0"/>
              <a:t>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C++ STL</a:t>
            </a:r>
            <a:r>
              <a:rPr kumimoji="1" lang="ja-JP" altLang="en-US" dirty="0" smtClean="0"/>
              <a:t>」でググれ！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いつも</a:t>
            </a:r>
            <a:r>
              <a:rPr lang="en-US" altLang="ja-JP" dirty="0" smtClean="0"/>
              <a:t>vector</a:t>
            </a:r>
            <a:r>
              <a:rPr lang="ja-JP" altLang="en-US" dirty="0" smtClean="0"/>
              <a:t>配列をメインに使っているが、それ以外にも便利なものが色々ある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私も使い方をど忘れしたときはよく調べます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うちの研究室の資料もどうぞ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2"/>
              </a:rPr>
              <a:t>http://www.teu.ac.jp/aqua/GS/text/PDF/Container.pdf</a:t>
            </a:r>
            <a:endParaRPr lang="en-US" altLang="ja-JP" sz="2000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その他言語の基本系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クラス設計に関するノート」</a:t>
            </a:r>
            <a:endParaRPr kumimoji="1" lang="en-US" altLang="ja-JP" dirty="0" smtClean="0"/>
          </a:p>
          <a:p>
            <a:pPr lvl="1"/>
            <a:r>
              <a:rPr lang="en-US" altLang="ja-JP" sz="1800" dirty="0" smtClean="0">
                <a:hlinkClick r:id="rId2"/>
              </a:rPr>
              <a:t>http://www.ogis-ri.co.jp/otc/hiroba/technical/CppDesignNote/</a:t>
            </a:r>
            <a:endParaRPr lang="en-US" altLang="ja-JP" sz="1800" dirty="0" smtClean="0"/>
          </a:p>
          <a:p>
            <a:pPr lvl="1"/>
            <a:r>
              <a:rPr kumimoji="1" lang="ja-JP" altLang="en-US" dirty="0" smtClean="0"/>
              <a:t>文法について理解できたら是非</a:t>
            </a:r>
            <a:endParaRPr kumimoji="1" lang="en-US" altLang="ja-JP" dirty="0" smtClean="0"/>
          </a:p>
          <a:p>
            <a:r>
              <a:rPr lang="ja-JP" altLang="en-US" dirty="0" smtClean="0"/>
              <a:t>ロベールが合わなかった人向け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「目指</a:t>
            </a:r>
            <a:r>
              <a:rPr lang="ja-JP" altLang="en-US" dirty="0" err="1" smtClean="0"/>
              <a:t>せ</a:t>
            </a:r>
            <a:r>
              <a:rPr lang="ja-JP" altLang="en-US" dirty="0" smtClean="0"/>
              <a:t>プログラマー！」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3"/>
              </a:rPr>
              <a:t>http://www5c.biglobe.ne.jp/~ecb/cpp/cpp00.html</a:t>
            </a:r>
            <a:endParaRPr lang="en-US" altLang="ja-JP" sz="2000" dirty="0" smtClean="0"/>
          </a:p>
          <a:p>
            <a:pPr lvl="1"/>
            <a:r>
              <a:rPr lang="ja-JP" altLang="en-US" dirty="0" smtClean="0"/>
              <a:t>「猫でもわかるプログラミング」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4"/>
              </a:rPr>
              <a:t>http://homepage2.nifty.com/c_lang/</a:t>
            </a:r>
            <a:endParaRPr lang="ja-JP" altLang="en-US" dirty="0" smtClean="0"/>
          </a:p>
          <a:p>
            <a:pPr lvl="2"/>
            <a:endParaRPr lang="en-US" altLang="ja-JP" dirty="0" smtClean="0"/>
          </a:p>
          <a:p>
            <a:pPr lvl="1">
              <a:buNone/>
            </a:pPr>
            <a:endParaRPr lang="en-US" altLang="ja-JP" dirty="0" smtClean="0"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言語</a:t>
            </a:r>
            <a:r>
              <a:rPr lang="ja-JP" altLang="en-US" dirty="0" smtClean="0"/>
              <a:t>を学習する際の地図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特に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ja-JP" altLang="en-US" dirty="0"/>
              <a:t>言語</a:t>
            </a:r>
            <a:r>
              <a:rPr lang="ja-JP" altLang="en-US" dirty="0" smtClean="0"/>
              <a:t>のコア機能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いわゆる「文法」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C</a:t>
            </a:r>
            <a:r>
              <a:rPr lang="en-US" altLang="ja-JP" dirty="0" smtClean="0"/>
              <a:t>++</a:t>
            </a:r>
            <a:r>
              <a:rPr lang="ja-JP" altLang="en-US" dirty="0" smtClean="0"/>
              <a:t>の場合はクラスやテンプレートなどが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目玉機能になる</a:t>
            </a:r>
            <a:endParaRPr lang="en-US" altLang="ja-JP" dirty="0" smtClean="0"/>
          </a:p>
          <a:p>
            <a:r>
              <a:rPr kumimoji="1" lang="ja-JP" altLang="en-US" dirty="0" smtClean="0"/>
              <a:t>標準ライブラリ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</a:t>
            </a:r>
            <a:r>
              <a:rPr lang="ja-JP" altLang="en-US" dirty="0" smtClean="0"/>
              <a:t>の標準関数群</a:t>
            </a:r>
            <a:endParaRPr lang="en-US" altLang="ja-JP" dirty="0" smtClean="0"/>
          </a:p>
          <a:p>
            <a:pPr lvl="1"/>
            <a:r>
              <a:rPr kumimoji="1" lang="en-US" altLang="ja-JP" dirty="0"/>
              <a:t>C</a:t>
            </a:r>
            <a:r>
              <a:rPr kumimoji="1" lang="en-US" altLang="ja-JP" dirty="0" smtClean="0"/>
              <a:t>++</a:t>
            </a:r>
            <a:r>
              <a:rPr kumimoji="1" lang="ja-JP" altLang="en-US" dirty="0" smtClean="0"/>
              <a:t>のテンプレートを利用したライブラリ</a:t>
            </a:r>
            <a:r>
              <a:rPr kumimoji="1" lang="en-US" altLang="ja-JP" dirty="0" smtClean="0"/>
              <a:t>(STL)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拡張ライブラリ</a:t>
            </a:r>
            <a:endParaRPr kumimoji="1" lang="en-US" altLang="ja-JP" dirty="0" smtClean="0"/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B</a:t>
            </a:r>
            <a:r>
              <a:rPr kumimoji="1" lang="en-US" altLang="ja-JP" dirty="0" smtClean="0">
                <a:solidFill>
                  <a:srgbClr val="FF0000"/>
                </a:solidFill>
              </a:rPr>
              <a:t>oost</a:t>
            </a:r>
          </a:p>
          <a:p>
            <a:pPr lvl="2"/>
            <a:r>
              <a:rPr lang="en-US" altLang="ja-JP" dirty="0"/>
              <a:t>C</a:t>
            </a:r>
            <a:r>
              <a:rPr lang="en-US" altLang="ja-JP" dirty="0" smtClean="0"/>
              <a:t>++</a:t>
            </a:r>
            <a:r>
              <a:rPr lang="ja-JP" altLang="en-US" dirty="0" smtClean="0"/>
              <a:t>次期標準機能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Win32SDK, Cocoa</a:t>
            </a:r>
          </a:p>
          <a:p>
            <a:pPr lvl="2"/>
            <a:r>
              <a:rPr lang="ja-JP" altLang="en-US" dirty="0" smtClean="0"/>
              <a:t>プラットフォーム</a:t>
            </a:r>
            <a:r>
              <a:rPr lang="en-US" altLang="ja-JP" dirty="0" smtClean="0"/>
              <a:t>API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DirectX, OpenGL</a:t>
            </a:r>
          </a:p>
          <a:p>
            <a:pPr lvl="2"/>
            <a:r>
              <a:rPr kumimoji="1" lang="ja-JP" altLang="en-US" dirty="0" smtClean="0"/>
              <a:t>描画</a:t>
            </a:r>
            <a:r>
              <a:rPr kumimoji="1" lang="en-US" altLang="ja-JP" dirty="0" smtClean="0"/>
              <a:t>API</a:t>
            </a:r>
          </a:p>
          <a:p>
            <a:pPr lvl="1"/>
            <a:r>
              <a:rPr lang="en-US" altLang="ja-JP" dirty="0" err="1" smtClean="0"/>
              <a:t>DXLib</a:t>
            </a:r>
            <a:r>
              <a:rPr lang="en-US" altLang="ja-JP" dirty="0" smtClean="0"/>
              <a:t>,</a:t>
            </a:r>
            <a:r>
              <a:rPr lang="ja-JP" altLang="en-US" dirty="0"/>
              <a:t> </a:t>
            </a:r>
            <a:r>
              <a:rPr lang="en-US" altLang="ja-JP" dirty="0" smtClean="0"/>
              <a:t>FK</a:t>
            </a:r>
          </a:p>
          <a:p>
            <a:pPr lvl="2"/>
            <a:r>
              <a:rPr lang="ja-JP" altLang="en-US" dirty="0" smtClean="0"/>
              <a:t>ラッパーライブラリ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デバイス系の</a:t>
            </a:r>
            <a:r>
              <a:rPr lang="en-US" altLang="ja-JP" dirty="0" smtClean="0"/>
              <a:t>SDK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408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今日のおすすめ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Let’s Boost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http://www.kmonos.net/alang/boost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Boost</a:t>
            </a:r>
            <a:r>
              <a:rPr kumimoji="1" lang="ja-JP" altLang="en-US" dirty="0" smtClean="0"/>
              <a:t>の使い方を学ぶならまずここ</a:t>
            </a:r>
            <a:endParaRPr lang="en-US" altLang="ja-JP" dirty="0"/>
          </a:p>
          <a:p>
            <a:pPr lvl="2"/>
            <a:r>
              <a:rPr kumimoji="1" lang="ja-JP" altLang="en-US" dirty="0" smtClean="0"/>
              <a:t>日本語だしね！</a:t>
            </a:r>
            <a:endParaRPr kumimoji="1" lang="en-US" altLang="ja-JP" dirty="0" smtClean="0"/>
          </a:p>
          <a:p>
            <a:pPr lvl="2"/>
            <a:endParaRPr lang="en-US" altLang="ja-JP" dirty="0"/>
          </a:p>
          <a:p>
            <a:pPr lvl="1"/>
            <a:r>
              <a:rPr lang="ja-JP" altLang="en-US" dirty="0" smtClean="0"/>
              <a:t>文字列をカンマ区切りにばらす、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などの処理もクールに実現できる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ただし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の言語機能をちょっとディープに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理解していないときついかも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74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今日のメインディッシュ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関数を持ち歩く方法を覚えよう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クラス</a:t>
            </a:r>
            <a:r>
              <a:rPr lang="ja-JP" altLang="en-US" dirty="0" smtClean="0"/>
              <a:t>の</a:t>
            </a:r>
            <a:r>
              <a:rPr lang="ja-JP" altLang="en-US" dirty="0"/>
              <a:t>設計</a:t>
            </a:r>
            <a:r>
              <a:rPr lang="ja-JP" altLang="en-US" dirty="0" smtClean="0"/>
              <a:t>相談でも、あるクラスから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別のクラスが見えない、という声が多い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関数単位</a:t>
            </a:r>
            <a:r>
              <a:rPr kumimoji="1" lang="ja-JP" altLang="en-US" dirty="0" smtClean="0"/>
              <a:t>で持ち運べたら便利かも？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関数ポインタから関数オブジェクトまで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</a:t>
            </a:r>
            <a:r>
              <a:rPr lang="ja-JP" altLang="en-US" dirty="0" smtClean="0"/>
              <a:t>言語レベルでは「関数ポインタ」という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概念がこれを実現できる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になると話が複雑になるので、</a:t>
            </a:r>
            <a:r>
              <a:rPr kumimoji="1" lang="en-US" altLang="ja-JP" dirty="0" smtClean="0"/>
              <a:t>Boost</a:t>
            </a:r>
            <a:r>
              <a:rPr lang="ja-JP" altLang="en-US" dirty="0" smtClean="0"/>
              <a:t>を使って「関数オブジェクト」を利用する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2633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近年充実してきたインデックス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「全日本学生ゲーム開発者連合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全ゲ連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http://d.hatena.ne.jp/zengeren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ja-JP" altLang="en-US" dirty="0"/>
              <a:t>学生</a:t>
            </a:r>
            <a:r>
              <a:rPr lang="ja-JP" altLang="en-US" dirty="0" smtClean="0"/>
              <a:t>連合</a:t>
            </a:r>
            <a:r>
              <a:rPr lang="ja-JP" altLang="en-US" dirty="0"/>
              <a:t>と</a:t>
            </a:r>
            <a:r>
              <a:rPr lang="ja-JP" altLang="en-US" dirty="0" smtClean="0"/>
              <a:t>言いつつ、結構色んな会社の中の人が講演に出たりしていてゴージャス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同人サークルも多く</a:t>
            </a:r>
            <a:r>
              <a:rPr kumimoji="1" lang="ja-JP" altLang="en-US" dirty="0" smtClean="0"/>
              <a:t>、実戦的な内容も多い</a:t>
            </a:r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760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定番どころ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「マルペケつく</a:t>
            </a:r>
            <a:r>
              <a:rPr kumimoji="1" lang="ja-JP" altLang="en-US" dirty="0" err="1" smtClean="0"/>
              <a:t>ろー</a:t>
            </a:r>
            <a:r>
              <a:rPr kumimoji="1" lang="ja-JP" altLang="en-US" dirty="0" smtClean="0"/>
              <a:t>どっとコム」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http://marupeke296.com/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このサイトがあれば私は要らない！かも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C++</a:t>
            </a:r>
            <a:r>
              <a:rPr lang="ja-JP" altLang="en-US" dirty="0" smtClean="0"/>
              <a:t>文法の基礎知識は</a:t>
            </a:r>
            <a:r>
              <a:rPr lang="en-US" altLang="ja-JP" dirty="0" smtClean="0"/>
              <a:t>”</a:t>
            </a:r>
            <a:r>
              <a:rPr lang="ja-JP" altLang="en-US" dirty="0" smtClean="0"/>
              <a:t>前提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になっている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要素技術と、そのサンプル、設計論にまで踏み込んでいるので非常に有用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著者のレベルアップにより、内容がどんどん高度で複雑になっているので注意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要素技術のフォローアップ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アニメーションの原理、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次元回転概論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err="1" smtClean="0"/>
              <a:t>TMPSwiki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2"/>
              </a:rPr>
              <a:t>http://www.tmps.org/index.php?TMPSwiki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</a:t>
            </a:r>
            <a:r>
              <a:rPr lang="en-US" altLang="ja-JP" dirty="0" smtClean="0">
                <a:hlinkClick r:id="rId3" tooltip="3D空間における回転の表現形式 (958d)"/>
              </a:rPr>
              <a:t>3D</a:t>
            </a:r>
            <a:r>
              <a:rPr lang="ja-JP" altLang="en-US" dirty="0" smtClean="0">
                <a:hlinkClick r:id="rId3" tooltip="3D空間における回転の表現形式 (958d)"/>
              </a:rPr>
              <a:t>空間における回転の表現形式</a:t>
            </a:r>
            <a:r>
              <a:rPr lang="ja-JP" altLang="en-US" dirty="0" smtClean="0"/>
              <a:t>」は必読！</a:t>
            </a:r>
            <a:endParaRPr lang="en-US" altLang="ja-JP" dirty="0" smtClean="0"/>
          </a:p>
          <a:p>
            <a:r>
              <a:rPr kumimoji="1" lang="ja-JP" altLang="en-US" dirty="0" smtClean="0"/>
              <a:t>ネットワーク通信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Geek</a:t>
            </a:r>
            <a:r>
              <a:rPr lang="ja-JP" altLang="en-US" dirty="0" err="1" smtClean="0"/>
              <a:t>なぺー</a:t>
            </a:r>
            <a:r>
              <a:rPr lang="ja-JP" altLang="en-US" dirty="0" smtClean="0"/>
              <a:t>じ </a:t>
            </a:r>
            <a:r>
              <a:rPr lang="en-US" altLang="ja-JP" dirty="0" smtClean="0"/>
              <a:t>–</a:t>
            </a:r>
            <a:r>
              <a:rPr lang="en-US" altLang="ja-JP" dirty="0" err="1" smtClean="0"/>
              <a:t>winsock</a:t>
            </a:r>
            <a:r>
              <a:rPr lang="ja-JP" altLang="en-US" dirty="0" smtClean="0"/>
              <a:t>プログラミング」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4"/>
              </a:rPr>
              <a:t>http://www.geekpage.jp/programming/winsock/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私が通信処理を学んだのはここ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API</a:t>
            </a:r>
            <a:r>
              <a:rPr kumimoji="1" lang="ja-JP" altLang="en-US" dirty="0" smtClean="0"/>
              <a:t>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Toru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DirectX</a:t>
            </a:r>
            <a:r>
              <a:rPr kumimoji="1" lang="ja-JP" altLang="en-US" dirty="0" smtClean="0"/>
              <a:t>プログラミング講座」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http://toruweb.web.fc2.com/index.html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DirectInput</a:t>
            </a:r>
            <a:r>
              <a:rPr kumimoji="1" lang="ja-JP" altLang="en-US" dirty="0" smtClean="0"/>
              <a:t>はここで学びました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VC++</a:t>
            </a:r>
            <a:r>
              <a:rPr lang="ja-JP" altLang="en-US" dirty="0" smtClean="0"/>
              <a:t>小手先のテクニック集」</a:t>
            </a:r>
            <a:endParaRPr lang="en-US" altLang="ja-JP" dirty="0" smtClean="0"/>
          </a:p>
          <a:p>
            <a:pPr lvl="1"/>
            <a:r>
              <a:rPr lang="en-US" altLang="ja-JP" sz="2000" dirty="0" smtClean="0">
                <a:hlinkClick r:id="rId3"/>
              </a:rPr>
              <a:t>http://www.alpha-net.ne.jp/users2/uk413/vc/index.html</a:t>
            </a:r>
            <a:endParaRPr kumimoji="1" lang="en-US" altLang="ja-JP" sz="2000" dirty="0" smtClean="0"/>
          </a:p>
          <a:p>
            <a:pPr lvl="1"/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ならでは細かい処理や設定など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「猫でもわかるプログラミング」も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固有の内容には強いです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「床井研究室」</a:t>
            </a:r>
            <a:endParaRPr lang="en-US" altLang="ja-JP" dirty="0" smtClean="0"/>
          </a:p>
          <a:p>
            <a:pPr lvl="1"/>
            <a:r>
              <a:rPr lang="en-US" altLang="ja-JP" sz="2400" dirty="0" smtClean="0">
                <a:hlinkClick r:id="rId2"/>
              </a:rPr>
              <a:t>http://marina.sys.wakayama-u.ac.jp/~tokoi/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うちの研究室でもお世話になっている人が多い、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を使ったテクニックと実装例が豊富な優良サイト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err="1" smtClean="0"/>
              <a:t>WisdomSoft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http://wisdom.sakura.ne.jp/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err="1" smtClean="0"/>
              <a:t>だけで</a:t>
            </a:r>
            <a:r>
              <a:rPr kumimoji="1" lang="ja-JP" altLang="en-US" dirty="0" smtClean="0"/>
              <a:t>なく、</a:t>
            </a:r>
            <a:r>
              <a:rPr kumimoji="1" lang="en-US" altLang="ja-JP" dirty="0" smtClean="0"/>
              <a:t>Win32</a:t>
            </a:r>
            <a:r>
              <a:rPr lang="ja-JP" altLang="en-US" dirty="0" smtClean="0"/>
              <a:t>や</a:t>
            </a:r>
            <a:r>
              <a:rPr kumimoji="1" lang="en-US" altLang="ja-JP" dirty="0" smtClean="0"/>
              <a:t>DirectX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基礎までも淡々とまとまっていて</a:t>
            </a:r>
            <a:r>
              <a:rPr kumimoji="1" lang="en-US" altLang="ja-JP" dirty="0" smtClean="0"/>
              <a:t>good.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アルゴリズム・ゲームデザイン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「地球にやさしいアルゴリズム」</a:t>
            </a:r>
            <a:endParaRPr kumimoji="1" lang="en-US" altLang="ja-JP" dirty="0" smtClean="0"/>
          </a:p>
          <a:p>
            <a:pPr lvl="1"/>
            <a:r>
              <a:rPr lang="en-US" altLang="ja-JP" sz="1400" dirty="0" smtClean="0">
                <a:hlinkClick r:id="rId2"/>
              </a:rPr>
              <a:t>http://itpro.nikkeibp.co.jp/article/COLUMN/20070109/258278/?ST=develop</a:t>
            </a:r>
            <a:endParaRPr lang="en-US" altLang="ja-JP" sz="1400" dirty="0" smtClean="0"/>
          </a:p>
          <a:p>
            <a:pPr lvl="1"/>
            <a:r>
              <a:rPr lang="ja-JP" altLang="en-US" dirty="0" smtClean="0"/>
              <a:t>言語の文法は分かるけど、使いこなしがイマイチ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という人のトレーニングにおすすめ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Gamers Resource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sz="2000" dirty="0" smtClean="0">
                <a:hlinkClick r:id="rId3"/>
              </a:rPr>
              <a:t>http://iwatam-server.sakura.ne.jp/game/index.html</a:t>
            </a:r>
            <a:endParaRPr lang="en-US" altLang="ja-JP" sz="2000" dirty="0" smtClean="0"/>
          </a:p>
          <a:p>
            <a:pPr lvl="1"/>
            <a:r>
              <a:rPr lang="ja-JP" altLang="en-US" dirty="0" smtClean="0">
                <a:solidFill>
                  <a:prstClr val="black"/>
                </a:solidFill>
              </a:rPr>
              <a:t>ゲームデザインについての考察。プログラマーもたまには読んでおくと良いやも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私が研究中にお世話になった所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筑波大学の藤澤先生の</a:t>
            </a:r>
            <a:r>
              <a:rPr kumimoji="1" lang="en-US" altLang="ja-JP" dirty="0" smtClean="0"/>
              <a:t>wiki</a:t>
            </a:r>
          </a:p>
          <a:p>
            <a:pPr lvl="1"/>
            <a:r>
              <a:rPr lang="en-US" altLang="ja-JP" dirty="0">
                <a:hlinkClick r:id="rId2"/>
              </a:rPr>
              <a:t>http://www.slis.tsukuba.ac.jp/~</a:t>
            </a:r>
            <a:r>
              <a:rPr lang="en-US" altLang="ja-JP" dirty="0" smtClean="0">
                <a:hlinkClick r:id="rId2"/>
              </a:rPr>
              <a:t>fujis/cgi-bin/wiki/index.php?FrontPage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プログラミングに関わる有用な</a:t>
            </a:r>
            <a:r>
              <a:rPr kumimoji="1" lang="en-US" altLang="ja-JP" dirty="0" smtClean="0"/>
              <a:t>Tips</a:t>
            </a:r>
            <a:r>
              <a:rPr kumimoji="1" lang="ja-JP" altLang="en-US" dirty="0" smtClean="0"/>
              <a:t>が豊富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研究</a:t>
            </a:r>
            <a:r>
              <a:rPr lang="ja-JP" altLang="en-US" dirty="0" smtClean="0"/>
              <a:t>レベルで役に立つような内容なので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ちょっと早いかもしれないが、ブクマ推奨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813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もう一度注意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RPG</a:t>
            </a:r>
            <a:r>
              <a:rPr kumimoji="1" lang="ja-JP" altLang="en-US" dirty="0" smtClean="0"/>
              <a:t>で全部の宝箱を開けないと気が済まない人」は気をつけること！</a:t>
            </a:r>
            <a:endParaRPr kumimoji="1" lang="en-US" altLang="ja-JP" dirty="0" smtClean="0"/>
          </a:p>
          <a:p>
            <a:r>
              <a:rPr lang="ja-JP" altLang="en-US" dirty="0" smtClean="0"/>
              <a:t>最初から全部のアイテム、全部の魔法が使えるゲームはそうそうない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あったらあったでどういうゲームデザインか気になりますが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最低限の言語基礎力があれば、後は必要に応じて参照すればどうとでもなる！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期末</a:t>
            </a:r>
            <a:r>
              <a:rPr kumimoji="1" lang="ja-JP" altLang="en-US" dirty="0" smtClean="0"/>
              <a:t>課題について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以下のものを</a:t>
            </a:r>
            <a:r>
              <a:rPr kumimoji="1" lang="en-US" altLang="ja-JP" dirty="0" smtClean="0"/>
              <a:t>2/8(</a:t>
            </a:r>
            <a:r>
              <a:rPr kumimoji="1" lang="ja-JP" altLang="en-US" dirty="0" smtClean="0"/>
              <a:t>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正午までに提出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必須</a:t>
            </a:r>
            <a:r>
              <a:rPr lang="en-US" altLang="ja-JP" dirty="0" smtClean="0"/>
              <a:t>]</a:t>
            </a:r>
            <a:r>
              <a:rPr lang="ja-JP" altLang="en-US" dirty="0" smtClean="0"/>
              <a:t>チームで開発している現状のプロジェクトデータ</a:t>
            </a:r>
            <a:r>
              <a:rPr lang="en-US" altLang="ja-JP" dirty="0" smtClean="0"/>
              <a:t>(</a:t>
            </a:r>
            <a:r>
              <a:rPr lang="ja-JP" altLang="en-US" dirty="0" smtClean="0"/>
              <a:t>ビルドが通るもの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ゲーム本体以外にも開発したものがあれば一緒に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選択</a:t>
            </a:r>
            <a:r>
              <a:rPr lang="en-US" altLang="ja-JP" dirty="0" smtClean="0"/>
              <a:t>]</a:t>
            </a:r>
            <a:r>
              <a:rPr lang="ja-JP" altLang="en-US" dirty="0" smtClean="0"/>
              <a:t>授業の中で学んだ要素を活かして制作したプログラム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エフェクト・シェーダ・</a:t>
            </a:r>
            <a:r>
              <a:rPr lang="en-US" altLang="ja-JP" dirty="0" smtClean="0"/>
              <a:t>AI</a:t>
            </a:r>
            <a:endParaRPr lang="en-US" altLang="ja-JP" dirty="0"/>
          </a:p>
          <a:p>
            <a:pPr lvl="2"/>
            <a:r>
              <a:rPr lang="ja-JP" altLang="en-US" dirty="0" smtClean="0"/>
              <a:t>その他</a:t>
            </a:r>
            <a:r>
              <a:rPr lang="ja-JP" altLang="en-US" dirty="0"/>
              <a:t>独学</a:t>
            </a:r>
            <a:r>
              <a:rPr lang="ja-JP" altLang="en-US" dirty="0" smtClean="0"/>
              <a:t>で得た技術を盛り込んでも可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39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ポインタのメリット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スコープを飛び越えて変数やオブジェクトを使い回せる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複数の変数が存在する時に、わざわざ処理を書き分けなくても、ポインタが指し示す対象を切り替えれば、同じコード</a:t>
            </a:r>
            <a:r>
              <a:rPr lang="ja-JP" altLang="en-US" dirty="0" smtClean="0"/>
              <a:t>で処理が済む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→こんな感じ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string str1 = “hogehoge”;</a:t>
            </a:r>
          </a:p>
          <a:p>
            <a:pPr marL="0" indent="0">
              <a:buNone/>
            </a:pPr>
            <a:r>
              <a:rPr lang="en-US" altLang="ja-JP" sz="1800" dirty="0"/>
              <a:t>string </a:t>
            </a:r>
            <a:r>
              <a:rPr lang="en-US" altLang="ja-JP" sz="1800" dirty="0" smtClean="0"/>
              <a:t>str2 </a:t>
            </a:r>
            <a:r>
              <a:rPr lang="en-US" altLang="ja-JP" sz="1800" dirty="0"/>
              <a:t>= “</a:t>
            </a:r>
            <a:r>
              <a:rPr lang="en-US" altLang="ja-JP" sz="1800" dirty="0" smtClean="0"/>
              <a:t>hugehuge</a:t>
            </a:r>
            <a:r>
              <a:rPr lang="en-US" altLang="ja-JP" sz="1800" dirty="0"/>
              <a:t>”;</a:t>
            </a:r>
          </a:p>
          <a:p>
            <a:pPr marL="0" indent="0">
              <a:buNone/>
            </a:pP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string *p_str = &amp;str1;</a:t>
            </a:r>
          </a:p>
          <a:p>
            <a:pPr marL="0" indent="0">
              <a:buNone/>
            </a:pPr>
            <a:endParaRPr kumimoji="1" lang="en-US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// </a:t>
            </a:r>
            <a:r>
              <a:rPr lang="ja-JP" altLang="en-US" sz="1800" dirty="0" smtClean="0"/>
              <a:t>状況に応じてポインタを更新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if() {</a:t>
            </a:r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p_str = &amp;str2;</a:t>
            </a:r>
          </a:p>
          <a:p>
            <a:pPr marL="0" indent="0">
              <a:buNone/>
            </a:pP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endParaRPr kumimoji="1" lang="en-US" altLang="ja-JP" sz="1800" dirty="0"/>
          </a:p>
          <a:p>
            <a:pPr marL="0" indent="0">
              <a:buNone/>
            </a:pPr>
            <a:r>
              <a:rPr kumimoji="1" lang="en-US" altLang="ja-JP" sz="1800" dirty="0" smtClean="0"/>
              <a:t>// p_str</a:t>
            </a:r>
            <a:r>
              <a:rPr kumimoji="1" lang="ja-JP" altLang="en-US" sz="1800" dirty="0" smtClean="0"/>
              <a:t>が指している対象を処理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cout &lt;&lt; (*p_str) &lt;&lt; endl;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15171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関数ポインタを使ってみる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同じ事が関数で出来たら便利なんじゃなかろうか？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複数の関数が</a:t>
            </a:r>
            <a:r>
              <a:rPr lang="ja-JP" altLang="en-US" dirty="0"/>
              <a:t>存在する時に、わざわざ処理を書き分けなくても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関数ポインタ</a:t>
            </a:r>
            <a:r>
              <a:rPr lang="ja-JP" altLang="en-US" dirty="0"/>
              <a:t>が指し示す対象を切り替えれば同じコードで処理が済ませられる</a:t>
            </a:r>
            <a:endParaRPr lang="en-US" altLang="ja-JP" dirty="0"/>
          </a:p>
          <a:p>
            <a:pPr lvl="2"/>
            <a:r>
              <a:rPr lang="ja-JP" altLang="en-US" dirty="0"/>
              <a:t>→こんな感じ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void func1();</a:t>
            </a:r>
          </a:p>
          <a:p>
            <a:pPr marL="0" indent="0">
              <a:buNone/>
            </a:pPr>
            <a:r>
              <a:rPr lang="en-US" altLang="ja-JP" sz="1800" dirty="0" smtClean="0"/>
              <a:t>void func2();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en-US" altLang="ja-JP" sz="1800" dirty="0" smtClean="0"/>
              <a:t>// </a:t>
            </a:r>
            <a:r>
              <a:rPr kumimoji="1" lang="ja-JP" altLang="en-US" sz="1800" dirty="0" smtClean="0"/>
              <a:t>ある関数内にて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void </a:t>
            </a:r>
            <a:r>
              <a:rPr lang="en-US" altLang="ja-JP" sz="1800" dirty="0"/>
              <a:t>(*fpFunc</a:t>
            </a:r>
            <a:r>
              <a:rPr lang="en-US" altLang="ja-JP" sz="1800" dirty="0" smtClean="0"/>
              <a:t>)(void) = func1;</a:t>
            </a:r>
          </a:p>
          <a:p>
            <a:pPr marL="0" indent="0">
              <a:buNone/>
            </a:pPr>
            <a:endParaRPr kumimoji="1" lang="en-US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// </a:t>
            </a:r>
            <a:r>
              <a:rPr lang="ja-JP" altLang="en-US" sz="1800" dirty="0" smtClean="0"/>
              <a:t>条件次第で参照先の変更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if() {</a:t>
            </a:r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fpFunc = func2;</a:t>
            </a:r>
          </a:p>
          <a:p>
            <a:pPr marL="0" indent="0">
              <a:buNone/>
            </a:pPr>
            <a:r>
              <a:rPr lang="en-US" altLang="ja-JP" sz="1800" dirty="0"/>
              <a:t>}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// </a:t>
            </a:r>
            <a:r>
              <a:rPr lang="ja-JP" altLang="en-US" sz="1800" dirty="0" smtClean="0"/>
              <a:t>関数ポインタ経由で呼び出し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fpFunc();</a:t>
            </a:r>
          </a:p>
          <a:p>
            <a:pPr marL="0" indent="0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2453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しかしこれには問題が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関数ポインタは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言語の機能なので、</a:t>
            </a:r>
            <a:endParaRPr kumimoji="1" lang="en-US" altLang="ja-JP" dirty="0" smtClean="0"/>
          </a:p>
          <a:p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4800" b="1" dirty="0" smtClean="0"/>
              <a:t>クラスのメンバ関数に</a:t>
            </a:r>
            <a:r>
              <a:rPr kumimoji="1" lang="en-US" altLang="ja-JP" sz="4800" b="1" dirty="0" smtClean="0"/>
              <a:t/>
            </a:r>
            <a:br>
              <a:rPr kumimoji="1" lang="en-US" altLang="ja-JP" sz="4800" b="1" dirty="0" smtClean="0"/>
            </a:br>
            <a:r>
              <a:rPr kumimoji="1" lang="ja-JP" altLang="en-US" sz="4800" b="1" dirty="0" smtClean="0"/>
              <a:t>対応していない</a:t>
            </a:r>
            <a:endParaRPr kumimoji="1" lang="en-US" altLang="ja-JP" sz="4800" b="1" dirty="0" smtClean="0"/>
          </a:p>
          <a:p>
            <a:pPr marL="0" indent="0">
              <a:buNone/>
            </a:pPr>
            <a:endParaRPr kumimoji="1" lang="en-US" altLang="ja-JP" b="1" dirty="0" smtClean="0"/>
          </a:p>
          <a:p>
            <a:r>
              <a:rPr kumimoji="1" lang="ja-JP" altLang="en-US" dirty="0" smtClean="0"/>
              <a:t>厳密には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メンバなら大丈夫なのだが、このご時世にこれは致命的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244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何故かというと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メンバ</a:t>
            </a:r>
            <a:r>
              <a:rPr lang="ja-JP" altLang="en-US" dirty="0" smtClean="0"/>
              <a:t>関数</a:t>
            </a:r>
            <a:r>
              <a:rPr lang="ja-JP" altLang="en-US" dirty="0"/>
              <a:t>呼び出し</a:t>
            </a:r>
            <a:r>
              <a:rPr lang="ja-JP" altLang="en-US" dirty="0" smtClean="0"/>
              <a:t>には、必ず「どのインスタンスに対する呼び出しなのか」が必要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instance.func</a:t>
            </a:r>
            <a:r>
              <a:rPr kumimoji="1" lang="en-US" altLang="ja-JP" dirty="0" smtClean="0"/>
              <a:t>() </a:t>
            </a:r>
            <a:r>
              <a:rPr kumimoji="1" lang="ja-JP" altLang="en-US" dirty="0" smtClean="0"/>
              <a:t>か </a:t>
            </a:r>
            <a:r>
              <a:rPr kumimoji="1" lang="en-US" altLang="ja-JP" dirty="0" smtClean="0"/>
              <a:t>pointer-&gt;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()</a:t>
            </a:r>
          </a:p>
          <a:p>
            <a:r>
              <a:rPr lang="ja-JP" altLang="en-US" dirty="0"/>
              <a:t>クラス内</a:t>
            </a:r>
            <a:r>
              <a:rPr lang="ja-JP" altLang="en-US" dirty="0" smtClean="0"/>
              <a:t>で</a:t>
            </a:r>
            <a:r>
              <a:rPr lang="ja-JP" altLang="en-US" dirty="0"/>
              <a:t>自分</a:t>
            </a:r>
            <a:r>
              <a:rPr lang="ja-JP" altLang="en-US" dirty="0" smtClean="0"/>
              <a:t>のメンバを呼ぶのも、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暗黙の内に </a:t>
            </a:r>
            <a:r>
              <a:rPr lang="en-US" altLang="ja-JP" dirty="0" smtClean="0"/>
              <a:t>this-&gt;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() </a:t>
            </a:r>
            <a:r>
              <a:rPr lang="ja-JP" altLang="en-US" dirty="0" smtClean="0"/>
              <a:t>と解釈される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関数ポインタは引数をセットにできない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002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そこで関数オブジェクト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では関数ポインタを拡張した、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メンバ関数ポインタなるものが存在する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だが記号の扱いとかがややこしくて面倒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ここでは</a:t>
            </a:r>
            <a:r>
              <a:rPr lang="en-US" altLang="ja-JP" dirty="0" smtClean="0"/>
              <a:t>Boost</a:t>
            </a:r>
            <a:r>
              <a:rPr lang="ja-JP" altLang="en-US" dirty="0" smtClean="0"/>
              <a:t>ライブラリの</a:t>
            </a:r>
            <a:r>
              <a:rPr lang="en-US" altLang="ja-JP" dirty="0" smtClean="0"/>
              <a:t>bind</a:t>
            </a:r>
            <a:r>
              <a:rPr lang="ja-JP" altLang="en-US" dirty="0" smtClean="0"/>
              <a:t>と</a:t>
            </a:r>
            <a:r>
              <a:rPr lang="en-US" altLang="ja-JP" dirty="0" smtClean="0"/>
              <a:t>function</a:t>
            </a:r>
            <a:r>
              <a:rPr lang="ja-JP" altLang="en-US" dirty="0" smtClean="0"/>
              <a:t>という機能を使ってみよう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Boost</a:t>
            </a:r>
            <a:r>
              <a:rPr kumimoji="1" lang="ja-JP" altLang="en-US" dirty="0" err="1" smtClean="0"/>
              <a:t>で提</a:t>
            </a:r>
            <a:r>
              <a:rPr kumimoji="1" lang="ja-JP" altLang="en-US" dirty="0" smtClean="0"/>
              <a:t>供されるこれらの機能を使って「関数オブジェクト」として扱う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75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更に発展させて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関数</a:t>
            </a:r>
            <a:r>
              <a:rPr lang="ja-JP" altLang="en-US" dirty="0" smtClean="0"/>
              <a:t>オブジェクトを利用して、以前に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紹介したタスクシステムに相当するものを作れる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共通の基底</a:t>
            </a:r>
            <a:r>
              <a:rPr kumimoji="1" lang="ja-JP" altLang="en-US" dirty="0" smtClean="0"/>
              <a:t>クラスをどうこうする必要がない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signal/slot</a:t>
            </a:r>
            <a:r>
              <a:rPr kumimoji="1" lang="ja-JP" altLang="en-US" dirty="0" smtClean="0"/>
              <a:t>という機能を使う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タスクシステム</a:t>
            </a:r>
            <a:r>
              <a:rPr lang="ja-JP" altLang="en-US" dirty="0" smtClean="0"/>
              <a:t>に限らず、あるイベントが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発生した際に関連する関数を一斉に呼びたい、なんて時にも便利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431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おまけ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これさえ出来れば優秀なゲームプログラマになれること間違いなし！の極意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間違いないっす、やばいっす</a:t>
            </a:r>
            <a:endParaRPr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1324</Words>
  <Application>Microsoft Office PowerPoint</Application>
  <PresentationFormat>画面に合わせる (4:3)</PresentationFormat>
  <Paragraphs>219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Office テーマ</vt:lpstr>
      <vt:lpstr>プロジェクト演習Ⅳ インタラクティブゲーム制作</vt:lpstr>
      <vt:lpstr>今日のメインディッシュ</vt:lpstr>
      <vt:lpstr>おさらい</vt:lpstr>
      <vt:lpstr>関数ポインタを使ってみる</vt:lpstr>
      <vt:lpstr>しかしこれには問題が</vt:lpstr>
      <vt:lpstr>何故かというと</vt:lpstr>
      <vt:lpstr>そこで関数オブジェクト</vt:lpstr>
      <vt:lpstr>更に発展させて</vt:lpstr>
      <vt:lpstr>おまけ</vt:lpstr>
      <vt:lpstr>それは…</vt:lpstr>
      <vt:lpstr>半分冗談で、半分本気です</vt:lpstr>
      <vt:lpstr>知識・技術のレイヤーを考える</vt:lpstr>
      <vt:lpstr>世に出回っている知識の傾向</vt:lpstr>
      <vt:lpstr>今回のネタ</vt:lpstr>
      <vt:lpstr>C++の文法・概念編</vt:lpstr>
      <vt:lpstr>STLの使い方</vt:lpstr>
      <vt:lpstr>その他言語の基本系</vt:lpstr>
      <vt:lpstr>言語を学習する際の地図 (特にC++の場合)</vt:lpstr>
      <vt:lpstr>今日のおすすめ</vt:lpstr>
      <vt:lpstr>近年充実してきたインデックス</vt:lpstr>
      <vt:lpstr>定番どころ</vt:lpstr>
      <vt:lpstr>要素技術のフォローアップ</vt:lpstr>
      <vt:lpstr>Windows API系</vt:lpstr>
      <vt:lpstr>OpenGL</vt:lpstr>
      <vt:lpstr>アルゴリズム・ゲームデザイン</vt:lpstr>
      <vt:lpstr>私が研究中にお世話になった所</vt:lpstr>
      <vt:lpstr>もう一度注意</vt:lpstr>
      <vt:lpstr>期末課題について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61</cp:revision>
  <dcterms:created xsi:type="dcterms:W3CDTF">2009-10-06T17:40:33Z</dcterms:created>
  <dcterms:modified xsi:type="dcterms:W3CDTF">2013-01-09T05:39:49Z</dcterms:modified>
</cp:coreProperties>
</file>