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88" r:id="rId4"/>
    <p:sldId id="289" r:id="rId5"/>
    <p:sldId id="292" r:id="rId6"/>
    <p:sldId id="290" r:id="rId7"/>
    <p:sldId id="291" r:id="rId8"/>
    <p:sldId id="293" r:id="rId9"/>
    <p:sldId id="295" r:id="rId10"/>
    <p:sldId id="296" r:id="rId11"/>
    <p:sldId id="297" r:id="rId12"/>
    <p:sldId id="298" r:id="rId13"/>
    <p:sldId id="300" r:id="rId14"/>
    <p:sldId id="299" r:id="rId15"/>
    <p:sldId id="301" r:id="rId16"/>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829" autoAdjust="0"/>
  </p:normalViewPr>
  <p:slideViewPr>
    <p:cSldViewPr>
      <p:cViewPr varScale="1">
        <p:scale>
          <a:sx n="94" d="100"/>
          <a:sy n="94" d="100"/>
        </p:scale>
        <p:origin x="-114"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2012/12/11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2012/12/11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2012/12/11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2012/12/11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2012/12/11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2012/12/11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2012/12/11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2012/12/11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2012/12/11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2012/12/11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2012/12/11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2012/12/11</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b="1"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dirty="0" smtClean="0"/>
              <a:t>プロジェクト演習</a:t>
            </a:r>
            <a:r>
              <a:rPr lang="en-US" altLang="ja-JP" dirty="0" smtClean="0"/>
              <a:t>Ⅳ</a:t>
            </a:r>
            <a:r>
              <a:rPr lang="ja-JP" altLang="en-US" dirty="0" smtClean="0"/>
              <a:t/>
            </a:r>
            <a:br>
              <a:rPr lang="ja-JP" altLang="en-US" dirty="0" smtClean="0"/>
            </a:br>
            <a:r>
              <a:rPr lang="ja-JP" altLang="en-US" dirty="0" smtClean="0"/>
              <a:t>インタラクティブゲーム制作</a:t>
            </a:r>
            <a:r>
              <a:rPr lang="en-US" altLang="ja-JP" dirty="0" smtClean="0"/>
              <a:t/>
            </a:r>
            <a:br>
              <a:rPr lang="en-US" altLang="ja-JP" dirty="0" smtClean="0"/>
            </a:br>
            <a:r>
              <a:rPr lang="ja-JP" altLang="en-US" dirty="0" smtClean="0"/>
              <a:t>プログラミング</a:t>
            </a:r>
            <a:r>
              <a:rPr lang="en-US" altLang="ja-JP" dirty="0" smtClean="0"/>
              <a:t>4</a:t>
            </a:r>
            <a:endParaRPr lang="ja-JP" altLang="en-US" dirty="0" smtClean="0"/>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altLang="ja-JP" dirty="0" smtClean="0">
                <a:cs typeface="+mn-cs"/>
              </a:rPr>
              <a:t>2012/12/12</a:t>
            </a:r>
            <a:endParaRPr lang="ja-JP" altLang="en-US" dirty="0" smtClean="0">
              <a:cs typeface="+mn-cs"/>
            </a:endParaRPr>
          </a:p>
          <a:p>
            <a:pPr eaLnBrk="1" fontAlgn="auto" hangingPunct="1">
              <a:spcAft>
                <a:spcPts val="0"/>
              </a:spcAft>
              <a:buFont typeface="Arial" pitchFamily="34" charset="0"/>
              <a:buNone/>
              <a:defRPr/>
            </a:pPr>
            <a:r>
              <a:rPr lang="en-US" altLang="ja-JP" dirty="0" smtClean="0">
                <a:cs typeface="+mn-cs"/>
              </a:rPr>
              <a:t>AI</a:t>
            </a:r>
            <a:r>
              <a:rPr lang="ja-JP" altLang="en-US" dirty="0" smtClean="0">
                <a:cs typeface="+mn-cs"/>
              </a:rPr>
              <a:t>の基礎</a:t>
            </a:r>
          </a:p>
          <a:p>
            <a:pPr eaLnBrk="1" fontAlgn="auto" hangingPunct="1">
              <a:spcAft>
                <a:spcPts val="0"/>
              </a:spcAft>
              <a:buFont typeface="Arial" pitchFamily="34" charset="0"/>
              <a:buNone/>
              <a:defRPr/>
            </a:pPr>
            <a:r>
              <a:rPr lang="ja-JP" altLang="en-US" dirty="0" smtClean="0">
                <a:cs typeface="+mn-cs"/>
              </a:rPr>
              <a:t>経路探索アルゴリズム</a:t>
            </a:r>
            <a:endParaRPr lang="ja-JP" altLang="en-US"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ゴール地点からの距離を</a:t>
            </a:r>
            <a:r>
              <a:rPr kumimoji="1" lang="en-US" altLang="ja-JP" dirty="0" smtClean="0"/>
              <a:t/>
            </a:r>
            <a:br>
              <a:rPr kumimoji="1" lang="en-US" altLang="ja-JP" dirty="0" smtClean="0"/>
            </a:br>
            <a:r>
              <a:rPr kumimoji="1" lang="ja-JP" altLang="en-US" dirty="0" smtClean="0"/>
              <a:t>各セルに記録していく！</a:t>
            </a:r>
            <a:endParaRPr kumimoji="1" lang="ja-JP" altLang="en-US" dirty="0"/>
          </a:p>
        </p:txBody>
      </p:sp>
      <p:sp>
        <p:nvSpPr>
          <p:cNvPr id="3" name="コンテンツ プレースホルダ 2"/>
          <p:cNvSpPr>
            <a:spLocks noGrp="1"/>
          </p:cNvSpPr>
          <p:nvPr>
            <p:ph sz="half" idx="1"/>
          </p:nvPr>
        </p:nvSpPr>
        <p:spPr/>
        <p:txBody>
          <a:bodyPr/>
          <a:lstStyle/>
          <a:p>
            <a:r>
              <a:rPr kumimoji="1" lang="ja-JP" altLang="en-US" dirty="0" smtClean="0"/>
              <a:t>そうすれば、スタート地点から「距離の少ない方」を選んでいけばいいだけ</a:t>
            </a:r>
            <a:endParaRPr kumimoji="1" lang="en-US" altLang="ja-JP" dirty="0" smtClean="0"/>
          </a:p>
          <a:p>
            <a:pPr lvl="1"/>
            <a:r>
              <a:rPr lang="ja-JP" altLang="en-US" dirty="0" smtClean="0"/>
              <a:t>同じ距離のセルが選択できる場合は、乱数で選ぶか、ゴールへの直線距離が近い方を選ぶなどすればいい</a:t>
            </a:r>
            <a:endParaRPr kumimoji="1" lang="en-US" altLang="ja-JP" dirty="0" smtClean="0"/>
          </a:p>
        </p:txBody>
      </p:sp>
      <p:graphicFrame>
        <p:nvGraphicFramePr>
          <p:cNvPr id="7" name="コンテンツ プレースホルダ 6"/>
          <p:cNvGraphicFramePr>
            <a:graphicFrameLocks noGrp="1"/>
          </p:cNvGraphicFramePr>
          <p:nvPr>
            <p:ph sz="half" idx="2"/>
          </p:nvPr>
        </p:nvGraphicFramePr>
        <p:xfrm>
          <a:off x="4648200" y="1600200"/>
          <a:ext cx="4038600" cy="4450080"/>
        </p:xfrm>
        <a:graphic>
          <a:graphicData uri="http://schemas.openxmlformats.org/drawingml/2006/table">
            <a:tbl>
              <a:tblPr firstRow="1" bandRow="1">
                <a:tableStyleId>{2D5ABB26-0587-4C30-8999-92F81FD0307C}</a:tableStyleId>
              </a:tblPr>
              <a:tblGrid>
                <a:gridCol w="403860"/>
                <a:gridCol w="403860"/>
                <a:gridCol w="403860"/>
                <a:gridCol w="403860"/>
                <a:gridCol w="403860"/>
                <a:gridCol w="403860"/>
                <a:gridCol w="403860"/>
                <a:gridCol w="403860"/>
                <a:gridCol w="403860"/>
                <a:gridCol w="403860"/>
              </a:tblGrid>
              <a:tr h="370840">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18</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12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solidFill>
                            <a:schemeClr val="bg1"/>
                          </a:solidFill>
                        </a:rPr>
                        <a:t>S</a:t>
                      </a:r>
                      <a:endParaRPr kumimoji="1" lang="ja-JP" alt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kumimoji="1" lang="en-US" altLang="ja-JP" sz="1600" dirty="0" smtClean="0"/>
                        <a:t>15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11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10</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mn-lt"/>
                          <a:ea typeface="+mn-ea"/>
                          <a:cs typeface="+mn-cs"/>
                        </a:rPr>
                        <a:t>10</a:t>
                      </a:r>
                      <a:endParaRPr kumimoji="1" lang="ja-JP" altLang="en-US" sz="16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9</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9</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kumimoji="1" lang="en-US" altLang="ja-JP" sz="1600" dirty="0" smtClean="0"/>
                        <a:t>8</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8</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en-US" altLang="ja-JP" sz="1600" dirty="0" smtClean="0"/>
                        <a:t>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到達不能な場合は？</a:t>
            </a:r>
            <a:endParaRPr kumimoji="1" lang="ja-JP" altLang="en-US" dirty="0"/>
          </a:p>
        </p:txBody>
      </p:sp>
      <p:sp>
        <p:nvSpPr>
          <p:cNvPr id="3" name="コンテンツ プレースホルダ 2"/>
          <p:cNvSpPr>
            <a:spLocks noGrp="1"/>
          </p:cNvSpPr>
          <p:nvPr>
            <p:ph sz="half" idx="1"/>
          </p:nvPr>
        </p:nvSpPr>
        <p:spPr/>
        <p:txBody>
          <a:bodyPr/>
          <a:lstStyle/>
          <a:p>
            <a:r>
              <a:rPr lang="ja-JP" altLang="en-US" dirty="0" smtClean="0"/>
              <a:t>経路がない場合は途中で距離埋め処理が打ち切られるので、到達不能であることがすぐに分かる</a:t>
            </a:r>
            <a:endParaRPr lang="en-US" altLang="ja-JP" dirty="0" smtClean="0"/>
          </a:p>
          <a:p>
            <a:pPr lvl="1"/>
            <a:r>
              <a:rPr kumimoji="1" lang="ja-JP" altLang="en-US" dirty="0" smtClean="0"/>
              <a:t>距離が未記入の隣接セルが無くなった時点で探索終了にすればいい</a:t>
            </a:r>
            <a:endParaRPr kumimoji="1" lang="en-US" altLang="ja-JP" dirty="0" smtClean="0"/>
          </a:p>
          <a:p>
            <a:pPr lvl="1"/>
            <a:r>
              <a:rPr lang="ja-JP" altLang="en-US" dirty="0" smtClean="0"/>
              <a:t>その時点で未記入のセルには到達不能</a:t>
            </a:r>
            <a:endParaRPr kumimoji="1" lang="ja-JP" altLang="en-US" dirty="0"/>
          </a:p>
        </p:txBody>
      </p:sp>
      <p:graphicFrame>
        <p:nvGraphicFramePr>
          <p:cNvPr id="7" name="コンテンツ プレースホルダ 6"/>
          <p:cNvGraphicFramePr>
            <a:graphicFrameLocks noGrp="1"/>
          </p:cNvGraphicFramePr>
          <p:nvPr>
            <p:ph sz="half" idx="2"/>
          </p:nvPr>
        </p:nvGraphicFramePr>
        <p:xfrm>
          <a:off x="4648200" y="1600200"/>
          <a:ext cx="4038600" cy="4450080"/>
        </p:xfrm>
        <a:graphic>
          <a:graphicData uri="http://schemas.openxmlformats.org/drawingml/2006/table">
            <a:tbl>
              <a:tblPr firstRow="1" bandRow="1">
                <a:tableStyleId>{2D5ABB26-0587-4C30-8999-92F81FD0307C}</a:tableStyleId>
              </a:tblPr>
              <a:tblGrid>
                <a:gridCol w="403860"/>
                <a:gridCol w="403860"/>
                <a:gridCol w="403860"/>
                <a:gridCol w="403860"/>
                <a:gridCol w="403860"/>
                <a:gridCol w="403860"/>
                <a:gridCol w="403860"/>
                <a:gridCol w="403860"/>
                <a:gridCol w="403860"/>
                <a:gridCol w="403860"/>
              </a:tblGrid>
              <a:tr h="370840">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solidFill>
                            <a:schemeClr val="bg1"/>
                          </a:solidFill>
                        </a:rPr>
                        <a:t>S</a:t>
                      </a:r>
                      <a:endParaRPr kumimoji="1" lang="ja-JP" alt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E</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0840">
                <a:tc>
                  <a:txBody>
                    <a:bodyPr/>
                    <a:lstStyle/>
                    <a:p>
                      <a:pPr algn="ctr"/>
                      <a:r>
                        <a:rPr kumimoji="1" lang="en-US" altLang="ja-JP" sz="1600" dirty="0" smtClean="0"/>
                        <a:t>8</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en-US" altLang="ja-JP" sz="1600" dirty="0" smtClean="0"/>
                        <a:t>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sz="1600" dirty="0" smtClean="0"/>
                        <a:t>7</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4</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5</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実装に際してのアレンジ</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全部のセルを見通せると千里眼キャラになってしまうので、情報を得られるセルを限定するとか</a:t>
            </a:r>
            <a:endParaRPr kumimoji="1" lang="en-US" altLang="ja-JP" dirty="0" smtClean="0"/>
          </a:p>
          <a:p>
            <a:r>
              <a:rPr lang="ja-JP" altLang="en-US" dirty="0" smtClean="0"/>
              <a:t>ジャンプなどの特殊アクションで到達できる場所はコストを高めに見積もるとか</a:t>
            </a:r>
            <a:endParaRPr kumimoji="1" lang="en-US" altLang="ja-JP" dirty="0" smtClean="0"/>
          </a:p>
          <a:p>
            <a:r>
              <a:rPr kumimoji="1" lang="ja-JP" altLang="en-US" dirty="0" smtClean="0"/>
              <a:t>ゴール地点や障害物が動かない場合は、一度作った距離埋めマップが再利用可能</a:t>
            </a:r>
            <a:endParaRPr kumimoji="1" lang="en-US" altLang="ja-JP" dirty="0" smtClean="0"/>
          </a:p>
          <a:p>
            <a:pPr lvl="1"/>
            <a:r>
              <a:rPr lang="ja-JP" altLang="en-US" dirty="0" smtClean="0"/>
              <a:t>実際には動くことが多いと思うので、</a:t>
            </a:r>
            <a:r>
              <a:rPr lang="en-US" altLang="ja-JP" dirty="0" smtClean="0"/>
              <a:t/>
            </a:r>
            <a:br>
              <a:rPr lang="en-US" altLang="ja-JP" dirty="0" smtClean="0"/>
            </a:br>
            <a:r>
              <a:rPr lang="ja-JP" altLang="en-US" dirty="0" smtClean="0"/>
              <a:t>距離埋め処理は可能な限り高速化すること！</a:t>
            </a:r>
            <a:endParaRPr kumimoji="1"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ボンバーマンみたいな</a:t>
            </a:r>
            <a:r>
              <a:rPr kumimoji="1" lang="en-US" altLang="ja-JP" dirty="0" smtClean="0"/>
              <a:t/>
            </a:r>
            <a:br>
              <a:rPr kumimoji="1" lang="en-US" altLang="ja-JP" dirty="0" smtClean="0"/>
            </a:br>
            <a:r>
              <a:rPr kumimoji="1" lang="ja-JP" altLang="en-US" dirty="0" smtClean="0"/>
              <a:t>マップだったらいいけれど</a:t>
            </a:r>
            <a:endParaRPr kumimoji="1" lang="ja-JP" altLang="en-US" dirty="0"/>
          </a:p>
        </p:txBody>
      </p:sp>
      <p:sp>
        <p:nvSpPr>
          <p:cNvPr id="3" name="コンテンツ プレースホルダ 2"/>
          <p:cNvSpPr>
            <a:spLocks noGrp="1"/>
          </p:cNvSpPr>
          <p:nvPr>
            <p:ph sz="half" idx="1"/>
          </p:nvPr>
        </p:nvSpPr>
        <p:spPr/>
        <p:txBody>
          <a:bodyPr>
            <a:normAutofit fontScale="92500"/>
          </a:bodyPr>
          <a:lstStyle/>
          <a:p>
            <a:r>
              <a:rPr lang="ja-JP" altLang="en-US" dirty="0" smtClean="0"/>
              <a:t>まぁ、斜め</a:t>
            </a:r>
            <a:r>
              <a:rPr lang="ja-JP" altLang="en-US" dirty="0" err="1" smtClean="0"/>
              <a:t>る</a:t>
            </a:r>
            <a:r>
              <a:rPr lang="ja-JP" altLang="en-US" dirty="0" smtClean="0"/>
              <a:t>わけです</a:t>
            </a:r>
            <a:endParaRPr lang="en-US" altLang="ja-JP" dirty="0" smtClean="0"/>
          </a:p>
          <a:p>
            <a:r>
              <a:rPr lang="ja-JP" altLang="en-US" dirty="0" smtClean="0"/>
              <a:t>だが</a:t>
            </a:r>
            <a:r>
              <a:rPr lang="en-US" altLang="ja-JP" dirty="0" smtClean="0"/>
              <a:t>2</a:t>
            </a:r>
            <a:r>
              <a:rPr lang="ja-JP" altLang="en-US" dirty="0" smtClean="0"/>
              <a:t>次元格子分割は、こういう場合でも有効</a:t>
            </a:r>
            <a:endParaRPr lang="en-US" altLang="ja-JP" dirty="0" smtClean="0"/>
          </a:p>
          <a:p>
            <a:pPr lvl="1"/>
            <a:r>
              <a:rPr lang="ja-JP" altLang="en-US" dirty="0" smtClean="0"/>
              <a:t>障害物を含むセルを</a:t>
            </a:r>
            <a:r>
              <a:rPr lang="en-US" altLang="ja-JP" dirty="0" smtClean="0"/>
              <a:t/>
            </a:r>
            <a:br>
              <a:rPr lang="en-US" altLang="ja-JP" dirty="0" smtClean="0"/>
            </a:br>
            <a:r>
              <a:rPr lang="ja-JP" altLang="en-US" dirty="0" smtClean="0"/>
              <a:t>進入禁止にすればいい</a:t>
            </a:r>
            <a:endParaRPr lang="en-US" altLang="ja-JP" dirty="0" smtClean="0"/>
          </a:p>
          <a:p>
            <a:r>
              <a:rPr lang="ja-JP" altLang="en-US" dirty="0" smtClean="0"/>
              <a:t>ただし、妙にカクカクした動きになるのは</a:t>
            </a:r>
            <a:r>
              <a:rPr lang="en-US" altLang="ja-JP" dirty="0" smtClean="0"/>
              <a:t/>
            </a:r>
            <a:br>
              <a:rPr lang="en-US" altLang="ja-JP" dirty="0" smtClean="0"/>
            </a:br>
            <a:r>
              <a:rPr lang="ja-JP" altLang="en-US" dirty="0" smtClean="0"/>
              <a:t>想像付くでしょう</a:t>
            </a:r>
            <a:endParaRPr lang="en-US" altLang="ja-JP" dirty="0" smtClean="0"/>
          </a:p>
          <a:p>
            <a:pPr lvl="1"/>
            <a:r>
              <a:rPr lang="ja-JP" altLang="en-US" dirty="0" smtClean="0"/>
              <a:t>セルを細かくしたら、</a:t>
            </a:r>
            <a:r>
              <a:rPr lang="en-US" altLang="ja-JP" dirty="0" smtClean="0"/>
              <a:t/>
            </a:r>
            <a:br>
              <a:rPr lang="en-US" altLang="ja-JP" dirty="0" smtClean="0"/>
            </a:br>
            <a:r>
              <a:rPr lang="ja-JP" altLang="en-US" dirty="0" smtClean="0"/>
              <a:t>容量的にも処理的にも</a:t>
            </a:r>
            <a:r>
              <a:rPr lang="en-US" altLang="ja-JP" dirty="0" smtClean="0"/>
              <a:t/>
            </a:r>
            <a:br>
              <a:rPr lang="en-US" altLang="ja-JP" dirty="0" smtClean="0"/>
            </a:br>
            <a:r>
              <a:rPr lang="ja-JP" altLang="en-US" dirty="0" smtClean="0"/>
              <a:t>大変よね？</a:t>
            </a:r>
            <a:endParaRPr lang="en-US" altLang="ja-JP" dirty="0" smtClean="0"/>
          </a:p>
          <a:p>
            <a:pPr lvl="1"/>
            <a:endParaRPr lang="en-US" altLang="ja-JP" dirty="0" smtClean="0"/>
          </a:p>
        </p:txBody>
      </p:sp>
      <p:sp>
        <p:nvSpPr>
          <p:cNvPr id="10" name="コンテンツ プレースホルダ 9"/>
          <p:cNvSpPr>
            <a:spLocks noGrp="1"/>
          </p:cNvSpPr>
          <p:nvPr>
            <p:ph sz="half" idx="2"/>
          </p:nvPr>
        </p:nvSpPr>
        <p:spPr/>
        <p:txBody>
          <a:bodyPr/>
          <a:lstStyle/>
          <a:p>
            <a:endParaRPr kumimoji="1" lang="ja-JP" altLang="en-US" dirty="0"/>
          </a:p>
        </p:txBody>
      </p:sp>
      <p:sp>
        <p:nvSpPr>
          <p:cNvPr id="4" name="正方形/長方形 3"/>
          <p:cNvSpPr/>
          <p:nvPr/>
        </p:nvSpPr>
        <p:spPr>
          <a:xfrm>
            <a:off x="4644008" y="1628800"/>
            <a:ext cx="4032448" cy="446449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rot="19070340">
            <a:off x="5181504" y="4068989"/>
            <a:ext cx="2149422"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rot="2909711">
            <a:off x="6196752" y="3209053"/>
            <a:ext cx="2149422"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コンテンツ プレースホルダ 6"/>
          <p:cNvGraphicFramePr>
            <a:graphicFrameLocks/>
          </p:cNvGraphicFramePr>
          <p:nvPr/>
        </p:nvGraphicFramePr>
        <p:xfrm>
          <a:off x="4644008" y="1628800"/>
          <a:ext cx="4038600" cy="4450080"/>
        </p:xfrm>
        <a:graphic>
          <a:graphicData uri="http://schemas.openxmlformats.org/drawingml/2006/table">
            <a:tbl>
              <a:tblPr firstRow="1" bandRow="1">
                <a:tableStyleId>{2D5ABB26-0587-4C30-8999-92F81FD0307C}</a:tableStyleId>
              </a:tblPr>
              <a:tblGrid>
                <a:gridCol w="403860"/>
                <a:gridCol w="403860"/>
                <a:gridCol w="403860"/>
                <a:gridCol w="403860"/>
                <a:gridCol w="403860"/>
                <a:gridCol w="403860"/>
                <a:gridCol w="403860"/>
                <a:gridCol w="403860"/>
                <a:gridCol w="403860"/>
                <a:gridCol w="403860"/>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white"/>
                          </a:solidFill>
                          <a:effectLst/>
                          <a:uLnTx/>
                          <a:uFillTx/>
                          <a:latin typeface="+mn-lt"/>
                          <a:ea typeface="+mn-ea"/>
                          <a:cs typeface="+mn-cs"/>
                        </a:rPr>
                        <a:t>S</a:t>
                      </a:r>
                      <a:endParaRPr kumimoji="1" lang="ja-JP" altLang="en-US" sz="1800" b="0" i="0" u="none" strike="noStrike" kern="1200" cap="none" spc="0" normalizeH="0" baseline="0" noProof="0" dirty="0" smtClean="0">
                        <a:ln>
                          <a:noFill/>
                        </a:ln>
                        <a:solidFill>
                          <a:prstClr val="white"/>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じゃあこんな風に</a:t>
            </a:r>
            <a:r>
              <a:rPr kumimoji="1" lang="en-US" altLang="ja-JP" dirty="0" smtClean="0"/>
              <a:t/>
            </a:r>
            <a:br>
              <a:rPr kumimoji="1" lang="en-US" altLang="ja-JP" dirty="0" smtClean="0"/>
            </a:br>
            <a:r>
              <a:rPr kumimoji="1" lang="ja-JP" altLang="en-US" dirty="0" smtClean="0"/>
              <a:t>分割すればいいじゃない</a:t>
            </a:r>
            <a:endParaRPr kumimoji="1" lang="ja-JP" altLang="en-US" dirty="0"/>
          </a:p>
        </p:txBody>
      </p:sp>
      <p:sp>
        <p:nvSpPr>
          <p:cNvPr id="4" name="コンテンツ プレースホルダ 3"/>
          <p:cNvSpPr>
            <a:spLocks noGrp="1"/>
          </p:cNvSpPr>
          <p:nvPr>
            <p:ph sz="half" idx="1"/>
          </p:nvPr>
        </p:nvSpPr>
        <p:spPr/>
        <p:txBody>
          <a:bodyPr>
            <a:normAutofit fontScale="92500"/>
          </a:bodyPr>
          <a:lstStyle/>
          <a:p>
            <a:r>
              <a:rPr kumimoji="1" lang="ja-JP" altLang="en-US" dirty="0" smtClean="0"/>
              <a:t>次の点がポイント</a:t>
            </a:r>
            <a:endParaRPr kumimoji="1" lang="en-US" altLang="ja-JP" dirty="0" smtClean="0"/>
          </a:p>
          <a:p>
            <a:pPr lvl="1"/>
            <a:r>
              <a:rPr lang="ja-JP" altLang="en-US" dirty="0" smtClean="0"/>
              <a:t>凸形状にすることで、セル内のどの点からでも隣接セルとの境界地点まで一直線で向かえる</a:t>
            </a:r>
            <a:endParaRPr lang="en-US" altLang="ja-JP" dirty="0" smtClean="0"/>
          </a:p>
          <a:p>
            <a:pPr lvl="1"/>
            <a:r>
              <a:rPr kumimoji="1" lang="ja-JP" altLang="en-US" dirty="0" smtClean="0"/>
              <a:t>点と線分の最近接点を求めれば一直線ルートはすぐに求まる</a:t>
            </a:r>
            <a:endParaRPr kumimoji="1" lang="en-US" altLang="ja-JP" dirty="0" smtClean="0"/>
          </a:p>
          <a:p>
            <a:pPr lvl="1"/>
            <a:r>
              <a:rPr lang="ja-JP" altLang="en-US" dirty="0" smtClean="0"/>
              <a:t>各セルが隣接セルの</a:t>
            </a:r>
            <a:r>
              <a:rPr lang="en-US" altLang="ja-JP" dirty="0" smtClean="0"/>
              <a:t>ID</a:t>
            </a:r>
            <a:r>
              <a:rPr lang="ja-JP" altLang="en-US" dirty="0" smtClean="0"/>
              <a:t>と、境界線分の座標を保持すれば、後は格子状の場合と大差ない</a:t>
            </a:r>
            <a:endParaRPr kumimoji="1" lang="en-US" altLang="ja-JP" dirty="0" smtClean="0"/>
          </a:p>
          <a:p>
            <a:pPr>
              <a:buNone/>
            </a:pPr>
            <a:endParaRPr kumimoji="1" lang="ja-JP" altLang="en-US" dirty="0"/>
          </a:p>
        </p:txBody>
      </p:sp>
      <p:sp>
        <p:nvSpPr>
          <p:cNvPr id="5" name="コンテンツ プレースホルダ 4"/>
          <p:cNvSpPr>
            <a:spLocks noGrp="1"/>
          </p:cNvSpPr>
          <p:nvPr>
            <p:ph sz="half" idx="2"/>
          </p:nvPr>
        </p:nvSpPr>
        <p:spPr/>
        <p:txBody>
          <a:bodyPr/>
          <a:lstStyle/>
          <a:p>
            <a:endParaRPr kumimoji="1" lang="ja-JP" altLang="en-US" dirty="0"/>
          </a:p>
        </p:txBody>
      </p:sp>
      <p:pic>
        <p:nvPicPr>
          <p:cNvPr id="1027" name="Picture 3"/>
          <p:cNvPicPr>
            <a:picLocks noChangeAspect="1" noChangeArrowheads="1"/>
          </p:cNvPicPr>
          <p:nvPr/>
        </p:nvPicPr>
        <p:blipFill>
          <a:blip r:embed="rId2" cstate="print"/>
          <a:srcRect/>
          <a:stretch>
            <a:fillRect/>
          </a:stretch>
        </p:blipFill>
        <p:spPr bwMode="auto">
          <a:xfrm>
            <a:off x="4644008" y="1628800"/>
            <a:ext cx="4086225" cy="4505325"/>
          </a:xfrm>
          <a:prstGeom prst="rect">
            <a:avLst/>
          </a:prstGeom>
          <a:noFill/>
          <a:ln w="9525">
            <a:noFill/>
            <a:miter lim="800000"/>
            <a:headEnd/>
            <a:tailEnd/>
          </a:ln>
        </p:spPr>
      </p:pic>
      <p:sp>
        <p:nvSpPr>
          <p:cNvPr id="14" name="円/楕円 13"/>
          <p:cNvSpPr/>
          <p:nvPr/>
        </p:nvSpPr>
        <p:spPr>
          <a:xfrm>
            <a:off x="6588224" y="4437112"/>
            <a:ext cx="1008000" cy="10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GOAL</a:t>
            </a:r>
            <a:endParaRPr kumimoji="1" lang="ja-JP" altLang="en-US" dirty="0"/>
          </a:p>
        </p:txBody>
      </p:sp>
      <p:sp>
        <p:nvSpPr>
          <p:cNvPr id="15" name="円/楕円 14"/>
          <p:cNvSpPr/>
          <p:nvPr/>
        </p:nvSpPr>
        <p:spPr>
          <a:xfrm>
            <a:off x="4932040" y="1916832"/>
            <a:ext cx="720080" cy="72008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乱数とは、とりあえずお友達になろう</a:t>
            </a:r>
            <a:endParaRPr kumimoji="1" lang="en-US" altLang="ja-JP" dirty="0" smtClean="0"/>
          </a:p>
          <a:p>
            <a:r>
              <a:rPr kumimoji="1" lang="ja-JP" altLang="en-US" dirty="0" smtClean="0"/>
              <a:t>ゴスゴス</a:t>
            </a:r>
            <a:r>
              <a:rPr lang="ja-JP" altLang="en-US" dirty="0" smtClean="0"/>
              <a:t>君からは卒業しよう</a:t>
            </a:r>
            <a:endParaRPr kumimoji="1" lang="en-US" altLang="ja-JP" dirty="0" smtClean="0"/>
          </a:p>
          <a:p>
            <a:pPr lvl="1"/>
            <a:r>
              <a:rPr kumimoji="1" lang="ja-JP" altLang="en-US" dirty="0" smtClean="0"/>
              <a:t>まずは</a:t>
            </a:r>
            <a:r>
              <a:rPr kumimoji="1" lang="en-US" altLang="ja-JP" dirty="0" smtClean="0"/>
              <a:t>2</a:t>
            </a:r>
            <a:r>
              <a:rPr kumimoji="1" lang="ja-JP" altLang="en-US" dirty="0" smtClean="0"/>
              <a:t>次元の格子で考えて実装してみる</a:t>
            </a:r>
            <a:endParaRPr kumimoji="1" lang="en-US" altLang="ja-JP" dirty="0" smtClean="0"/>
          </a:p>
          <a:p>
            <a:pPr lvl="1"/>
            <a:r>
              <a:rPr kumimoji="1" lang="ja-JP" altLang="en-US" dirty="0" smtClean="0"/>
              <a:t>多角形分割は頑張れば自動化できるが、</a:t>
            </a:r>
            <a:r>
              <a:rPr kumimoji="1" lang="en-US" altLang="ja-JP" dirty="0" smtClean="0"/>
              <a:t/>
            </a:r>
            <a:br>
              <a:rPr kumimoji="1" lang="en-US" altLang="ja-JP" dirty="0" smtClean="0"/>
            </a:br>
            <a:r>
              <a:rPr kumimoji="1" lang="ja-JP" altLang="en-US" dirty="0" smtClean="0"/>
              <a:t>厳しい場合は事前計算でも</a:t>
            </a:r>
            <a:r>
              <a:rPr kumimoji="1" lang="en-US" altLang="ja-JP" dirty="0" smtClean="0"/>
              <a:t>OK</a:t>
            </a:r>
          </a:p>
          <a:p>
            <a:pPr lvl="1"/>
            <a:r>
              <a:rPr kumimoji="1" lang="ja-JP" altLang="en-US" dirty="0" smtClean="0"/>
              <a:t>コンフィギュレーション空間、に注意しよう</a:t>
            </a:r>
            <a:endParaRPr kumimoji="1" lang="en-US" altLang="ja-JP" dirty="0" smtClean="0"/>
          </a:p>
          <a:p>
            <a:r>
              <a:rPr lang="ja-JP" altLang="en-US" dirty="0" smtClean="0"/>
              <a:t>経路探索はゲームに限らず使える上に、</a:t>
            </a:r>
            <a:r>
              <a:rPr lang="en-US" altLang="ja-JP" dirty="0" smtClean="0"/>
              <a:t/>
            </a:r>
            <a:br>
              <a:rPr lang="en-US" altLang="ja-JP" dirty="0" smtClean="0"/>
            </a:br>
            <a:r>
              <a:rPr lang="ja-JP" altLang="en-US" dirty="0" smtClean="0"/>
              <a:t>「アルゴリズムプログラミング」の神髄でもあるので、是非トライしてみよう！</a:t>
            </a:r>
            <a:endParaRPr kumimoji="1" lang="en-US" altLang="ja-JP"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dirty="0" smtClean="0"/>
              <a:t>今日の内容</a:t>
            </a:r>
          </a:p>
        </p:txBody>
      </p:sp>
      <p:sp>
        <p:nvSpPr>
          <p:cNvPr id="3075" name="コンテンツ プレースホルダ 2"/>
          <p:cNvSpPr>
            <a:spLocks noGrp="1"/>
          </p:cNvSpPr>
          <p:nvPr>
            <p:ph idx="1"/>
          </p:nvPr>
        </p:nvSpPr>
        <p:spPr/>
        <p:txBody>
          <a:bodyPr/>
          <a:lstStyle/>
          <a:p>
            <a:pPr eaLnBrk="1" hangingPunct="1"/>
            <a:r>
              <a:rPr lang="ja-JP" altLang="en-US" dirty="0" smtClean="0"/>
              <a:t>ゲームで扱う</a:t>
            </a:r>
            <a:r>
              <a:rPr lang="en-US" altLang="ja-JP" dirty="0" smtClean="0"/>
              <a:t>AI</a:t>
            </a:r>
            <a:r>
              <a:rPr lang="ja-JP" altLang="en-US" dirty="0" smtClean="0"/>
              <a:t>の初歩</a:t>
            </a:r>
            <a:endParaRPr lang="en-US" altLang="ja-JP" dirty="0" smtClean="0"/>
          </a:p>
          <a:p>
            <a:pPr lvl="1" eaLnBrk="1" hangingPunct="1"/>
            <a:r>
              <a:rPr lang="ja-JP" altLang="en-US" dirty="0" smtClean="0"/>
              <a:t>確率の扱い方</a:t>
            </a:r>
            <a:endParaRPr lang="en-US" altLang="ja-JP" dirty="0" smtClean="0"/>
          </a:p>
          <a:p>
            <a:pPr lvl="1" eaLnBrk="1" hangingPunct="1"/>
            <a:r>
              <a:rPr lang="ja-JP" altLang="en-US" dirty="0" smtClean="0"/>
              <a:t>ファジィ理論</a:t>
            </a:r>
            <a:endParaRPr lang="en-US" altLang="ja-JP" dirty="0" smtClean="0"/>
          </a:p>
          <a:p>
            <a:pPr lvl="1" eaLnBrk="1" hangingPunct="1"/>
            <a:r>
              <a:rPr lang="ja-JP" altLang="en-US" dirty="0" smtClean="0"/>
              <a:t>ミニマックス法</a:t>
            </a:r>
            <a:endParaRPr lang="en-US" altLang="ja-JP" dirty="0" smtClean="0"/>
          </a:p>
          <a:p>
            <a:pPr eaLnBrk="1" hangingPunct="1"/>
            <a:r>
              <a:rPr lang="ja-JP" altLang="en-US" dirty="0" smtClean="0"/>
              <a:t>経路探索アルゴリズム</a:t>
            </a:r>
            <a:endParaRPr lang="en-US" altLang="ja-JP" dirty="0" smtClean="0"/>
          </a:p>
          <a:p>
            <a:pPr lvl="1" eaLnBrk="1" hangingPunct="1"/>
            <a:r>
              <a:rPr lang="ja-JP" altLang="en-US" dirty="0" smtClean="0"/>
              <a:t>壁にぶつかってゴスゴスしない敵を作ろう</a:t>
            </a:r>
            <a:endParaRPr lang="en-US" altLang="ja-JP" dirty="0" smtClean="0"/>
          </a:p>
          <a:p>
            <a:pPr lvl="1" eaLnBrk="1" hangingPunct="1"/>
            <a:r>
              <a:rPr lang="ja-JP" altLang="en-US" dirty="0" smtClean="0"/>
              <a:t>空間分割グラフを作ろう（できるかな？）</a:t>
            </a:r>
            <a:endParaRPr lang="en-US" altLang="ja-JP" dirty="0" smtClean="0"/>
          </a:p>
          <a:p>
            <a:pPr eaLnBrk="1" hangingPunct="1">
              <a:buNone/>
            </a:pP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AI</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特定の選択肢の中からそれっぽく選択</a:t>
            </a:r>
            <a:endParaRPr lang="en-US" altLang="ja-JP" dirty="0" smtClean="0"/>
          </a:p>
          <a:p>
            <a:pPr lvl="1"/>
            <a:r>
              <a:rPr lang="ja-JP" altLang="en-US" dirty="0" smtClean="0"/>
              <a:t>確率をそれっぽく設定し、</a:t>
            </a:r>
            <a:r>
              <a:rPr lang="en-US" altLang="ja-JP" dirty="0" smtClean="0"/>
              <a:t/>
            </a:r>
            <a:br>
              <a:rPr lang="en-US" altLang="ja-JP" dirty="0" smtClean="0"/>
            </a:br>
            <a:r>
              <a:rPr lang="ja-JP" altLang="en-US" dirty="0" smtClean="0"/>
              <a:t>乱数をうまく使ってそれっぽく見せる</a:t>
            </a:r>
            <a:endParaRPr lang="en-US" altLang="ja-JP" dirty="0" smtClean="0"/>
          </a:p>
          <a:p>
            <a:pPr lvl="2"/>
            <a:r>
              <a:rPr lang="ja-JP" altLang="en-US" dirty="0" smtClean="0"/>
              <a:t>ファジィ理論も併用すると効果的</a:t>
            </a:r>
            <a:endParaRPr lang="en-US" altLang="ja-JP" dirty="0" smtClean="0"/>
          </a:p>
          <a:p>
            <a:r>
              <a:rPr lang="ja-JP" altLang="en-US" dirty="0" smtClean="0"/>
              <a:t>トランプや将棋のような思考</a:t>
            </a:r>
            <a:r>
              <a:rPr lang="en-US" altLang="ja-JP" dirty="0" smtClean="0"/>
              <a:t>AI</a:t>
            </a:r>
            <a:endParaRPr lang="ja-JP" altLang="en-US" dirty="0" smtClean="0"/>
          </a:p>
          <a:p>
            <a:pPr lvl="1"/>
            <a:r>
              <a:rPr kumimoji="1" lang="ja-JP" altLang="en-US" dirty="0" smtClean="0"/>
              <a:t>ミニマックス法</a:t>
            </a:r>
            <a:endParaRPr kumimoji="1" lang="en-US" altLang="ja-JP" dirty="0" smtClean="0"/>
          </a:p>
          <a:p>
            <a:pPr lvl="2"/>
            <a:r>
              <a:rPr lang="ja-JP" altLang="en-US" dirty="0" smtClean="0"/>
              <a:t>取り得る選択肢に評価点を付けて、自分に有利、</a:t>
            </a:r>
            <a:r>
              <a:rPr lang="en-US" altLang="ja-JP" dirty="0" smtClean="0"/>
              <a:t/>
            </a:r>
            <a:br>
              <a:rPr lang="en-US" altLang="ja-JP" dirty="0" smtClean="0"/>
            </a:br>
            <a:r>
              <a:rPr lang="ja-JP" altLang="en-US" dirty="0" smtClean="0"/>
              <a:t>相手に不利になるような選択肢を採っていく</a:t>
            </a:r>
            <a:endParaRPr kumimoji="1" lang="ja-JP" altLang="en-US" dirty="0" smtClean="0"/>
          </a:p>
          <a:p>
            <a:r>
              <a:rPr kumimoji="1" lang="ja-JP" altLang="en-US" dirty="0" smtClean="0">
                <a:solidFill>
                  <a:srgbClr val="FF0000"/>
                </a:solidFill>
              </a:rPr>
              <a:t>一直線では進めない地形から経路を発見</a:t>
            </a:r>
            <a:endParaRPr kumimoji="1" lang="en-US" altLang="ja-JP" dirty="0" smtClean="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とりあえず乱数は</a:t>
            </a:r>
            <a:br>
              <a:rPr lang="ja-JP" altLang="en-US" dirty="0" smtClean="0"/>
            </a:br>
            <a:r>
              <a:rPr lang="ja-JP" altLang="en-US" dirty="0" smtClean="0"/>
              <a:t>自由に使えるようになろうね</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s</a:t>
            </a:r>
            <a:r>
              <a:rPr kumimoji="1" lang="en-US" altLang="ja-JP" dirty="0" err="1" smtClean="0"/>
              <a:t>rand</a:t>
            </a:r>
            <a:r>
              <a:rPr kumimoji="1" lang="en-US" altLang="ja-JP" dirty="0" smtClean="0"/>
              <a:t>()</a:t>
            </a:r>
            <a:r>
              <a:rPr kumimoji="1" lang="ja-JP" altLang="en-US" dirty="0" smtClean="0"/>
              <a:t>で種を初期化</a:t>
            </a:r>
          </a:p>
          <a:p>
            <a:pPr lvl="1"/>
            <a:r>
              <a:rPr lang="ja-JP" altLang="en-US" dirty="0" smtClean="0"/>
              <a:t>その時点での時刻を使うのが一般的</a:t>
            </a:r>
          </a:p>
          <a:p>
            <a:pPr lvl="2"/>
            <a:r>
              <a:rPr lang="en-US" altLang="ja-JP" sz="2000" dirty="0" err="1" smtClean="0"/>
              <a:t>srand</a:t>
            </a:r>
            <a:r>
              <a:rPr lang="en-US" altLang="ja-JP" sz="2000" dirty="0" smtClean="0"/>
              <a:t>((unsigned </a:t>
            </a:r>
            <a:r>
              <a:rPr lang="en-US" altLang="ja-JP" sz="2000" dirty="0" err="1" smtClean="0"/>
              <a:t>int</a:t>
            </a:r>
            <a:r>
              <a:rPr lang="en-US" altLang="ja-JP" sz="2000" dirty="0" smtClean="0"/>
              <a:t>)(</a:t>
            </a:r>
            <a:r>
              <a:rPr lang="en-US" altLang="ja-JP" sz="2000" dirty="0" err="1" smtClean="0"/>
              <a:t>timeGetTime</a:t>
            </a:r>
            <a:r>
              <a:rPr lang="en-US" altLang="ja-JP" sz="2000" dirty="0" smtClean="0"/>
              <a:t>()%65536));</a:t>
            </a:r>
            <a:endParaRPr lang="ja-JP" altLang="en-US" sz="2000" dirty="0" smtClean="0"/>
          </a:p>
          <a:p>
            <a:endParaRPr kumimoji="1" lang="ja-JP" altLang="en-US" dirty="0" smtClean="0"/>
          </a:p>
          <a:p>
            <a:r>
              <a:rPr kumimoji="1" lang="en-US" altLang="ja-JP" dirty="0" smtClean="0"/>
              <a:t>rand()</a:t>
            </a:r>
            <a:r>
              <a:rPr kumimoji="1" lang="ja-JP" altLang="en-US" dirty="0" smtClean="0"/>
              <a:t>が</a:t>
            </a:r>
            <a:r>
              <a:rPr kumimoji="1" lang="en-US" altLang="ja-JP" dirty="0" smtClean="0"/>
              <a:t>0</a:t>
            </a:r>
            <a:r>
              <a:rPr kumimoji="1" lang="ja-JP" altLang="en-US" dirty="0" smtClean="0"/>
              <a:t>～</a:t>
            </a:r>
            <a:r>
              <a:rPr kumimoji="1" lang="en-US" altLang="ja-JP" dirty="0" smtClean="0"/>
              <a:t>RAND_MAX</a:t>
            </a:r>
            <a:r>
              <a:rPr lang="ja-JP" altLang="en-US" dirty="0" smtClean="0"/>
              <a:t>の値を返す</a:t>
            </a:r>
          </a:p>
          <a:p>
            <a:pPr lvl="1"/>
            <a:r>
              <a:rPr kumimoji="1" lang="ja-JP" altLang="en-US" dirty="0" smtClean="0"/>
              <a:t>実数にキャストして</a:t>
            </a:r>
            <a:r>
              <a:rPr kumimoji="1" lang="en-US" altLang="ja-JP" dirty="0" smtClean="0"/>
              <a:t>0.0</a:t>
            </a:r>
            <a:r>
              <a:rPr kumimoji="1" lang="ja-JP" altLang="en-US" dirty="0" smtClean="0"/>
              <a:t>～</a:t>
            </a:r>
            <a:r>
              <a:rPr kumimoji="1" lang="en-US" altLang="ja-JP" dirty="0" smtClean="0"/>
              <a:t>1.0</a:t>
            </a:r>
            <a:r>
              <a:rPr kumimoji="1" lang="ja-JP" altLang="en-US" dirty="0" smtClean="0"/>
              <a:t>の値にする</a:t>
            </a:r>
          </a:p>
          <a:p>
            <a:pPr lvl="1"/>
            <a:r>
              <a:rPr lang="ja-JP" altLang="en-US" dirty="0" smtClean="0"/>
              <a:t>もしくは</a:t>
            </a:r>
            <a:r>
              <a:rPr lang="en-US" altLang="ja-JP" dirty="0" smtClean="0"/>
              <a:t>%</a:t>
            </a:r>
            <a:r>
              <a:rPr lang="ja-JP" altLang="en-US" dirty="0" smtClean="0"/>
              <a:t>演算子で好みの範囲の値にする</a:t>
            </a:r>
          </a:p>
          <a:p>
            <a:pPr lvl="2"/>
            <a:r>
              <a:rPr kumimoji="1" lang="ja-JP" altLang="en-US" dirty="0" smtClean="0"/>
              <a:t>ただし、バラツキが出るようになるので注意</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正規分布は知っておこう</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例えば、</a:t>
            </a:r>
            <a:r>
              <a:rPr kumimoji="1" lang="en-US" altLang="ja-JP" dirty="0" smtClean="0"/>
              <a:t>RPG</a:t>
            </a:r>
            <a:r>
              <a:rPr kumimoji="1" lang="ja-JP" altLang="en-US" dirty="0" smtClean="0"/>
              <a:t>のダメージがこの分布に従ってばらけると、とてもよろしい感じ</a:t>
            </a:r>
            <a:endParaRPr kumimoji="1" lang="en-US" altLang="ja-JP" dirty="0" smtClean="0"/>
          </a:p>
          <a:p>
            <a:r>
              <a:rPr lang="ja-JP" altLang="en-US" dirty="0" smtClean="0"/>
              <a:t>テーブルトーク</a:t>
            </a:r>
            <a:r>
              <a:rPr lang="en-US" altLang="ja-JP" dirty="0" smtClean="0"/>
              <a:t>RPG</a:t>
            </a:r>
            <a:r>
              <a:rPr lang="ja-JP" altLang="en-US" dirty="0" smtClean="0"/>
              <a:t>でダイスを使うのは正規分布に沿った値が出るため</a:t>
            </a:r>
            <a:endParaRPr lang="en-US" altLang="ja-JP" dirty="0" smtClean="0"/>
          </a:p>
          <a:p>
            <a:pPr lvl="1"/>
            <a:r>
              <a:rPr kumimoji="1" lang="en-US" altLang="ja-JP" dirty="0" smtClean="0"/>
              <a:t>3D6</a:t>
            </a:r>
            <a:r>
              <a:rPr kumimoji="1" lang="ja-JP" altLang="en-US" dirty="0" smtClean="0"/>
              <a:t>とかが一般的</a:t>
            </a:r>
            <a:endParaRPr kumimoji="1" lang="ja-JP" altLang="en-US" dirty="0"/>
          </a:p>
        </p:txBody>
      </p:sp>
      <p:pic>
        <p:nvPicPr>
          <p:cNvPr id="6" name="コンテンツ プレースホルダ 5" descr="normal-fig1.png"/>
          <p:cNvPicPr>
            <a:picLocks noGrp="1" noChangeAspect="1"/>
          </p:cNvPicPr>
          <p:nvPr>
            <p:ph sz="half" idx="2"/>
          </p:nvPr>
        </p:nvPicPr>
        <p:blipFill>
          <a:blip r:embed="rId2" cstate="print"/>
          <a:stretch>
            <a:fillRect/>
          </a:stretch>
        </p:blipFill>
        <p:spPr>
          <a:xfrm>
            <a:off x="4648200" y="2895222"/>
            <a:ext cx="4038600" cy="1935918"/>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ファジィ理論</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ブーリアンで白黒ハッキリ付けるのではなく、中間の値を許容して良い具合に</a:t>
            </a:r>
            <a:r>
              <a:rPr kumimoji="1" lang="ja-JP" altLang="en-US" dirty="0" err="1" smtClean="0"/>
              <a:t>しようぜ</a:t>
            </a:r>
            <a:r>
              <a:rPr kumimoji="1" lang="ja-JP" altLang="en-US" dirty="0" smtClean="0"/>
              <a:t>的なサムシングを作り出す何か</a:t>
            </a:r>
            <a:endParaRPr kumimoji="1" lang="en-US" altLang="ja-JP" dirty="0" smtClean="0"/>
          </a:p>
          <a:p>
            <a:pPr lvl="1"/>
            <a:r>
              <a:rPr lang="en-US" altLang="ja-JP" dirty="0" smtClean="0"/>
              <a:t>RPG</a:t>
            </a:r>
            <a:r>
              <a:rPr lang="ja-JP" altLang="en-US" dirty="0" smtClean="0"/>
              <a:t>のダメージで言うなら「大当たり」「中当たり」「カス当たり」が滑らかにブレンドして出力されるようなイメージ</a:t>
            </a:r>
            <a:endParaRPr lang="en-US" altLang="ja-JP" dirty="0" smtClean="0"/>
          </a:p>
          <a:p>
            <a:pPr lvl="1"/>
            <a:r>
              <a:rPr kumimoji="1" lang="ja-JP" altLang="en-US" dirty="0" smtClean="0"/>
              <a:t>正規分布と＝ではないが、ファジィ理論を用いて希望通りの分布を作る手法も存在</a:t>
            </a:r>
            <a:endParaRPr kumimoji="1" lang="en-US" altLang="ja-JP" dirty="0" smtClean="0"/>
          </a:p>
          <a:p>
            <a:r>
              <a:rPr lang="en-US" altLang="ja-JP" dirty="0" smtClean="0"/>
              <a:t>AI</a:t>
            </a:r>
            <a:r>
              <a:rPr lang="ja-JP" altLang="en-US" dirty="0" err="1" smtClean="0"/>
              <a:t>のように</a:t>
            </a:r>
            <a:r>
              <a:rPr lang="ja-JP" altLang="en-US" dirty="0" smtClean="0"/>
              <a:t>どっちつかず感を出したいものには有用</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今回のメインディッシュ</a:t>
            </a:r>
            <a:endParaRPr kumimoji="1" lang="ja-JP" altLang="en-US" dirty="0"/>
          </a:p>
        </p:txBody>
      </p:sp>
      <p:sp>
        <p:nvSpPr>
          <p:cNvPr id="3" name="コンテンツ プレースホルダ 2"/>
          <p:cNvSpPr>
            <a:spLocks noGrp="1"/>
          </p:cNvSpPr>
          <p:nvPr>
            <p:ph sz="half" idx="1"/>
          </p:nvPr>
        </p:nvSpPr>
        <p:spPr/>
        <p:txBody>
          <a:bodyPr/>
          <a:lstStyle/>
          <a:p>
            <a:r>
              <a:rPr lang="ja-JP" altLang="en-US" dirty="0" smtClean="0"/>
              <a:t>単に「ターゲットの方向に向かう」だけではゴスゴスする</a:t>
            </a:r>
            <a:endParaRPr lang="en-US" altLang="ja-JP" dirty="0" smtClean="0"/>
          </a:p>
          <a:p>
            <a:r>
              <a:rPr kumimoji="1" lang="ja-JP" altLang="en-US" dirty="0" smtClean="0">
                <a:solidFill>
                  <a:srgbClr val="FF0000"/>
                </a:solidFill>
              </a:rPr>
              <a:t>経路探索</a:t>
            </a:r>
            <a:r>
              <a:rPr kumimoji="1" lang="ja-JP" altLang="en-US" dirty="0" smtClean="0"/>
              <a:t>が必要！</a:t>
            </a:r>
            <a:endParaRPr kumimoji="1" lang="en-US" altLang="ja-JP" dirty="0" smtClean="0"/>
          </a:p>
          <a:p>
            <a:pPr lvl="1"/>
            <a:r>
              <a:rPr lang="ja-JP" altLang="en-US" dirty="0" smtClean="0"/>
              <a:t>ダイクストラ法とか</a:t>
            </a:r>
            <a:r>
              <a:rPr lang="en-US" altLang="ja-JP" dirty="0" smtClean="0"/>
              <a:t/>
            </a:r>
            <a:br>
              <a:rPr lang="en-US" altLang="ja-JP" dirty="0" smtClean="0"/>
            </a:br>
            <a:r>
              <a:rPr kumimoji="1" lang="en-US" altLang="ja-JP" dirty="0" smtClean="0"/>
              <a:t>A*</a:t>
            </a:r>
            <a:r>
              <a:rPr lang="ja-JP" altLang="en-US" dirty="0" smtClean="0"/>
              <a:t>法とかがあります</a:t>
            </a:r>
            <a:endParaRPr lang="en-US" altLang="ja-JP" dirty="0" smtClean="0"/>
          </a:p>
          <a:p>
            <a:pPr lvl="1"/>
            <a:r>
              <a:rPr kumimoji="1" lang="ja-JP" altLang="en-US" dirty="0" smtClean="0"/>
              <a:t>今回はそれらをベースとしつつ、オリジナルの手法を伝授するよ！</a:t>
            </a:r>
            <a:endParaRPr kumimoji="1" lang="ja-JP" altLang="en-US" dirty="0"/>
          </a:p>
        </p:txBody>
      </p:sp>
      <p:sp>
        <p:nvSpPr>
          <p:cNvPr id="10" name="コンテンツ プレースホルダ 9"/>
          <p:cNvSpPr>
            <a:spLocks noGrp="1"/>
          </p:cNvSpPr>
          <p:nvPr>
            <p:ph sz="half" idx="2"/>
          </p:nvPr>
        </p:nvSpPr>
        <p:spPr/>
        <p:txBody>
          <a:bodyPr/>
          <a:lstStyle/>
          <a:p>
            <a:endParaRPr kumimoji="1" lang="ja-JP" altLang="en-US"/>
          </a:p>
        </p:txBody>
      </p:sp>
      <p:sp>
        <p:nvSpPr>
          <p:cNvPr id="4" name="正方形/長方形 3"/>
          <p:cNvSpPr/>
          <p:nvPr/>
        </p:nvSpPr>
        <p:spPr>
          <a:xfrm>
            <a:off x="4644008" y="1628800"/>
            <a:ext cx="4032448" cy="446449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148064" y="3573016"/>
            <a:ext cx="3096344"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6156176" y="4941168"/>
            <a:ext cx="1008000" cy="10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GOAL</a:t>
            </a:r>
            <a:endParaRPr kumimoji="1" lang="ja-JP" altLang="en-US" dirty="0"/>
          </a:p>
        </p:txBody>
      </p:sp>
      <p:sp>
        <p:nvSpPr>
          <p:cNvPr id="7" name="円/楕円 6"/>
          <p:cNvSpPr/>
          <p:nvPr/>
        </p:nvSpPr>
        <p:spPr>
          <a:xfrm>
            <a:off x="6300192" y="2852936"/>
            <a:ext cx="720080" cy="72008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6444208" y="3284984"/>
            <a:ext cx="432048" cy="792088"/>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吹き出し 8"/>
          <p:cNvSpPr/>
          <p:nvPr/>
        </p:nvSpPr>
        <p:spPr>
          <a:xfrm>
            <a:off x="6948264" y="1412776"/>
            <a:ext cx="2195736" cy="1224136"/>
          </a:xfrm>
          <a:prstGeom prst="wedgeRoundRectCallout">
            <a:avLst>
              <a:gd name="adj1" fmla="val -41851"/>
              <a:gd name="adj2" fmla="val 8539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itchFamily="50" charset="-128"/>
                <a:ea typeface="メイリオ" pitchFamily="50" charset="-128"/>
                <a:cs typeface="メイリオ" pitchFamily="50" charset="-128"/>
              </a:rPr>
              <a:t>ふおー！</a:t>
            </a:r>
            <a:r>
              <a:rPr kumimoji="1" lang="en-US" altLang="ja-JP" dirty="0" smtClean="0">
                <a:solidFill>
                  <a:schemeClr val="tx1"/>
                </a:solidFill>
                <a:latin typeface="メイリオ" pitchFamily="50" charset="-128"/>
                <a:ea typeface="メイリオ" pitchFamily="50" charset="-128"/>
                <a:cs typeface="メイリオ" pitchFamily="50" charset="-128"/>
              </a:rPr>
              <a:t/>
            </a:r>
            <a:br>
              <a:rPr kumimoji="1" lang="en-US" altLang="ja-JP" dirty="0" smtClean="0">
                <a:solidFill>
                  <a:schemeClr val="tx1"/>
                </a:solidFill>
                <a:latin typeface="メイリオ" pitchFamily="50" charset="-128"/>
                <a:ea typeface="メイリオ" pitchFamily="50" charset="-128"/>
                <a:cs typeface="メイリオ" pitchFamily="50" charset="-128"/>
              </a:rPr>
            </a:br>
            <a:r>
              <a:rPr kumimoji="1" lang="ja-JP" altLang="en-US" dirty="0" smtClean="0">
                <a:solidFill>
                  <a:schemeClr val="tx1"/>
                </a:solidFill>
                <a:latin typeface="メイリオ" pitchFamily="50" charset="-128"/>
                <a:ea typeface="メイリオ" pitchFamily="50" charset="-128"/>
                <a:cs typeface="メイリオ" pitchFamily="50" charset="-128"/>
              </a:rPr>
              <a:t>そっち行きてぇ！</a:t>
            </a:r>
            <a:r>
              <a:rPr kumimoji="1" lang="en-US" altLang="ja-JP" dirty="0" smtClean="0">
                <a:solidFill>
                  <a:schemeClr val="tx1"/>
                </a:solidFill>
                <a:latin typeface="メイリオ" pitchFamily="50" charset="-128"/>
                <a:ea typeface="メイリオ" pitchFamily="50" charset="-128"/>
                <a:cs typeface="メイリオ" pitchFamily="50" charset="-128"/>
              </a:rPr>
              <a:t/>
            </a:r>
            <a:br>
              <a:rPr kumimoji="1" lang="en-US" altLang="ja-JP" dirty="0" smtClean="0">
                <a:solidFill>
                  <a:schemeClr val="tx1"/>
                </a:solidFill>
                <a:latin typeface="メイリオ" pitchFamily="50" charset="-128"/>
                <a:ea typeface="メイリオ" pitchFamily="50" charset="-128"/>
                <a:cs typeface="メイリオ" pitchFamily="50" charset="-128"/>
              </a:rPr>
            </a:br>
            <a:r>
              <a:rPr kumimoji="1" lang="ja-JP" altLang="en-US" dirty="0" smtClean="0">
                <a:solidFill>
                  <a:schemeClr val="tx1"/>
                </a:solidFill>
                <a:latin typeface="メイリオ" pitchFamily="50" charset="-128"/>
                <a:ea typeface="メイリオ" pitchFamily="50" charset="-128"/>
                <a:cs typeface="メイリオ" pitchFamily="50" charset="-128"/>
              </a:rPr>
              <a:t>ｺﾞｽｺﾞｽｺﾞｽｺﾞｽｺﾞｽ</a:t>
            </a:r>
            <a:endParaRPr kumimoji="1" lang="ja-JP" altLang="en-US"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とりあえず</a:t>
            </a:r>
            <a:r>
              <a:rPr kumimoji="1" lang="en-US" altLang="ja-JP" dirty="0" smtClean="0"/>
              <a:t>2</a:t>
            </a:r>
            <a:r>
              <a:rPr kumimoji="1" lang="ja-JP" altLang="en-US" dirty="0" smtClean="0"/>
              <a:t>次元で</a:t>
            </a:r>
            <a:r>
              <a:rPr kumimoji="1" lang="en-US" altLang="ja-JP" dirty="0" smtClean="0"/>
              <a:t/>
            </a:r>
            <a:br>
              <a:rPr kumimoji="1" lang="en-US" altLang="ja-JP" dirty="0" smtClean="0"/>
            </a:br>
            <a:r>
              <a:rPr kumimoji="1" lang="ja-JP" altLang="en-US" dirty="0" smtClean="0"/>
              <a:t>セルに区切って考えよう</a:t>
            </a:r>
            <a:endParaRPr kumimoji="1" lang="ja-JP" altLang="en-US" dirty="0"/>
          </a:p>
        </p:txBody>
      </p:sp>
      <p:sp>
        <p:nvSpPr>
          <p:cNvPr id="3" name="コンテンツ プレースホルダ 2"/>
          <p:cNvSpPr>
            <a:spLocks noGrp="1"/>
          </p:cNvSpPr>
          <p:nvPr>
            <p:ph sz="half" idx="1"/>
          </p:nvPr>
        </p:nvSpPr>
        <p:spPr/>
        <p:txBody>
          <a:bodyPr/>
          <a:lstStyle/>
          <a:p>
            <a:r>
              <a:rPr kumimoji="1" lang="ja-JP" altLang="en-US" dirty="0" smtClean="0"/>
              <a:t>シミュレーション</a:t>
            </a:r>
            <a:r>
              <a:rPr kumimoji="1" lang="en-US" altLang="ja-JP" dirty="0" smtClean="0"/>
              <a:t>RPG</a:t>
            </a:r>
            <a:r>
              <a:rPr kumimoji="1" lang="ja-JP" altLang="en-US" dirty="0" smtClean="0"/>
              <a:t>みたいですね</a:t>
            </a:r>
            <a:endParaRPr kumimoji="1" lang="en-US" altLang="ja-JP" dirty="0" smtClean="0"/>
          </a:p>
          <a:p>
            <a:r>
              <a:rPr lang="ja-JP" altLang="en-US" dirty="0" smtClean="0"/>
              <a:t>実装のことを考えるなら、とりあえずは</a:t>
            </a:r>
            <a:r>
              <a:rPr lang="en-US" altLang="ja-JP" dirty="0" smtClean="0"/>
              <a:t/>
            </a:r>
            <a:br>
              <a:rPr lang="en-US" altLang="ja-JP" dirty="0" smtClean="0"/>
            </a:br>
            <a:r>
              <a:rPr lang="en-US" altLang="ja-JP" dirty="0" smtClean="0"/>
              <a:t>2</a:t>
            </a:r>
            <a:r>
              <a:rPr lang="ja-JP" altLang="en-US" dirty="0" smtClean="0"/>
              <a:t>次元配列で</a:t>
            </a:r>
            <a:endParaRPr lang="en-US" altLang="ja-JP" dirty="0" smtClean="0"/>
          </a:p>
          <a:p>
            <a:pPr lvl="1"/>
            <a:r>
              <a:rPr kumimoji="1" lang="ja-JP" altLang="en-US" dirty="0" smtClean="0"/>
              <a:t>後々のことを考えるとリンクリストの方が使い勝手が良いが、まずは手を動かしやすいやり方で</a:t>
            </a:r>
            <a:r>
              <a:rPr kumimoji="1" lang="en-US" altLang="ja-JP" dirty="0" smtClean="0"/>
              <a:t>Go</a:t>
            </a:r>
          </a:p>
          <a:p>
            <a:endParaRPr kumimoji="1" lang="ja-JP" altLang="en-US" dirty="0"/>
          </a:p>
        </p:txBody>
      </p:sp>
      <p:graphicFrame>
        <p:nvGraphicFramePr>
          <p:cNvPr id="7" name="コンテンツ プレースホルダ 6"/>
          <p:cNvGraphicFramePr>
            <a:graphicFrameLocks noGrp="1"/>
          </p:cNvGraphicFramePr>
          <p:nvPr>
            <p:ph sz="half" idx="2"/>
          </p:nvPr>
        </p:nvGraphicFramePr>
        <p:xfrm>
          <a:off x="4648200" y="1600200"/>
          <a:ext cx="4038600" cy="4450080"/>
        </p:xfrm>
        <a:graphic>
          <a:graphicData uri="http://schemas.openxmlformats.org/drawingml/2006/table">
            <a:tbl>
              <a:tblPr firstRow="1" bandRow="1">
                <a:tableStyleId>{2D5ABB26-0587-4C30-8999-92F81FD0307C}</a:tableStyleId>
              </a:tblPr>
              <a:tblGrid>
                <a:gridCol w="403860"/>
                <a:gridCol w="403860"/>
                <a:gridCol w="403860"/>
                <a:gridCol w="403860"/>
                <a:gridCol w="403860"/>
                <a:gridCol w="403860"/>
                <a:gridCol w="403860"/>
                <a:gridCol w="403860"/>
                <a:gridCol w="403860"/>
                <a:gridCol w="403860"/>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smtClean="0">
                          <a:solidFill>
                            <a:schemeClr val="bg1"/>
                          </a:solidFill>
                        </a:rPr>
                        <a:t>S</a:t>
                      </a:r>
                      <a:endParaRPr kumimoji="1" lang="ja-JP" altLang="en-US" sz="18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そもそも</a:t>
            </a:r>
            <a:r>
              <a:rPr kumimoji="1" lang="en-US" altLang="ja-JP" dirty="0" smtClean="0"/>
              <a:t/>
            </a:r>
            <a:br>
              <a:rPr kumimoji="1" lang="en-US" altLang="ja-JP" dirty="0" smtClean="0"/>
            </a:br>
            <a:r>
              <a:rPr kumimoji="1" lang="ja-JP" altLang="en-US" dirty="0" smtClean="0"/>
              <a:t>本当にたどり着けるのか？</a:t>
            </a:r>
            <a:endParaRPr kumimoji="1" lang="ja-JP" altLang="en-US" dirty="0"/>
          </a:p>
        </p:txBody>
      </p:sp>
      <p:sp>
        <p:nvSpPr>
          <p:cNvPr id="3" name="コンテンツ プレースホルダ 2"/>
          <p:cNvSpPr>
            <a:spLocks noGrp="1"/>
          </p:cNvSpPr>
          <p:nvPr>
            <p:ph sz="half" idx="1"/>
          </p:nvPr>
        </p:nvSpPr>
        <p:spPr/>
        <p:txBody>
          <a:bodyPr/>
          <a:lstStyle/>
          <a:p>
            <a:r>
              <a:rPr kumimoji="1" lang="ja-JP" altLang="en-US" dirty="0" smtClean="0"/>
              <a:t>右図のようになってしまったらそもそも到達不能である</a:t>
            </a:r>
            <a:endParaRPr kumimoji="1" lang="en-US" altLang="ja-JP" dirty="0" smtClean="0"/>
          </a:p>
          <a:p>
            <a:r>
              <a:rPr kumimoji="1" lang="ja-JP" altLang="en-US" dirty="0" smtClean="0"/>
              <a:t>スタート地点から順繰りにセルを辿っていたら分からない</a:t>
            </a:r>
            <a:r>
              <a:rPr kumimoji="1" lang="en-US" altLang="ja-JP" dirty="0" smtClean="0"/>
              <a:t>…</a:t>
            </a:r>
          </a:p>
          <a:p>
            <a:endParaRPr lang="en-US" altLang="ja-JP" dirty="0" smtClean="0"/>
          </a:p>
          <a:p>
            <a:r>
              <a:rPr kumimoji="1" lang="ja-JP" altLang="en-US" dirty="0" smtClean="0">
                <a:solidFill>
                  <a:srgbClr val="FF0000"/>
                </a:solidFill>
              </a:rPr>
              <a:t>霊媒師の人「発想を逆転させるのよ！</a:t>
            </a:r>
            <a:r>
              <a:rPr kumimoji="1" lang="en-US" altLang="ja-JP" dirty="0" smtClean="0">
                <a:solidFill>
                  <a:srgbClr val="FF0000"/>
                </a:solidFill>
              </a:rPr>
              <a:t/>
            </a:r>
            <a:br>
              <a:rPr kumimoji="1" lang="en-US" altLang="ja-JP" dirty="0" smtClean="0">
                <a:solidFill>
                  <a:srgbClr val="FF0000"/>
                </a:solidFill>
              </a:rPr>
            </a:br>
            <a:r>
              <a:rPr kumimoji="1" lang="ja-JP" altLang="en-US" dirty="0" smtClean="0">
                <a:solidFill>
                  <a:srgbClr val="FF0000"/>
                </a:solidFill>
              </a:rPr>
              <a:t>ナルホドくん！」</a:t>
            </a:r>
            <a:endParaRPr kumimoji="1" lang="ja-JP" altLang="en-US" dirty="0">
              <a:solidFill>
                <a:srgbClr val="FF0000"/>
              </a:solidFill>
            </a:endParaRPr>
          </a:p>
        </p:txBody>
      </p:sp>
      <p:graphicFrame>
        <p:nvGraphicFramePr>
          <p:cNvPr id="7" name="コンテンツ プレースホルダ 6"/>
          <p:cNvGraphicFramePr>
            <a:graphicFrameLocks noGrp="1"/>
          </p:cNvGraphicFramePr>
          <p:nvPr>
            <p:ph sz="half" idx="2"/>
          </p:nvPr>
        </p:nvGraphicFramePr>
        <p:xfrm>
          <a:off x="4648200" y="1600200"/>
          <a:ext cx="4038600" cy="4450080"/>
        </p:xfrm>
        <a:graphic>
          <a:graphicData uri="http://schemas.openxmlformats.org/drawingml/2006/table">
            <a:tbl>
              <a:tblPr firstRow="1" bandRow="1">
                <a:tableStyleId>{2D5ABB26-0587-4C30-8999-92F81FD0307C}</a:tableStyleId>
              </a:tblPr>
              <a:tblGrid>
                <a:gridCol w="403860"/>
                <a:gridCol w="403860"/>
                <a:gridCol w="403860"/>
                <a:gridCol w="403860"/>
                <a:gridCol w="403860"/>
                <a:gridCol w="403860"/>
                <a:gridCol w="403860"/>
                <a:gridCol w="403860"/>
                <a:gridCol w="403860"/>
                <a:gridCol w="403860"/>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dirty="0" smtClean="0">
                          <a:solidFill>
                            <a:schemeClr val="bg1"/>
                          </a:solidFill>
                        </a:rPr>
                        <a:t>S</a:t>
                      </a:r>
                      <a:endParaRPr kumimoji="1" lang="ja-JP" altLang="en-US" sz="18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左右矢印 11"/>
          <p:cNvSpPr/>
          <p:nvPr/>
        </p:nvSpPr>
        <p:spPr>
          <a:xfrm>
            <a:off x="4788024" y="3140968"/>
            <a:ext cx="3744416" cy="216024"/>
          </a:xfrm>
          <a:prstGeom prst="lef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6391656" y="2535720"/>
            <a:ext cx="144016" cy="792088"/>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吹き出し 12"/>
          <p:cNvSpPr/>
          <p:nvPr/>
        </p:nvSpPr>
        <p:spPr>
          <a:xfrm>
            <a:off x="6732240" y="1556792"/>
            <a:ext cx="2195736" cy="1224136"/>
          </a:xfrm>
          <a:prstGeom prst="wedgeRoundRectCallout">
            <a:avLst>
              <a:gd name="adj1" fmla="val -41851"/>
              <a:gd name="adj2" fmla="val 8539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itchFamily="50" charset="-128"/>
                <a:ea typeface="メイリオ" pitchFamily="50" charset="-128"/>
                <a:cs typeface="メイリオ" pitchFamily="50" charset="-128"/>
              </a:rPr>
              <a:t>うおー！</a:t>
            </a:r>
            <a:endParaRPr kumimoji="1" lang="en-US" altLang="ja-JP" dirty="0" smtClean="0">
              <a:solidFill>
                <a:schemeClr val="tx1"/>
              </a:solidFill>
              <a:latin typeface="メイリオ" pitchFamily="50" charset="-128"/>
              <a:ea typeface="メイリオ" pitchFamily="50" charset="-128"/>
              <a:cs typeface="メイリオ" pitchFamily="50" charset="-128"/>
            </a:endParaRPr>
          </a:p>
          <a:p>
            <a:pPr algn="ctr"/>
            <a:r>
              <a:rPr lang="ja-JP" altLang="en-US" dirty="0" smtClean="0">
                <a:solidFill>
                  <a:schemeClr val="tx1"/>
                </a:solidFill>
                <a:latin typeface="メイリオ" pitchFamily="50" charset="-128"/>
                <a:ea typeface="メイリオ" pitchFamily="50" charset="-128"/>
                <a:cs typeface="メイリオ" pitchFamily="50" charset="-128"/>
              </a:rPr>
              <a:t>さおー！</a:t>
            </a:r>
            <a:endParaRPr kumimoji="1" lang="ja-JP" altLang="en-US" dirty="0">
              <a:solidFill>
                <a:schemeClr val="tx1"/>
              </a:solidFill>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4051</TotalTime>
  <Words>880</Words>
  <Application>Microsoft Office PowerPoint</Application>
  <PresentationFormat>画面に合わせる (4:3)</PresentationFormat>
  <Paragraphs>315</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プロジェクト演習Ⅳ インタラクティブゲーム制作 プログラミング4</vt:lpstr>
      <vt:lpstr>今日の内容</vt:lpstr>
      <vt:lpstr>AI</vt:lpstr>
      <vt:lpstr>とりあえず乱数は 自由に使えるようになろうね</vt:lpstr>
      <vt:lpstr>正規分布は知っておこう</vt:lpstr>
      <vt:lpstr>ファジィ理論</vt:lpstr>
      <vt:lpstr>今回のメインディッシュ</vt:lpstr>
      <vt:lpstr>とりあえず2次元で セルに区切って考えよう</vt:lpstr>
      <vt:lpstr>そもそも 本当にたどり着けるのか？</vt:lpstr>
      <vt:lpstr>ゴール地点からの距離を 各セルに記録していく！</vt:lpstr>
      <vt:lpstr>到達不能な場合は？</vt:lpstr>
      <vt:lpstr>実装に際してのアレンジ</vt:lpstr>
      <vt:lpstr>ボンバーマンみたいな マップだったらいいけれど</vt:lpstr>
      <vt:lpstr>じゃあこんな風に 分割すればいいじゃない</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259</cp:revision>
  <dcterms:created xsi:type="dcterms:W3CDTF">2009-10-06T17:40:33Z</dcterms:created>
  <dcterms:modified xsi:type="dcterms:W3CDTF">2012-12-11T10:48:47Z</dcterms:modified>
</cp:coreProperties>
</file>