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314" r:id="rId4"/>
    <p:sldId id="298" r:id="rId5"/>
    <p:sldId id="315" r:id="rId6"/>
    <p:sldId id="316" r:id="rId7"/>
    <p:sldId id="317" r:id="rId8"/>
    <p:sldId id="318" r:id="rId9"/>
    <p:sldId id="319" r:id="rId10"/>
    <p:sldId id="320" r:id="rId11"/>
    <p:sldId id="321" r:id="rId12"/>
    <p:sldId id="322" r:id="rId13"/>
    <p:sldId id="325" r:id="rId14"/>
    <p:sldId id="323" r:id="rId15"/>
    <p:sldId id="339" r:id="rId16"/>
    <p:sldId id="326" r:id="rId17"/>
    <p:sldId id="327" r:id="rId18"/>
    <p:sldId id="328" r:id="rId19"/>
    <p:sldId id="329" r:id="rId20"/>
    <p:sldId id="330" r:id="rId21"/>
    <p:sldId id="331" r:id="rId22"/>
    <p:sldId id="332" r:id="rId23"/>
    <p:sldId id="333" r:id="rId24"/>
    <p:sldId id="334" r:id="rId25"/>
    <p:sldId id="335" r:id="rId26"/>
    <p:sldId id="336" r:id="rId27"/>
    <p:sldId id="337" r:id="rId28"/>
    <p:sldId id="338" r:id="rId29"/>
    <p:sldId id="340" r:id="rId30"/>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04D"/>
    <a:srgbClr val="000000"/>
    <a:srgbClr val="F79646"/>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829" autoAdjust="0"/>
  </p:normalViewPr>
  <p:slideViewPr>
    <p:cSldViewPr>
      <p:cViewPr varScale="1">
        <p:scale>
          <a:sx n="91" d="100"/>
          <a:sy n="91" d="100"/>
        </p:scale>
        <p:origin x="-960"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3D51BCC-1359-430E-90E5-4E673867CA5C}" type="datetimeFigureOut">
              <a:rPr lang="ja-JP" altLang="en-US"/>
              <a:pPr>
                <a:defRPr/>
              </a:pPr>
              <a:t>2012/11/28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C8F7857-23B6-45B7-A912-BDEDC96788A1}"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12C6E84-D104-421F-B6D0-714816778AA2}" type="datetimeFigureOut">
              <a:rPr lang="ja-JP" altLang="en-US"/>
              <a:pPr>
                <a:defRPr/>
              </a:pPr>
              <a:t>2012/11/28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A6377F4-0EFE-40BA-B095-BE71A06A8AE3}"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835C556-359E-46C6-AFB8-4D9E54FCA359}" type="datetimeFigureOut">
              <a:rPr lang="ja-JP" altLang="en-US"/>
              <a:pPr>
                <a:defRPr/>
              </a:pPr>
              <a:t>2012/11/28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2BC6FC7-16E5-458A-AEEE-BFD7802F37F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9F98564-3318-4A20-B955-9BE9E2F815F8}" type="datetimeFigureOut">
              <a:rPr lang="ja-JP" altLang="en-US"/>
              <a:pPr>
                <a:defRPr/>
              </a:pPr>
              <a:t>2012/11/28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ACDDD8B-5818-49B8-9D3A-7EDD197AF94D}"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A634A24-EE5B-4FF0-9EE6-36F34F864EAD}" type="datetimeFigureOut">
              <a:rPr lang="ja-JP" altLang="en-US"/>
              <a:pPr>
                <a:defRPr/>
              </a:pPr>
              <a:t>2012/11/28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A227536-BE23-4352-AAA9-2ED58E7592B6}"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DE4913FD-4B94-4069-873C-9CFD6849A768}" type="datetimeFigureOut">
              <a:rPr lang="ja-JP" altLang="en-US"/>
              <a:pPr>
                <a:defRPr/>
              </a:pPr>
              <a:t>2012/11/28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289FB58-8CFE-4F16-A842-3A83CFB51D51}"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2F2E7673-4BA8-4FAE-B08D-F7E331915AB2}" type="datetimeFigureOut">
              <a:rPr lang="ja-JP" altLang="en-US"/>
              <a:pPr>
                <a:defRPr/>
              </a:pPr>
              <a:t>2012/11/28</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DFC6E17-9787-4434-BAC6-E87F63939727}"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E3FBDB15-3EBE-4986-9595-1EBF3A74505F}" type="datetimeFigureOut">
              <a:rPr lang="ja-JP" altLang="en-US"/>
              <a:pPr>
                <a:defRPr/>
              </a:pPr>
              <a:t>2012/11/28</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981AC73-A7AB-4B2B-8FFB-E42BB7B4B64E}"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D92833B-9B56-4C4D-B5C8-B0371A49DBF1}" type="datetimeFigureOut">
              <a:rPr lang="ja-JP" altLang="en-US"/>
              <a:pPr>
                <a:defRPr/>
              </a:pPr>
              <a:t>2012/11/28</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61DEB76-0AE3-4D7E-A57D-2AEDDB644AE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E02AAA7-62FC-459A-90FF-24C72A838A1B}" type="datetimeFigureOut">
              <a:rPr lang="ja-JP" altLang="en-US"/>
              <a:pPr>
                <a:defRPr/>
              </a:pPr>
              <a:t>2012/11/28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CA6B932-9529-4FEE-B345-F7039022F871}"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F6C493-99AD-4F51-A088-84B14A569F01}" type="datetimeFigureOut">
              <a:rPr lang="ja-JP" altLang="en-US"/>
              <a:pPr>
                <a:defRPr/>
              </a:pPr>
              <a:t>2012/11/28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90E6A3D-FE78-45A9-BFF8-75A9DA0E58B4}"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A756FEB-708F-47BB-A110-3C967F9A7037}" type="datetimeFigureOut">
              <a:rPr lang="ja-JP" altLang="en-US"/>
              <a:pPr>
                <a:defRPr/>
              </a:pPr>
              <a:t>2012/11/28</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B7EFD4-2801-486B-9B28-0AD45C02D28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b="1" kern="1200">
          <a:solidFill>
            <a:schemeClr val="tx1"/>
          </a:solidFill>
          <a:latin typeface="メイリオ" pitchFamily="50" charset="-128"/>
          <a:ea typeface="メイリオ" pitchFamily="50" charset="-128"/>
          <a:cs typeface="メイリオ" pitchFamily="50" charset="-128"/>
        </a:defRPr>
      </a:lvl1pPr>
      <a:lvl2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メイリオ" pitchFamily="50" charset="-128"/>
          <a:ea typeface="メイリオ" pitchFamily="50" charset="-128"/>
          <a:cs typeface="メイリオ" pitchFamily="50" charset="-128"/>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メイリオ" pitchFamily="50" charset="-128"/>
          <a:ea typeface="メイリオ" pitchFamily="50" charset="-128"/>
          <a:cs typeface="メイリオ" pitchFamily="50" charset="-128"/>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メイリオ" pitchFamily="50" charset="-128"/>
          <a:ea typeface="メイリオ" pitchFamily="50" charset="-128"/>
          <a:cs typeface="メイリオ" pitchFamily="50" charset="-128"/>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pPr eaLnBrk="1" hangingPunct="1"/>
            <a:r>
              <a:rPr lang="ja-JP" altLang="en-US" dirty="0" smtClean="0"/>
              <a:t>プロジェクト演習</a:t>
            </a:r>
            <a:r>
              <a:rPr lang="en-US" altLang="ja-JP" dirty="0" smtClean="0"/>
              <a:t>Ⅳ</a:t>
            </a:r>
            <a:r>
              <a:rPr lang="ja-JP" altLang="en-US" dirty="0" smtClean="0"/>
              <a:t/>
            </a:r>
            <a:br>
              <a:rPr lang="ja-JP" altLang="en-US" dirty="0" smtClean="0"/>
            </a:br>
            <a:r>
              <a:rPr lang="ja-JP" altLang="en-US" dirty="0" smtClean="0"/>
              <a:t>インタラクティブゲーム制作</a:t>
            </a:r>
            <a:r>
              <a:rPr lang="en-US" altLang="ja-JP" dirty="0" smtClean="0"/>
              <a:t/>
            </a:r>
            <a:br>
              <a:rPr lang="en-US" altLang="ja-JP" dirty="0" smtClean="0"/>
            </a:br>
            <a:r>
              <a:rPr lang="ja-JP" altLang="en-US" dirty="0" smtClean="0"/>
              <a:t>プログラミング</a:t>
            </a:r>
            <a:r>
              <a:rPr lang="en-US" altLang="ja-JP" dirty="0" smtClean="0"/>
              <a:t>4</a:t>
            </a:r>
            <a:endParaRPr lang="ja-JP" altLang="en-US" dirty="0" smtClean="0"/>
          </a:p>
        </p:txBody>
      </p:sp>
      <p:sp>
        <p:nvSpPr>
          <p:cNvPr id="3" name="サブタイトル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altLang="ja-JP" dirty="0" smtClean="0">
                <a:cs typeface="+mn-cs"/>
              </a:rPr>
              <a:t>2012/11/28</a:t>
            </a:r>
            <a:endParaRPr lang="ja-JP" altLang="en-US" dirty="0" smtClean="0">
              <a:cs typeface="+mn-cs"/>
            </a:endParaRPr>
          </a:p>
          <a:p>
            <a:pPr eaLnBrk="1" fontAlgn="auto" hangingPunct="1">
              <a:spcAft>
                <a:spcPts val="0"/>
              </a:spcAft>
              <a:buFont typeface="Arial" pitchFamily="34" charset="0"/>
              <a:buNone/>
              <a:defRPr/>
            </a:pPr>
            <a:r>
              <a:rPr lang="ja-JP" altLang="en-US" dirty="0" smtClean="0">
                <a:cs typeface="+mn-cs"/>
              </a:rPr>
              <a:t>シェーダーの基礎</a:t>
            </a:r>
            <a:endParaRPr lang="ja-JP" altLang="en-US" dirty="0">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とりあえず</a:t>
            </a:r>
            <a:r>
              <a:rPr kumimoji="1" lang="en-US" altLang="ja-JP" dirty="0" smtClean="0"/>
              <a:t>2</a:t>
            </a:r>
            <a:r>
              <a:rPr kumimoji="1" lang="ja-JP" altLang="en-US" dirty="0" smtClean="0"/>
              <a:t>種類の</a:t>
            </a:r>
            <a:r>
              <a:rPr kumimoji="1" lang="en-US" altLang="ja-JP" dirty="0" smtClean="0"/>
              <a:t/>
            </a:r>
            <a:br>
              <a:rPr kumimoji="1" lang="en-US" altLang="ja-JP" dirty="0" smtClean="0"/>
            </a:br>
            <a:r>
              <a:rPr kumimoji="1" lang="ja-JP" altLang="en-US" dirty="0" smtClean="0"/>
              <a:t>シェーダプログラムを覚えよう</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sz="2400" dirty="0" smtClean="0"/>
              <a:t>バーテックスシェーダ</a:t>
            </a:r>
            <a:endParaRPr kumimoji="1" lang="en-US" altLang="ja-JP" sz="2400" dirty="0" smtClean="0"/>
          </a:p>
          <a:p>
            <a:pPr lvl="1"/>
            <a:r>
              <a:rPr lang="ja-JP" altLang="en-US" sz="2000" dirty="0" smtClean="0"/>
              <a:t>頂点シェーダともいう</a:t>
            </a:r>
            <a:endParaRPr lang="en-US" altLang="ja-JP" sz="2000" dirty="0" smtClean="0"/>
          </a:p>
          <a:p>
            <a:pPr lvl="1"/>
            <a:r>
              <a:rPr lang="ja-JP" altLang="en-US" sz="2000" dirty="0"/>
              <a:t>描画する形状</a:t>
            </a:r>
            <a:r>
              <a:rPr lang="ja-JP" altLang="en-US" sz="2000" dirty="0" smtClean="0"/>
              <a:t>の</a:t>
            </a:r>
            <a:r>
              <a:rPr lang="en-US" altLang="ja-JP" sz="2000" dirty="0" smtClean="0"/>
              <a:t>1</a:t>
            </a:r>
            <a:r>
              <a:rPr lang="ja-JP" altLang="en-US" sz="2000" dirty="0" smtClean="0"/>
              <a:t>頂点ごとに呼び出されるプログラム</a:t>
            </a:r>
            <a:endParaRPr lang="en-US" altLang="ja-JP" sz="2000" dirty="0" smtClean="0"/>
          </a:p>
          <a:p>
            <a:pPr lvl="1"/>
            <a:endParaRPr lang="en-US" altLang="ja-JP" sz="2000" dirty="0" smtClean="0"/>
          </a:p>
          <a:p>
            <a:r>
              <a:rPr lang="ja-JP" altLang="en-US" sz="2400" dirty="0" smtClean="0"/>
              <a:t>フラグメントシェーダ</a:t>
            </a:r>
            <a:endParaRPr lang="en-US" altLang="ja-JP" sz="2400" dirty="0" smtClean="0"/>
          </a:p>
          <a:p>
            <a:pPr lvl="1"/>
            <a:r>
              <a:rPr lang="ja-JP" altLang="en-US" sz="2000" dirty="0" smtClean="0"/>
              <a:t>ピクセルシェーダともいう</a:t>
            </a:r>
            <a:endParaRPr lang="en-US" altLang="ja-JP" sz="2000" dirty="0" smtClean="0"/>
          </a:p>
          <a:p>
            <a:pPr lvl="1"/>
            <a:r>
              <a:rPr lang="ja-JP" altLang="en-US" sz="2000" dirty="0"/>
              <a:t>座標変換の</a:t>
            </a:r>
            <a:r>
              <a:rPr lang="ja-JP" altLang="en-US" sz="2000" dirty="0" smtClean="0"/>
              <a:t>結果、画面上に描画することになった</a:t>
            </a:r>
            <a:r>
              <a:rPr lang="en-US" altLang="ja-JP" sz="2000" dirty="0" smtClean="0"/>
              <a:t>1</a:t>
            </a:r>
            <a:r>
              <a:rPr lang="ja-JP" altLang="en-US" sz="2000" dirty="0" smtClean="0"/>
              <a:t>ピクセルごとに呼び出されるプログラム</a:t>
            </a:r>
            <a:endParaRPr lang="en-US" altLang="ja-JP" sz="2000" dirty="0" smtClean="0"/>
          </a:p>
        </p:txBody>
      </p:sp>
      <p:sp>
        <p:nvSpPr>
          <p:cNvPr id="6" name="二等辺三角形 5"/>
          <p:cNvSpPr/>
          <p:nvPr/>
        </p:nvSpPr>
        <p:spPr>
          <a:xfrm>
            <a:off x="6952759" y="1916832"/>
            <a:ext cx="1080120" cy="13681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7384807" y="1808820"/>
            <a:ext cx="216024" cy="21602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6844747" y="3176972"/>
            <a:ext cx="216024" cy="21602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7924867" y="3176972"/>
            <a:ext cx="216024" cy="21602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二等辺三角形 9"/>
          <p:cNvSpPr/>
          <p:nvPr/>
        </p:nvSpPr>
        <p:spPr>
          <a:xfrm>
            <a:off x="6952759" y="4425903"/>
            <a:ext cx="1080120" cy="13681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1" name="表 10"/>
          <p:cNvGraphicFramePr>
            <a:graphicFrameLocks noGrp="1"/>
          </p:cNvGraphicFramePr>
          <p:nvPr>
            <p:extLst>
              <p:ext uri="{D42A27DB-BD31-4B8C-83A1-F6EECF244321}">
                <p14:modId xmlns:p14="http://schemas.microsoft.com/office/powerpoint/2010/main" val="4032942955"/>
              </p:ext>
            </p:extLst>
          </p:nvPr>
        </p:nvGraphicFramePr>
        <p:xfrm>
          <a:off x="6412819" y="3970744"/>
          <a:ext cx="2160000" cy="2194560"/>
        </p:xfrm>
        <a:graphic>
          <a:graphicData uri="http://schemas.openxmlformats.org/drawingml/2006/table">
            <a:tbl>
              <a:tblPr firstRow="1" bandRow="1">
                <a:tableStyleId>{5940675A-B579-460E-94D1-54222C63F5DA}</a:tableStyleId>
              </a:tblPr>
              <a:tblGrid>
                <a:gridCol w="360000"/>
                <a:gridCol w="360000"/>
                <a:gridCol w="360000"/>
                <a:gridCol w="360000"/>
                <a:gridCol w="360000"/>
                <a:gridCol w="360000"/>
              </a:tblGrid>
              <a:tr h="324000">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r h="324000">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tc>
                <a:tc>
                  <a:txBody>
                    <a:bodyPr/>
                    <a:lstStyle/>
                    <a:p>
                      <a:endParaRPr kumimoji="1" lang="ja-JP" altLang="en-US"/>
                    </a:p>
                  </a:txBody>
                  <a:tcPr/>
                </a:tc>
              </a:tr>
              <a:tr h="324000">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tc>
                <a:tc>
                  <a:txBody>
                    <a:bodyPr/>
                    <a:lstStyle/>
                    <a:p>
                      <a:endParaRPr kumimoji="1" lang="ja-JP" altLang="en-US" dirty="0"/>
                    </a:p>
                  </a:txBody>
                  <a:tcPr/>
                </a:tc>
              </a:tr>
              <a:tr h="324000">
                <a:tc>
                  <a:txBody>
                    <a:bodyPr/>
                    <a:lstStyle/>
                    <a:p>
                      <a:endParaRPr kumimoji="1" lang="ja-JP" altLang="en-US"/>
                    </a:p>
                  </a:txBody>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a:p>
                  </a:txBody>
                  <a:tcPr/>
                </a:tc>
              </a:tr>
              <a:tr h="324000">
                <a:tc>
                  <a:txBody>
                    <a:bodyPr/>
                    <a:lstStyle/>
                    <a:p>
                      <a:endParaRPr kumimoji="1" lang="ja-JP" altLang="en-US"/>
                    </a:p>
                  </a:txBody>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dirty="0"/>
                    </a:p>
                  </a:txBody>
                  <a:tcPr>
                    <a:solidFill>
                      <a:srgbClr val="C0504D">
                        <a:alpha val="50196"/>
                      </a:srgbClr>
                    </a:solidFill>
                  </a:tcPr>
                </a:tc>
                <a:tc>
                  <a:txBody>
                    <a:bodyPr/>
                    <a:lstStyle/>
                    <a:p>
                      <a:endParaRPr kumimoji="1" lang="ja-JP" altLang="en-US"/>
                    </a:p>
                  </a:txBody>
                  <a:tcPr/>
                </a:tc>
              </a:tr>
              <a:tr h="324000">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バーテックスシェーダの役割</a:t>
            </a:r>
            <a:endParaRPr kumimoji="1" lang="ja-JP" altLang="en-US" dirty="0"/>
          </a:p>
        </p:txBody>
      </p:sp>
      <p:sp>
        <p:nvSpPr>
          <p:cNvPr id="6" name="コンテンツ プレースホルダ 5"/>
          <p:cNvSpPr>
            <a:spLocks noGrp="1"/>
          </p:cNvSpPr>
          <p:nvPr>
            <p:ph idx="1"/>
          </p:nvPr>
        </p:nvSpPr>
        <p:spPr/>
        <p:txBody>
          <a:bodyPr/>
          <a:lstStyle/>
          <a:p>
            <a:r>
              <a:rPr lang="en-US" altLang="ja-JP" dirty="0"/>
              <a:t>1</a:t>
            </a:r>
            <a:r>
              <a:rPr lang="ja-JP" altLang="en-US" dirty="0"/>
              <a:t>頂点ごとに次のよう</a:t>
            </a:r>
            <a:r>
              <a:rPr lang="ja-JP" altLang="en-US" dirty="0" smtClean="0"/>
              <a:t>な処理</a:t>
            </a:r>
            <a:r>
              <a:rPr lang="ja-JP" altLang="en-US" dirty="0"/>
              <a:t>を記述する</a:t>
            </a:r>
          </a:p>
          <a:p>
            <a:pPr lvl="1"/>
            <a:r>
              <a:rPr lang="ja-JP" altLang="en-US" dirty="0"/>
              <a:t>モデルの形状データを画面上の座標に</a:t>
            </a:r>
            <a:r>
              <a:rPr lang="ja-JP" altLang="en-US" dirty="0" smtClean="0"/>
              <a:t>変換</a:t>
            </a:r>
            <a:endParaRPr lang="ja-JP" altLang="en-US" dirty="0"/>
          </a:p>
          <a:p>
            <a:pPr lvl="1"/>
            <a:r>
              <a:rPr lang="ja-JP" altLang="en-US" dirty="0"/>
              <a:t>法線ベクトルも</a:t>
            </a:r>
            <a:r>
              <a:rPr lang="ja-JP" altLang="en-US" dirty="0" smtClean="0"/>
              <a:t>変換</a:t>
            </a:r>
            <a:endParaRPr lang="ja-JP" altLang="en-US" dirty="0"/>
          </a:p>
          <a:p>
            <a:pPr lvl="1"/>
            <a:r>
              <a:rPr lang="ja-JP" altLang="en-US" dirty="0"/>
              <a:t>光源情報も</a:t>
            </a:r>
            <a:r>
              <a:rPr lang="ja-JP" altLang="en-US" dirty="0" smtClean="0"/>
              <a:t>変換</a:t>
            </a:r>
            <a:endParaRPr lang="ja-JP" altLang="en-US" dirty="0"/>
          </a:p>
          <a:p>
            <a:pPr lvl="1"/>
            <a:r>
              <a:rPr lang="ja-JP" altLang="en-US" dirty="0" smtClean="0"/>
              <a:t>基本的</a:t>
            </a:r>
            <a:r>
              <a:rPr lang="ja-JP" altLang="en-US" dirty="0"/>
              <a:t>には</a:t>
            </a:r>
            <a:r>
              <a:rPr lang="ja-JP" altLang="en-US" dirty="0" smtClean="0"/>
              <a:t>フラグメントシェーダ</a:t>
            </a:r>
            <a:r>
              <a:rPr lang="ja-JP" altLang="en-US" dirty="0"/>
              <a:t>へ</a:t>
            </a:r>
            <a:r>
              <a:rPr lang="ja-JP" altLang="en-US" dirty="0" smtClean="0"/>
              <a:t>の</a:t>
            </a:r>
            <a:r>
              <a:rPr lang="ja-JP" altLang="en-US" dirty="0"/>
              <a:t>繋ぎ</a:t>
            </a:r>
            <a:r>
              <a:rPr lang="ja-JP" altLang="en-US" dirty="0" smtClean="0"/>
              <a:t>役</a:t>
            </a:r>
            <a:endParaRPr lang="ja-JP" altLang="en-US" dirty="0"/>
          </a:p>
          <a:p>
            <a:pPr lvl="1"/>
            <a:r>
              <a:rPr lang="ja-JP" altLang="en-US" dirty="0"/>
              <a:t>重めの計算は極力こっち</a:t>
            </a:r>
            <a:r>
              <a:rPr lang="ja-JP" altLang="en-US" dirty="0" smtClean="0"/>
              <a:t>でやって</a:t>
            </a:r>
            <a:r>
              <a:rPr lang="ja-JP" altLang="en-US" dirty="0"/>
              <a:t>おく</a:t>
            </a:r>
          </a:p>
          <a:p>
            <a:pPr lvl="1"/>
            <a:r>
              <a:rPr lang="ja-JP" altLang="en-US" dirty="0"/>
              <a:t>スキンアニメや水面波の挙動などを書いたりもする</a:t>
            </a:r>
          </a:p>
          <a:p>
            <a:pPr lvl="1"/>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フラグメントシェーダの役割</a:t>
            </a:r>
            <a:endParaRPr kumimoji="1" lang="ja-JP" altLang="en-US" dirty="0"/>
          </a:p>
        </p:txBody>
      </p:sp>
      <p:sp>
        <p:nvSpPr>
          <p:cNvPr id="3" name="コンテンツ プレースホルダー 2"/>
          <p:cNvSpPr>
            <a:spLocks noGrp="1"/>
          </p:cNvSpPr>
          <p:nvPr>
            <p:ph idx="1"/>
          </p:nvPr>
        </p:nvSpPr>
        <p:spPr/>
        <p:txBody>
          <a:bodyPr/>
          <a:lstStyle/>
          <a:p>
            <a:r>
              <a:rPr lang="en-US" altLang="ja-JP" dirty="0"/>
              <a:t>1</a:t>
            </a:r>
            <a:r>
              <a:rPr lang="ja-JP" altLang="en-US" dirty="0"/>
              <a:t>ピクセルごとに次のような処理を</a:t>
            </a:r>
            <a:r>
              <a:rPr lang="ja-JP" altLang="en-US" dirty="0" smtClean="0"/>
              <a:t>記述</a:t>
            </a:r>
            <a:endParaRPr lang="en-US" altLang="ja-JP" dirty="0" smtClean="0"/>
          </a:p>
          <a:p>
            <a:pPr lvl="1"/>
            <a:r>
              <a:rPr lang="ja-JP" altLang="en-US" dirty="0"/>
              <a:t>最終的に</a:t>
            </a:r>
            <a:r>
              <a:rPr lang="ja-JP" altLang="en-US" dirty="0" smtClean="0"/>
              <a:t>はそこの色</a:t>
            </a:r>
            <a:r>
              <a:rPr lang="ja-JP" altLang="en-US" dirty="0"/>
              <a:t>を決める</a:t>
            </a:r>
          </a:p>
          <a:p>
            <a:pPr lvl="1"/>
            <a:r>
              <a:rPr lang="ja-JP" altLang="en-US" dirty="0"/>
              <a:t>座標変換の結果、塗りつぶすことに決まった領域に</a:t>
            </a:r>
            <a:r>
              <a:rPr lang="ja-JP" altLang="en-US" dirty="0" smtClean="0"/>
              <a:t>しか処理</a:t>
            </a:r>
            <a:r>
              <a:rPr lang="ja-JP" altLang="en-US" dirty="0"/>
              <a:t>範囲が働かない</a:t>
            </a:r>
          </a:p>
          <a:p>
            <a:pPr lvl="1"/>
            <a:r>
              <a:rPr lang="ja-JP" altLang="en-US" dirty="0" smtClean="0"/>
              <a:t>テクスチャの色</a:t>
            </a:r>
            <a:r>
              <a:rPr lang="ja-JP" altLang="en-US" dirty="0"/>
              <a:t>を</a:t>
            </a:r>
            <a:r>
              <a:rPr lang="ja-JP" altLang="en-US" dirty="0" smtClean="0"/>
              <a:t>拾う処理</a:t>
            </a:r>
            <a:r>
              <a:rPr lang="ja-JP" altLang="en-US" dirty="0"/>
              <a:t>もここでやる</a:t>
            </a:r>
          </a:p>
          <a:p>
            <a:pPr lvl="1"/>
            <a:r>
              <a:rPr lang="ja-JP" altLang="en-US" dirty="0"/>
              <a:t>頂点シェーダから</a:t>
            </a:r>
            <a:r>
              <a:rPr lang="ja-JP" altLang="en-US" dirty="0" smtClean="0"/>
              <a:t>渡された情報が線形補間されて渡されるので、それをうまく</a:t>
            </a:r>
            <a:r>
              <a:rPr lang="ja-JP" altLang="en-US" dirty="0"/>
              <a:t>利用する</a:t>
            </a:r>
          </a:p>
          <a:p>
            <a:pPr marL="0" indent="0">
              <a:buNone/>
            </a:pPr>
            <a:endParaRPr kumimoji="1" lang="ja-JP" altLang="en-US" dirty="0"/>
          </a:p>
        </p:txBody>
      </p:sp>
    </p:spTree>
    <p:extLst>
      <p:ext uri="{BB962C8B-B14F-4D97-AF65-F5344CB8AC3E}">
        <p14:creationId xmlns:p14="http://schemas.microsoft.com/office/powerpoint/2010/main" val="159229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二等辺三角形 6"/>
          <p:cNvSpPr/>
          <p:nvPr/>
        </p:nvSpPr>
        <p:spPr>
          <a:xfrm>
            <a:off x="3203848" y="3861048"/>
            <a:ext cx="2520280" cy="2232248"/>
          </a:xfrm>
          <a:prstGeom prst="triangle">
            <a:avLst/>
          </a:prstGeom>
          <a:gradFill>
            <a:gsLst>
              <a:gs pos="0">
                <a:srgbClr val="FF0000"/>
              </a:gs>
              <a:gs pos="63000">
                <a:schemeClr val="accent1">
                  <a:tint val="44500"/>
                  <a:satMod val="160000"/>
                </a:schemeClr>
              </a:gs>
              <a:gs pos="100000">
                <a:schemeClr val="accent5"/>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gradFill>
                <a:gsLst>
                  <a:gs pos="0">
                    <a:srgbClr val="FF0000"/>
                  </a:gs>
                  <a:gs pos="50000">
                    <a:schemeClr val="accent1">
                      <a:tint val="44500"/>
                      <a:satMod val="160000"/>
                    </a:schemeClr>
                  </a:gs>
                  <a:gs pos="100000">
                    <a:schemeClr val="accent1">
                      <a:tint val="23500"/>
                      <a:satMod val="160000"/>
                    </a:schemeClr>
                  </a:gs>
                </a:gsLst>
                <a:lin ang="5400000" scaled="0"/>
              </a:gradFill>
            </a:endParaRPr>
          </a:p>
        </p:txBody>
      </p:sp>
      <p:sp>
        <p:nvSpPr>
          <p:cNvPr id="2" name="タイトル 1"/>
          <p:cNvSpPr>
            <a:spLocks noGrp="1"/>
          </p:cNvSpPr>
          <p:nvPr>
            <p:ph type="title"/>
          </p:nvPr>
        </p:nvSpPr>
        <p:spPr/>
        <p:txBody>
          <a:bodyPr/>
          <a:lstStyle/>
          <a:p>
            <a:r>
              <a:rPr kumimoji="1" lang="ja-JP" altLang="en-US" dirty="0" smtClean="0"/>
              <a:t>線形補間された値とは</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色や法線ベクトルなどのデータを頂点に渡すと、ピクセルにラスタライズする際に段階的に変化する値が割り当てられる</a:t>
            </a:r>
            <a:endParaRPr kumimoji="1" lang="ja-JP" altLang="en-US" dirty="0"/>
          </a:p>
        </p:txBody>
      </p:sp>
      <p:sp>
        <p:nvSpPr>
          <p:cNvPr id="4" name="円/楕円 3"/>
          <p:cNvSpPr/>
          <p:nvPr/>
        </p:nvSpPr>
        <p:spPr>
          <a:xfrm>
            <a:off x="4247988" y="3701327"/>
            <a:ext cx="432000" cy="43204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2987848" y="5866746"/>
            <a:ext cx="432000" cy="43204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5508128" y="5877272"/>
            <a:ext cx="432000" cy="43204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17438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心せねばならないこと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今まで</a:t>
            </a:r>
            <a:r>
              <a:rPr kumimoji="1" lang="en-US" altLang="ja-JP" dirty="0" smtClean="0"/>
              <a:t>GPU</a:t>
            </a:r>
            <a:r>
              <a:rPr kumimoji="1" lang="ja-JP" altLang="en-US" dirty="0" smtClean="0"/>
              <a:t>が勝手にやってくれていた</a:t>
            </a:r>
            <a:r>
              <a:rPr kumimoji="1" lang="en-US" altLang="ja-JP" dirty="0" smtClean="0"/>
              <a:t/>
            </a:r>
            <a:br>
              <a:rPr kumimoji="1" lang="en-US" altLang="ja-JP" dirty="0" smtClean="0"/>
            </a:br>
            <a:r>
              <a:rPr kumimoji="1" lang="ja-JP" altLang="en-US" dirty="0" smtClean="0"/>
              <a:t>部分を、自分で書かねばならなくなる</a:t>
            </a:r>
            <a:endParaRPr kumimoji="1" lang="en-US" altLang="ja-JP" dirty="0" smtClean="0"/>
          </a:p>
          <a:p>
            <a:r>
              <a:rPr lang="en-US" altLang="ja-JP" dirty="0" smtClean="0"/>
              <a:t>CPU</a:t>
            </a:r>
            <a:r>
              <a:rPr lang="ja-JP" altLang="en-US" dirty="0" smtClean="0"/>
              <a:t>から</a:t>
            </a:r>
            <a:r>
              <a:rPr lang="en-US" altLang="ja-JP" dirty="0" smtClean="0"/>
              <a:t>GPU</a:t>
            </a:r>
            <a:r>
              <a:rPr lang="ja-JP" altLang="en-US" dirty="0" smtClean="0"/>
              <a:t>に情報を引き渡したり、</a:t>
            </a:r>
            <a:r>
              <a:rPr lang="en-US" altLang="ja-JP" dirty="0" smtClean="0"/>
              <a:t/>
            </a:r>
            <a:br>
              <a:rPr lang="en-US" altLang="ja-JP" dirty="0" smtClean="0"/>
            </a:br>
            <a:r>
              <a:rPr lang="en-US" altLang="ja-JP" dirty="0" smtClean="0"/>
              <a:t>GPU</a:t>
            </a:r>
            <a:r>
              <a:rPr lang="ja-JP" altLang="en-US" dirty="0" smtClean="0"/>
              <a:t>上で情報を拾ってくるお作法が煩雑</a:t>
            </a:r>
            <a:endParaRPr lang="en-US" altLang="ja-JP" dirty="0" smtClean="0"/>
          </a:p>
          <a:p>
            <a:pPr lvl="1"/>
            <a:r>
              <a:rPr kumimoji="1" lang="ja-JP" altLang="en-US" dirty="0" smtClean="0"/>
              <a:t>別言語</a:t>
            </a:r>
            <a:r>
              <a:rPr kumimoji="1" lang="ja-JP" altLang="en-US" dirty="0"/>
              <a:t>、というの</a:t>
            </a:r>
            <a:r>
              <a:rPr kumimoji="1" lang="ja-JP" altLang="en-US" dirty="0" smtClean="0"/>
              <a:t>はさほど問題にならない</a:t>
            </a:r>
            <a:endParaRPr kumimoji="1" lang="en-US" altLang="ja-JP" dirty="0" smtClean="0"/>
          </a:p>
          <a:p>
            <a:r>
              <a:rPr lang="ja-JP" altLang="en-US" dirty="0" smtClean="0"/>
              <a:t>デバッグが面倒</a:t>
            </a:r>
            <a:endParaRPr lang="en-US" altLang="ja-JP" dirty="0"/>
          </a:p>
          <a:p>
            <a:pPr lvl="1"/>
            <a:r>
              <a:rPr lang="en-US" altLang="ja-JP" dirty="0" err="1" smtClean="0"/>
              <a:t>printf</a:t>
            </a:r>
            <a:r>
              <a:rPr lang="en-US" altLang="ja-JP" dirty="0" smtClean="0"/>
              <a:t>()</a:t>
            </a:r>
            <a:r>
              <a:rPr lang="ja-JP" altLang="en-US" dirty="0" smtClean="0"/>
              <a:t>が使えないので色デバッグを使う</a:t>
            </a:r>
            <a:endParaRPr lang="en-US" altLang="ja-JP" dirty="0" smtClean="0"/>
          </a:p>
          <a:p>
            <a:r>
              <a:rPr lang="ja-JP" altLang="en-US"/>
              <a:t>調子</a:t>
            </a:r>
            <a:r>
              <a:rPr lang="ja-JP" altLang="en-US" smtClean="0"/>
              <a:t>の乗ってるとめちゃめちゃ重くなる</a:t>
            </a:r>
            <a:endParaRPr lang="en-US" altLang="ja-JP" dirty="0" smtClean="0"/>
          </a:p>
        </p:txBody>
      </p:sp>
    </p:spTree>
    <p:extLst>
      <p:ext uri="{BB962C8B-B14F-4D97-AF65-F5344CB8AC3E}">
        <p14:creationId xmlns:p14="http://schemas.microsoft.com/office/powerpoint/2010/main" val="1978388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sz="3600" dirty="0"/>
              <a:t>マテリアル</a:t>
            </a:r>
            <a:r>
              <a:rPr lang="ja-JP" altLang="en-US" sz="3600" dirty="0" smtClean="0"/>
              <a:t>とライティングの基礎</a:t>
            </a:r>
            <a:endParaRPr kumimoji="1" lang="ja-JP" altLang="en-US" sz="3600" dirty="0"/>
          </a:p>
        </p:txBody>
      </p:sp>
      <p:sp>
        <p:nvSpPr>
          <p:cNvPr id="5" name="テキスト プレースホルダー 4"/>
          <p:cNvSpPr>
            <a:spLocks noGrp="1"/>
          </p:cNvSpPr>
          <p:nvPr>
            <p:ph type="body" idx="1"/>
          </p:nvPr>
        </p:nvSpPr>
        <p:spPr/>
        <p:txBody>
          <a:bodyPr/>
          <a:lstStyle/>
          <a:p>
            <a:r>
              <a:rPr kumimoji="1" lang="ja-JP" altLang="en-US" dirty="0" smtClean="0"/>
              <a:t>今更ですが、シェーダをいじるなら必須なので覚えよう</a:t>
            </a:r>
            <a:endParaRPr kumimoji="1" lang="ja-JP" altLang="en-US" dirty="0"/>
          </a:p>
        </p:txBody>
      </p:sp>
    </p:spTree>
    <p:extLst>
      <p:ext uri="{BB962C8B-B14F-4D97-AF65-F5344CB8AC3E}">
        <p14:creationId xmlns:p14="http://schemas.microsoft.com/office/powerpoint/2010/main" val="3192631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3DCG</a:t>
            </a:r>
            <a:r>
              <a:rPr lang="ja-JP" altLang="en-US" dirty="0" smtClean="0"/>
              <a:t>における色は色々あります</a:t>
            </a:r>
            <a:endParaRPr lang="ja-JP" altLang="en-US" dirty="0"/>
          </a:p>
        </p:txBody>
      </p:sp>
      <p:sp>
        <p:nvSpPr>
          <p:cNvPr id="3" name="コンテンツ プレースホルダ 2"/>
          <p:cNvSpPr>
            <a:spLocks noGrp="1"/>
          </p:cNvSpPr>
          <p:nvPr>
            <p:ph idx="1"/>
          </p:nvPr>
        </p:nvSpPr>
        <p:spPr/>
        <p:txBody>
          <a:bodyPr/>
          <a:lstStyle/>
          <a:p>
            <a:r>
              <a:rPr lang="ja-JP" altLang="en-US" dirty="0" smtClean="0"/>
              <a:t>シーンの環境や、物体の質感に応じて</a:t>
            </a:r>
            <a:r>
              <a:rPr lang="en-US" altLang="ja-JP" dirty="0" smtClean="0"/>
              <a:t/>
            </a:r>
            <a:br>
              <a:rPr lang="en-US" altLang="ja-JP" dirty="0" smtClean="0"/>
            </a:br>
            <a:r>
              <a:rPr lang="ja-JP" altLang="en-US" dirty="0" smtClean="0"/>
              <a:t>異なる色味や輝度を設定する</a:t>
            </a:r>
            <a:endParaRPr lang="en-US" altLang="ja-JP" dirty="0" smtClean="0"/>
          </a:p>
          <a:p>
            <a:pPr lvl="1"/>
            <a:r>
              <a:rPr lang="ja-JP" altLang="en-US" dirty="0" smtClean="0"/>
              <a:t>拡散反射光</a:t>
            </a:r>
            <a:r>
              <a:rPr lang="en-US" altLang="ja-JP" dirty="0" smtClean="0"/>
              <a:t>(Diffuse)</a:t>
            </a:r>
          </a:p>
          <a:p>
            <a:pPr lvl="1"/>
            <a:r>
              <a:rPr lang="ja-JP" altLang="en-US" dirty="0" smtClean="0"/>
              <a:t>環境反射光</a:t>
            </a:r>
            <a:r>
              <a:rPr lang="en-US" altLang="ja-JP" dirty="0" smtClean="0"/>
              <a:t>(Ambient)</a:t>
            </a:r>
          </a:p>
          <a:p>
            <a:pPr lvl="1"/>
            <a:r>
              <a:rPr lang="ja-JP" altLang="en-US" dirty="0" smtClean="0"/>
              <a:t>鏡面反射光</a:t>
            </a:r>
            <a:r>
              <a:rPr lang="en-US" altLang="ja-JP" dirty="0" smtClean="0"/>
              <a:t>(</a:t>
            </a:r>
            <a:r>
              <a:rPr lang="en-US" altLang="ja-JP" dirty="0" err="1" smtClean="0"/>
              <a:t>Specular</a:t>
            </a:r>
            <a:r>
              <a:rPr lang="en-US" altLang="ja-JP" dirty="0" smtClean="0"/>
              <a:t>)</a:t>
            </a:r>
          </a:p>
          <a:p>
            <a:pPr lvl="1"/>
            <a:r>
              <a:rPr lang="ja-JP" altLang="en-US" dirty="0" smtClean="0"/>
              <a:t>鏡面反射ハイライト</a:t>
            </a:r>
            <a:r>
              <a:rPr lang="en-US" altLang="ja-JP" dirty="0" smtClean="0"/>
              <a:t>(Shininess)</a:t>
            </a:r>
          </a:p>
          <a:p>
            <a:pPr lvl="1"/>
            <a:r>
              <a:rPr lang="ja-JP" altLang="en-US" dirty="0" smtClean="0"/>
              <a:t>放射光</a:t>
            </a:r>
            <a:r>
              <a:rPr lang="en-US" altLang="ja-JP" dirty="0" smtClean="0"/>
              <a:t>(Emission)</a:t>
            </a:r>
          </a:p>
          <a:p>
            <a:pPr lvl="1"/>
            <a:r>
              <a:rPr lang="ja-JP" altLang="en-US" dirty="0" smtClean="0"/>
              <a:t>透明度</a:t>
            </a:r>
            <a:r>
              <a:rPr lang="en-US" altLang="ja-JP" dirty="0" smtClean="0"/>
              <a:t>(Alpha)</a:t>
            </a:r>
            <a:endParaRPr lang="ja-JP" altLang="en-US" dirty="0" smtClean="0"/>
          </a:p>
        </p:txBody>
      </p:sp>
    </p:spTree>
    <p:extLst>
      <p:ext uri="{BB962C8B-B14F-4D97-AF65-F5344CB8AC3E}">
        <p14:creationId xmlns:p14="http://schemas.microsoft.com/office/powerpoint/2010/main" val="1115659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拡散反射光とは</a:t>
            </a:r>
            <a:endParaRPr kumimoji="1" lang="ja-JP" altLang="en-US" dirty="0"/>
          </a:p>
        </p:txBody>
      </p:sp>
      <p:sp>
        <p:nvSpPr>
          <p:cNvPr id="4" name="コンテンツ プレースホルダ 3"/>
          <p:cNvSpPr>
            <a:spLocks noGrp="1"/>
          </p:cNvSpPr>
          <p:nvPr>
            <p:ph sz="half" idx="1"/>
          </p:nvPr>
        </p:nvSpPr>
        <p:spPr/>
        <p:txBody>
          <a:bodyPr>
            <a:normAutofit/>
          </a:bodyPr>
          <a:lstStyle/>
          <a:p>
            <a:r>
              <a:rPr kumimoji="1" lang="ja-JP" altLang="en-US" dirty="0" smtClean="0"/>
              <a:t>光が当たって見える色のこと</a:t>
            </a:r>
            <a:endParaRPr kumimoji="1" lang="en-US" altLang="ja-JP" dirty="0" smtClean="0"/>
          </a:p>
          <a:p>
            <a:r>
              <a:rPr lang="ja-JP" altLang="en-US" dirty="0" smtClean="0"/>
              <a:t>いわゆる「物の色」</a:t>
            </a:r>
            <a:endParaRPr lang="en-US" altLang="ja-JP" dirty="0" smtClean="0"/>
          </a:p>
          <a:p>
            <a:r>
              <a:rPr kumimoji="1" lang="ja-JP" altLang="en-US" dirty="0" smtClean="0"/>
              <a:t>光の射す角度と、</a:t>
            </a:r>
            <a:r>
              <a:rPr kumimoji="1" lang="en-US" altLang="ja-JP" dirty="0" smtClean="0"/>
              <a:t/>
            </a:r>
            <a:br>
              <a:rPr kumimoji="1" lang="en-US" altLang="ja-JP" dirty="0" smtClean="0"/>
            </a:br>
            <a:r>
              <a:rPr kumimoji="1" lang="ja-JP" altLang="en-US" dirty="0" smtClean="0"/>
              <a:t>面の向きで明るさが変化する</a:t>
            </a:r>
            <a:endParaRPr kumimoji="1" lang="en-US" altLang="ja-JP" dirty="0" smtClean="0"/>
          </a:p>
          <a:p>
            <a:pPr lvl="1"/>
            <a:r>
              <a:rPr lang="ja-JP" altLang="en-US" dirty="0" smtClean="0"/>
              <a:t>真</a:t>
            </a:r>
            <a:r>
              <a:rPr lang="ja-JP" altLang="en-US" dirty="0" err="1" smtClean="0"/>
              <a:t>っ</a:t>
            </a:r>
            <a:r>
              <a:rPr lang="ja-JP" altLang="en-US" dirty="0" smtClean="0"/>
              <a:t>正面から当たると一番明るく、真横に近づくにつれて暗くなる</a:t>
            </a:r>
            <a:endParaRPr lang="en-US" altLang="ja-JP" dirty="0" smtClean="0"/>
          </a:p>
          <a:p>
            <a:pPr lvl="1"/>
            <a:r>
              <a:rPr lang="en-US" altLang="ja-JP" dirty="0" err="1" smtClean="0"/>
              <a:t>cosθ</a:t>
            </a:r>
            <a:r>
              <a:rPr lang="ja-JP" altLang="en-US" dirty="0" smtClean="0"/>
              <a:t>でうまく表せる</a:t>
            </a:r>
            <a:endParaRPr kumimoji="1" lang="ja-JP" altLang="en-US" dirty="0"/>
          </a:p>
        </p:txBody>
      </p:sp>
      <p:pic>
        <p:nvPicPr>
          <p:cNvPr id="7170" name="Picture 2" descr="http://image02.wiki.livedoor.jp/m/2/mikk_ni3_92/9bcf36a6.jpg"/>
          <p:cNvPicPr>
            <a:picLocks noGrp="1" noChangeAspect="1" noChangeArrowheads="1"/>
          </p:cNvPicPr>
          <p:nvPr>
            <p:ph sz="half" idx="2"/>
          </p:nvPr>
        </p:nvPicPr>
        <p:blipFill>
          <a:blip r:embed="rId2" cstate="print"/>
          <a:srcRect/>
          <a:stretch>
            <a:fillRect/>
          </a:stretch>
        </p:blipFill>
        <p:spPr bwMode="auto">
          <a:xfrm>
            <a:off x="4648200" y="2549498"/>
            <a:ext cx="4038600" cy="2627366"/>
          </a:xfrm>
          <a:prstGeom prst="rect">
            <a:avLst/>
          </a:prstGeom>
          <a:noFill/>
        </p:spPr>
      </p:pic>
    </p:spTree>
    <p:extLst>
      <p:ext uri="{BB962C8B-B14F-4D97-AF65-F5344CB8AC3E}">
        <p14:creationId xmlns:p14="http://schemas.microsoft.com/office/powerpoint/2010/main" val="16472935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環境反射光とは</a:t>
            </a:r>
            <a:endParaRPr kumimoji="1" lang="ja-JP" altLang="en-US" dirty="0"/>
          </a:p>
        </p:txBody>
      </p:sp>
      <p:sp>
        <p:nvSpPr>
          <p:cNvPr id="6" name="コンテンツ プレースホルダ 5"/>
          <p:cNvSpPr>
            <a:spLocks noGrp="1"/>
          </p:cNvSpPr>
          <p:nvPr>
            <p:ph idx="1"/>
          </p:nvPr>
        </p:nvSpPr>
        <p:spPr/>
        <p:txBody>
          <a:bodyPr>
            <a:normAutofit fontScale="92500" lnSpcReduction="10000"/>
          </a:bodyPr>
          <a:lstStyle/>
          <a:p>
            <a:r>
              <a:rPr kumimoji="1" lang="ja-JP" altLang="en-US" dirty="0" smtClean="0"/>
              <a:t>拡散反射光だけだと、光源と反対方向を向いている面が本気で真っ暗になる</a:t>
            </a:r>
            <a:endParaRPr kumimoji="1" lang="en-US" altLang="ja-JP" dirty="0" smtClean="0"/>
          </a:p>
          <a:p>
            <a:pPr lvl="1"/>
            <a:r>
              <a:rPr kumimoji="1" lang="ja-JP" altLang="en-US" dirty="0" smtClean="0"/>
              <a:t>実際の空間では直接光が当たらずとも、反射や回折によってもたらされる光で「なんとなく明るくなっている」</a:t>
            </a:r>
            <a:endParaRPr kumimoji="1" lang="en-US" altLang="ja-JP" dirty="0" smtClean="0"/>
          </a:p>
          <a:p>
            <a:r>
              <a:rPr kumimoji="1" lang="ja-JP" altLang="en-US" dirty="0" smtClean="0"/>
              <a:t>面の向きにかかわらず、ある程度付与される明るさ</a:t>
            </a:r>
            <a:r>
              <a:rPr kumimoji="1" lang="en-US" altLang="ja-JP" dirty="0" smtClean="0"/>
              <a:t>(</a:t>
            </a:r>
            <a:r>
              <a:rPr kumimoji="1" lang="ja-JP" altLang="en-US" dirty="0" smtClean="0"/>
              <a:t>色</a:t>
            </a:r>
            <a:r>
              <a:rPr kumimoji="1" lang="en-US" altLang="ja-JP" dirty="0" smtClean="0"/>
              <a:t>)</a:t>
            </a:r>
            <a:r>
              <a:rPr kumimoji="1" lang="ja-JP" altLang="en-US" dirty="0" smtClean="0"/>
              <a:t>をここで設定</a:t>
            </a:r>
            <a:endParaRPr kumimoji="1" lang="en-US" altLang="ja-JP" dirty="0" smtClean="0"/>
          </a:p>
          <a:p>
            <a:pPr lvl="1"/>
            <a:r>
              <a:rPr lang="ja-JP" altLang="en-US" dirty="0" smtClean="0"/>
              <a:t>本来ならレイトレーシング法などでガチなシミュレーションをするところを、リアルタイムで処理するために簡略化している</a:t>
            </a:r>
            <a:endParaRPr kumimoji="1" lang="ja-JP" altLang="en-US" dirty="0"/>
          </a:p>
        </p:txBody>
      </p:sp>
    </p:spTree>
    <p:extLst>
      <p:ext uri="{BB962C8B-B14F-4D97-AF65-F5344CB8AC3E}">
        <p14:creationId xmlns:p14="http://schemas.microsoft.com/office/powerpoint/2010/main" val="3511732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鏡面反射光とは</a:t>
            </a:r>
            <a:endParaRPr kumimoji="1" lang="ja-JP" altLang="en-US" dirty="0"/>
          </a:p>
        </p:txBody>
      </p:sp>
      <p:sp>
        <p:nvSpPr>
          <p:cNvPr id="5" name="コンテンツ プレースホルダ 4"/>
          <p:cNvSpPr>
            <a:spLocks noGrp="1"/>
          </p:cNvSpPr>
          <p:nvPr>
            <p:ph sz="half" idx="1"/>
          </p:nvPr>
        </p:nvSpPr>
        <p:spPr/>
        <p:txBody>
          <a:bodyPr>
            <a:normAutofit lnSpcReduction="10000"/>
          </a:bodyPr>
          <a:lstStyle/>
          <a:p>
            <a:r>
              <a:rPr lang="ja-JP" altLang="en-US" dirty="0" smtClean="0"/>
              <a:t>つるつるな物体のハイライト、</a:t>
            </a:r>
            <a:r>
              <a:rPr lang="ja-JP" altLang="en-US" dirty="0" err="1" smtClean="0"/>
              <a:t>て</a:t>
            </a:r>
            <a:r>
              <a:rPr lang="ja-JP" altLang="en-US" dirty="0" smtClean="0"/>
              <a:t>かりを表現するための成分</a:t>
            </a:r>
            <a:endParaRPr lang="en-US" altLang="ja-JP" dirty="0" smtClean="0"/>
          </a:p>
          <a:p>
            <a:pPr lvl="1"/>
            <a:r>
              <a:rPr lang="ja-JP" altLang="en-US" dirty="0" smtClean="0"/>
              <a:t>光が面に当たり、視線方向にまっすぐ跳ね返ってきた時が一番眩しい</a:t>
            </a:r>
            <a:endParaRPr lang="en-US" altLang="ja-JP" dirty="0" smtClean="0"/>
          </a:p>
          <a:p>
            <a:r>
              <a:rPr kumimoji="1" lang="ja-JP" altLang="en-US" dirty="0" smtClean="0"/>
              <a:t>ハイライト係数で、</a:t>
            </a:r>
            <a:r>
              <a:rPr kumimoji="1" lang="ja-JP" altLang="en-US" dirty="0" err="1" smtClean="0"/>
              <a:t>て</a:t>
            </a:r>
            <a:r>
              <a:rPr kumimoji="1" lang="ja-JP" altLang="en-US" dirty="0" smtClean="0"/>
              <a:t>かりの鋭さを設定</a:t>
            </a:r>
            <a:endParaRPr kumimoji="1" lang="en-US" altLang="ja-JP" dirty="0" smtClean="0"/>
          </a:p>
          <a:p>
            <a:pPr lvl="1"/>
            <a:r>
              <a:rPr lang="ja-JP" altLang="en-US" dirty="0" smtClean="0"/>
              <a:t>材質に応じたてかりが表現可能</a:t>
            </a:r>
            <a:endParaRPr kumimoji="1" lang="en-US" altLang="ja-JP" dirty="0" smtClean="0"/>
          </a:p>
          <a:p>
            <a:endParaRPr kumimoji="1" lang="ja-JP" altLang="en-US" dirty="0"/>
          </a:p>
        </p:txBody>
      </p:sp>
      <p:sp>
        <p:nvSpPr>
          <p:cNvPr id="6" name="コンテンツ プレースホルダ 5"/>
          <p:cNvSpPr>
            <a:spLocks noGrp="1"/>
          </p:cNvSpPr>
          <p:nvPr>
            <p:ph sz="half" idx="2"/>
          </p:nvPr>
        </p:nvSpPr>
        <p:spPr/>
        <p:txBody>
          <a:bodyPr>
            <a:normAutofit lnSpcReduction="10000"/>
          </a:bodyPr>
          <a:lstStyle/>
          <a:p>
            <a:pPr>
              <a:buNone/>
            </a:pPr>
            <a:endParaRPr kumimoji="1" lang="en-US" altLang="ja-JP" dirty="0" smtClean="0"/>
          </a:p>
          <a:p>
            <a:pPr>
              <a:buNone/>
            </a:pPr>
            <a:endParaRPr lang="en-US" altLang="ja-JP" dirty="0" smtClean="0"/>
          </a:p>
          <a:p>
            <a:pPr>
              <a:buNone/>
            </a:pPr>
            <a:endParaRPr kumimoji="1" lang="en-US" altLang="ja-JP" dirty="0" smtClean="0"/>
          </a:p>
          <a:p>
            <a:pPr>
              <a:buNone/>
            </a:pPr>
            <a:endParaRPr lang="en-US" altLang="ja-JP" dirty="0" smtClean="0"/>
          </a:p>
          <a:p>
            <a:pPr>
              <a:buNone/>
            </a:pPr>
            <a:endParaRPr kumimoji="1" lang="en-US" altLang="ja-JP" dirty="0" smtClean="0"/>
          </a:p>
          <a:p>
            <a:pPr>
              <a:buNone/>
            </a:pPr>
            <a:r>
              <a:rPr kumimoji="1" lang="ja-JP" altLang="en-US" dirty="0" smtClean="0"/>
              <a:t>　↑要はこれの表現</a:t>
            </a:r>
            <a:endParaRPr kumimoji="1" lang="ja-JP" altLang="en-US" dirty="0"/>
          </a:p>
        </p:txBody>
      </p:sp>
      <p:pic>
        <p:nvPicPr>
          <p:cNvPr id="23554" name="Picture 2"/>
          <p:cNvPicPr>
            <a:picLocks noChangeAspect="1" noChangeArrowheads="1"/>
          </p:cNvPicPr>
          <p:nvPr/>
        </p:nvPicPr>
        <p:blipFill>
          <a:blip r:embed="rId2" cstate="print"/>
          <a:srcRect/>
          <a:stretch>
            <a:fillRect/>
          </a:stretch>
        </p:blipFill>
        <p:spPr bwMode="auto">
          <a:xfrm>
            <a:off x="5500694" y="1285860"/>
            <a:ext cx="2438400" cy="2438400"/>
          </a:xfrm>
          <a:prstGeom prst="rect">
            <a:avLst/>
          </a:prstGeom>
          <a:noFill/>
          <a:ln w="9525">
            <a:noFill/>
            <a:miter lim="800000"/>
            <a:headEnd/>
            <a:tailEnd/>
          </a:ln>
        </p:spPr>
      </p:pic>
    </p:spTree>
    <p:extLst>
      <p:ext uri="{BB962C8B-B14F-4D97-AF65-F5344CB8AC3E}">
        <p14:creationId xmlns:p14="http://schemas.microsoft.com/office/powerpoint/2010/main" val="3530894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dirty="0" smtClean="0"/>
              <a:t>今日の内容</a:t>
            </a:r>
          </a:p>
        </p:txBody>
      </p:sp>
      <p:sp>
        <p:nvSpPr>
          <p:cNvPr id="3075" name="コンテンツ プレースホルダ 2"/>
          <p:cNvSpPr>
            <a:spLocks noGrp="1"/>
          </p:cNvSpPr>
          <p:nvPr>
            <p:ph idx="1"/>
          </p:nvPr>
        </p:nvSpPr>
        <p:spPr/>
        <p:txBody>
          <a:bodyPr/>
          <a:lstStyle/>
          <a:p>
            <a:pPr eaLnBrk="1" hangingPunct="1"/>
            <a:r>
              <a:rPr lang="ja-JP" altLang="en-US" dirty="0" smtClean="0"/>
              <a:t>シェーダープログラミングの基礎</a:t>
            </a:r>
            <a:endParaRPr lang="en-US" altLang="ja-JP" dirty="0" smtClean="0"/>
          </a:p>
          <a:p>
            <a:pPr lvl="1" eaLnBrk="1" hangingPunct="1"/>
            <a:r>
              <a:rPr lang="ja-JP" altLang="en-US" dirty="0" smtClean="0"/>
              <a:t>シェーダーとは何か、から説明</a:t>
            </a:r>
            <a:endParaRPr lang="en-US" altLang="ja-JP" dirty="0" smtClean="0"/>
          </a:p>
          <a:p>
            <a:pPr eaLnBrk="1" hangingPunct="1"/>
            <a:endParaRPr lang="en-US" altLang="ja-JP" dirty="0" smtClean="0"/>
          </a:p>
          <a:p>
            <a:pPr eaLnBrk="1" hangingPunct="1"/>
            <a:r>
              <a:rPr lang="ja-JP" altLang="en-US" dirty="0" smtClean="0"/>
              <a:t>トゥーンシェーディングや、テカテカシェーディングができるようになる！</a:t>
            </a:r>
            <a:endParaRPr lang="en-US" altLang="ja-JP" dirty="0" smtClean="0"/>
          </a:p>
          <a:p>
            <a:pPr lvl="1" eaLnBrk="1" hangingPunct="1"/>
            <a:r>
              <a:rPr lang="ja-JP" altLang="en-US" dirty="0" smtClean="0"/>
              <a:t>かもね</a:t>
            </a:r>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放射光とは</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光源や面の向きによらず、その物体自身から発光している成分</a:t>
            </a:r>
            <a:endParaRPr kumimoji="1" lang="en-US" altLang="ja-JP" dirty="0" smtClean="0"/>
          </a:p>
          <a:p>
            <a:pPr lvl="1"/>
            <a:r>
              <a:rPr lang="ja-JP" altLang="en-US" dirty="0" smtClean="0"/>
              <a:t>光源として他の物体に作用するわけではない</a:t>
            </a:r>
            <a:endParaRPr lang="en-US" altLang="ja-JP" dirty="0" smtClean="0"/>
          </a:p>
          <a:p>
            <a:r>
              <a:rPr kumimoji="1" lang="ja-JP" altLang="en-US" dirty="0" smtClean="0"/>
              <a:t>他に影響されずに一定の色を発色させたいときに設定</a:t>
            </a:r>
            <a:endParaRPr kumimoji="1" lang="en-US" altLang="ja-JP" dirty="0" smtClean="0"/>
          </a:p>
          <a:p>
            <a:pPr lvl="1"/>
            <a:r>
              <a:rPr lang="ja-JP" altLang="en-US" dirty="0" smtClean="0"/>
              <a:t>特にスプライトでは、光源や視点の変化に応じて明るさが変動するとまずいので、</a:t>
            </a:r>
            <a:r>
              <a:rPr lang="en-US" altLang="ja-JP" dirty="0" smtClean="0"/>
              <a:t>Emission</a:t>
            </a:r>
            <a:r>
              <a:rPr lang="ja-JP" altLang="en-US" dirty="0" smtClean="0"/>
              <a:t>を最大値</a:t>
            </a:r>
            <a:r>
              <a:rPr lang="en-US" altLang="ja-JP" dirty="0" smtClean="0"/>
              <a:t>(1.0, 1.0, 1.0)</a:t>
            </a:r>
            <a:r>
              <a:rPr lang="ja-JP" altLang="en-US" dirty="0" smtClean="0"/>
              <a:t>に設定するのが定石</a:t>
            </a:r>
            <a:endParaRPr kumimoji="1" lang="ja-JP" altLang="en-US" dirty="0"/>
          </a:p>
        </p:txBody>
      </p:sp>
    </p:spTree>
    <p:extLst>
      <p:ext uri="{BB962C8B-B14F-4D97-AF65-F5344CB8AC3E}">
        <p14:creationId xmlns:p14="http://schemas.microsoft.com/office/powerpoint/2010/main" val="2619579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光源の種類</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ja-JP" altLang="en-US" dirty="0" smtClean="0"/>
              <a:t>主に以下の</a:t>
            </a:r>
            <a:r>
              <a:rPr kumimoji="1" lang="en-US" altLang="ja-JP" dirty="0" smtClean="0"/>
              <a:t>3</a:t>
            </a:r>
            <a:r>
              <a:rPr kumimoji="1" lang="ja-JP" altLang="en-US" dirty="0" smtClean="0"/>
              <a:t>種に分類できる</a:t>
            </a:r>
            <a:endParaRPr kumimoji="1" lang="en-US" altLang="ja-JP" dirty="0" smtClean="0"/>
          </a:p>
          <a:p>
            <a:pPr lvl="1"/>
            <a:r>
              <a:rPr lang="ja-JP" altLang="en-US" b="1" dirty="0" smtClean="0"/>
              <a:t>平行光源</a:t>
            </a:r>
            <a:endParaRPr lang="en-US" altLang="ja-JP" b="1" dirty="0" smtClean="0"/>
          </a:p>
          <a:p>
            <a:pPr lvl="2"/>
            <a:r>
              <a:rPr lang="ja-JP" altLang="en-US" dirty="0" smtClean="0"/>
              <a:t>太陽光のように、どの位置にいても同じ方向から</a:t>
            </a:r>
            <a:r>
              <a:rPr lang="en-US" altLang="ja-JP" dirty="0" smtClean="0"/>
              <a:t/>
            </a:r>
            <a:br>
              <a:rPr lang="en-US" altLang="ja-JP" dirty="0" smtClean="0"/>
            </a:br>
            <a:r>
              <a:rPr lang="ja-JP" altLang="en-US" dirty="0" smtClean="0"/>
              <a:t>当たる光源を表すのに用いる</a:t>
            </a:r>
            <a:endParaRPr lang="en-US" altLang="ja-JP" dirty="0" smtClean="0"/>
          </a:p>
          <a:p>
            <a:pPr lvl="1"/>
            <a:r>
              <a:rPr kumimoji="1" lang="ja-JP" altLang="en-US" b="1" dirty="0" smtClean="0"/>
              <a:t>点光源</a:t>
            </a:r>
            <a:r>
              <a:rPr kumimoji="1" lang="en-US" altLang="ja-JP" dirty="0" smtClean="0"/>
              <a:t>	</a:t>
            </a:r>
          </a:p>
          <a:p>
            <a:pPr lvl="2"/>
            <a:r>
              <a:rPr lang="ja-JP" altLang="en-US" dirty="0" smtClean="0"/>
              <a:t>電球、ローソクの炎など定点に設置された光源</a:t>
            </a:r>
            <a:endParaRPr lang="en-US" altLang="ja-JP" dirty="0" smtClean="0"/>
          </a:p>
          <a:p>
            <a:pPr lvl="2"/>
            <a:r>
              <a:rPr kumimoji="1" lang="ja-JP" altLang="en-US" dirty="0" smtClean="0"/>
              <a:t>光源と物体の位置関係に応じて減衰したりする</a:t>
            </a:r>
            <a:endParaRPr kumimoji="1" lang="en-US" altLang="ja-JP" dirty="0" smtClean="0"/>
          </a:p>
          <a:p>
            <a:pPr lvl="2"/>
            <a:r>
              <a:rPr lang="ja-JP" altLang="en-US" dirty="0" smtClean="0"/>
              <a:t>範囲と方向を限定したものが</a:t>
            </a:r>
            <a:r>
              <a:rPr lang="ja-JP" altLang="en-US" b="1" dirty="0" smtClean="0"/>
              <a:t>スポットライト</a:t>
            </a:r>
            <a:endParaRPr lang="en-US" altLang="ja-JP" b="1" dirty="0" smtClean="0"/>
          </a:p>
          <a:p>
            <a:pPr lvl="1"/>
            <a:r>
              <a:rPr kumimoji="1" lang="ja-JP" altLang="en-US" dirty="0" smtClean="0"/>
              <a:t>面光源</a:t>
            </a:r>
            <a:endParaRPr kumimoji="1" lang="en-US" altLang="ja-JP" dirty="0" smtClean="0"/>
          </a:p>
          <a:p>
            <a:pPr lvl="2"/>
            <a:r>
              <a:rPr lang="ja-JP" altLang="en-US" dirty="0" smtClean="0"/>
              <a:t>蛍光灯や窓から差し込む光を表現可能</a:t>
            </a:r>
            <a:endParaRPr lang="en-US" altLang="ja-JP" dirty="0" smtClean="0"/>
          </a:p>
          <a:p>
            <a:pPr lvl="2"/>
            <a:r>
              <a:rPr kumimoji="1" lang="ja-JP" altLang="en-US" dirty="0" smtClean="0"/>
              <a:t>点光源の計算式に積分を導入して実現する</a:t>
            </a:r>
            <a:endParaRPr kumimoji="1" lang="en-US" altLang="ja-JP" dirty="0" smtClean="0"/>
          </a:p>
          <a:p>
            <a:pPr lvl="3"/>
            <a:r>
              <a:rPr lang="en-US" altLang="ja-JP" dirty="0" smtClean="0"/>
              <a:t>(FK</a:t>
            </a:r>
            <a:r>
              <a:rPr lang="ja-JP" altLang="en-US" dirty="0" smtClean="0"/>
              <a:t>デフォルトでは未対応、シェーダによる処理が必要</a:t>
            </a:r>
            <a:r>
              <a:rPr lang="en-US" altLang="ja-JP" dirty="0" smtClean="0"/>
              <a:t>)</a:t>
            </a:r>
            <a:endParaRPr kumimoji="1" lang="en-US" altLang="ja-JP" dirty="0" smtClean="0"/>
          </a:p>
          <a:p>
            <a:endParaRPr kumimoji="1" lang="ja-JP" altLang="en-US" dirty="0"/>
          </a:p>
        </p:txBody>
      </p:sp>
    </p:spTree>
    <p:extLst>
      <p:ext uri="{BB962C8B-B14F-4D97-AF65-F5344CB8AC3E}">
        <p14:creationId xmlns:p14="http://schemas.microsoft.com/office/powerpoint/2010/main" val="1285471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光源にもマテリアルがある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物体のマテリアルを明るく設定しても、光源自体の光量が低いと暗くなる</a:t>
            </a:r>
            <a:endParaRPr kumimoji="1" lang="en-US" altLang="ja-JP" dirty="0" smtClean="0"/>
          </a:p>
          <a:p>
            <a:r>
              <a:rPr lang="en-US" altLang="ja-JP" dirty="0" smtClean="0"/>
              <a:t>FK</a:t>
            </a:r>
            <a:r>
              <a:rPr lang="ja-JP" altLang="en-US" dirty="0" smtClean="0"/>
              <a:t>デフォルトのマテリアルは暗めのものが多いため、自分でカスタムしないと</a:t>
            </a:r>
            <a:r>
              <a:rPr lang="en-US" altLang="ja-JP" dirty="0" smtClean="0"/>
              <a:t/>
            </a:r>
            <a:br>
              <a:rPr lang="en-US" altLang="ja-JP" dirty="0" smtClean="0"/>
            </a:br>
            <a:r>
              <a:rPr lang="ja-JP" altLang="en-US" dirty="0" smtClean="0"/>
              <a:t>シーン全体が暗くなる</a:t>
            </a:r>
            <a:endParaRPr lang="en-US" altLang="ja-JP" dirty="0" smtClean="0"/>
          </a:p>
          <a:p>
            <a:r>
              <a:rPr kumimoji="1" lang="ja-JP" altLang="en-US" dirty="0" smtClean="0"/>
              <a:t>グラフィッカーに文句を言われないようにきちんと調整しましょう</a:t>
            </a:r>
            <a:endParaRPr kumimoji="1" lang="ja-JP" altLang="en-US" dirty="0"/>
          </a:p>
        </p:txBody>
      </p:sp>
    </p:spTree>
    <p:extLst>
      <p:ext uri="{BB962C8B-B14F-4D97-AF65-F5344CB8AC3E}">
        <p14:creationId xmlns:p14="http://schemas.microsoft.com/office/powerpoint/2010/main" val="66296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これで分かる</a:t>
            </a:r>
            <a:r>
              <a:rPr kumimoji="1" lang="ja-JP" altLang="en-US" dirty="0" smtClean="0"/>
              <a:t>！</a:t>
            </a:r>
            <a:r>
              <a:rPr kumimoji="1" lang="en-US" altLang="ja-JP" dirty="0" smtClean="0"/>
              <a:t>(</a:t>
            </a:r>
            <a:r>
              <a:rPr kumimoji="1" lang="ja-JP" altLang="en-US" dirty="0" smtClean="0"/>
              <a:t>一般的な</a:t>
            </a:r>
            <a:r>
              <a:rPr kumimoji="1" lang="en-US" altLang="ja-JP" dirty="0" smtClean="0"/>
              <a:t>)</a:t>
            </a:r>
            <a:br>
              <a:rPr kumimoji="1" lang="en-US" altLang="ja-JP" dirty="0" smtClean="0"/>
            </a:br>
            <a:r>
              <a:rPr kumimoji="1" lang="en-US" altLang="ja-JP" dirty="0" smtClean="0"/>
              <a:t>3DCG</a:t>
            </a:r>
            <a:r>
              <a:rPr kumimoji="1" lang="ja-JP" altLang="en-US" dirty="0" err="1" smtClean="0"/>
              <a:t>での</a:t>
            </a:r>
            <a:r>
              <a:rPr kumimoji="1" lang="ja-JP" altLang="en-US" dirty="0" smtClean="0"/>
              <a:t>色決定計算式</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dirty="0" smtClean="0"/>
              <a:t>color = { (N</a:t>
            </a:r>
            <a:r>
              <a:rPr kumimoji="1" lang="ja-JP" altLang="en-US" dirty="0" smtClean="0"/>
              <a:t>・</a:t>
            </a:r>
            <a:r>
              <a:rPr kumimoji="1" lang="en-US" altLang="ja-JP" dirty="0" smtClean="0"/>
              <a:t>L)*</a:t>
            </a:r>
            <a:r>
              <a:rPr kumimoji="1" lang="en-US" altLang="ja-JP" dirty="0" err="1" smtClean="0"/>
              <a:t>d_o</a:t>
            </a:r>
            <a:r>
              <a:rPr kumimoji="1" lang="en-US" altLang="ja-JP" dirty="0" smtClean="0"/>
              <a:t>*</a:t>
            </a:r>
            <a:r>
              <a:rPr kumimoji="1" lang="en-US" altLang="ja-JP" dirty="0" err="1" smtClean="0"/>
              <a:t>d_l</a:t>
            </a:r>
            <a:r>
              <a:rPr kumimoji="1" lang="en-US" altLang="ja-JP" dirty="0" smtClean="0"/>
              <a:t> + </a:t>
            </a:r>
            <a:r>
              <a:rPr kumimoji="1" lang="en-US" altLang="ja-JP" dirty="0" err="1" smtClean="0"/>
              <a:t>a_o</a:t>
            </a:r>
            <a:r>
              <a:rPr kumimoji="1" lang="en-US" altLang="ja-JP" dirty="0" smtClean="0"/>
              <a:t>*</a:t>
            </a:r>
            <a:r>
              <a:rPr kumimoji="1" lang="en-US" altLang="ja-JP" dirty="0" err="1" smtClean="0"/>
              <a:t>a_l</a:t>
            </a:r>
            <a:r>
              <a:rPr kumimoji="1" lang="en-US" altLang="ja-JP" dirty="0" smtClean="0"/>
              <a:t> </a:t>
            </a:r>
            <a:br>
              <a:rPr kumimoji="1" lang="en-US" altLang="ja-JP" dirty="0" smtClean="0"/>
            </a:br>
            <a:r>
              <a:rPr kumimoji="1" lang="en-US" altLang="ja-JP" dirty="0" smtClean="0"/>
              <a:t>		+ (N</a:t>
            </a:r>
            <a:r>
              <a:rPr kumimoji="1" lang="ja-JP" altLang="en-US" dirty="0" smtClean="0"/>
              <a:t>・</a:t>
            </a:r>
            <a:r>
              <a:rPr kumimoji="1" lang="en-US" altLang="ja-JP" dirty="0" smtClean="0"/>
              <a:t>H)^</a:t>
            </a:r>
            <a:r>
              <a:rPr kumimoji="1" lang="en-US" altLang="ja-JP" dirty="0" err="1" smtClean="0"/>
              <a:t>sh_o</a:t>
            </a:r>
            <a:r>
              <a:rPr kumimoji="1" lang="en-US" altLang="ja-JP" dirty="0" smtClean="0"/>
              <a:t>*</a:t>
            </a:r>
            <a:r>
              <a:rPr kumimoji="1" lang="en-US" altLang="ja-JP" dirty="0" err="1" smtClean="0"/>
              <a:t>sp_o</a:t>
            </a:r>
            <a:r>
              <a:rPr kumimoji="1" lang="en-US" altLang="ja-JP" dirty="0" smtClean="0"/>
              <a:t>*</a:t>
            </a:r>
            <a:r>
              <a:rPr kumimoji="1" lang="en-US" altLang="ja-JP" dirty="0" err="1" smtClean="0"/>
              <a:t>sp_l</a:t>
            </a:r>
            <a:r>
              <a:rPr kumimoji="1" lang="en-US" altLang="ja-JP" dirty="0" smtClean="0"/>
              <a:t> }</a:t>
            </a:r>
            <a:r>
              <a:rPr lang="en-US" altLang="ja-JP" dirty="0" smtClean="0"/>
              <a:t/>
            </a:r>
            <a:br>
              <a:rPr lang="en-US" altLang="ja-JP" dirty="0" smtClean="0"/>
            </a:br>
            <a:r>
              <a:rPr lang="en-US" altLang="ja-JP" dirty="0" smtClean="0"/>
              <a:t>		+ </a:t>
            </a:r>
            <a:r>
              <a:rPr lang="en-US" altLang="ja-JP" dirty="0" err="1" smtClean="0"/>
              <a:t>e_o</a:t>
            </a:r>
            <a:endParaRPr lang="en-US" altLang="ja-JP" dirty="0" smtClean="0"/>
          </a:p>
          <a:p>
            <a:r>
              <a:rPr lang="en-US" altLang="ja-JP" dirty="0" err="1" smtClean="0"/>
              <a:t>finalColor</a:t>
            </a:r>
            <a:r>
              <a:rPr lang="en-US" altLang="ja-JP" dirty="0" smtClean="0"/>
              <a:t> = color*texture</a:t>
            </a:r>
          </a:p>
          <a:p>
            <a:pPr lvl="1"/>
            <a:r>
              <a:rPr lang="ja-JP" altLang="en-US" dirty="0" smtClean="0"/>
              <a:t>テクスチャを使っていない場合はそのまま</a:t>
            </a:r>
            <a:endParaRPr lang="en-US" altLang="ja-JP" dirty="0" smtClean="0"/>
          </a:p>
          <a:p>
            <a:pPr lvl="2"/>
            <a:r>
              <a:rPr lang="ja-JP" altLang="en-US" dirty="0" smtClean="0"/>
              <a:t>テクスチャなしは真っ白な画像を貼っているのと同じ</a:t>
            </a:r>
            <a:endParaRPr lang="en-US" altLang="ja-JP" dirty="0" smtClean="0"/>
          </a:p>
          <a:p>
            <a:pPr lvl="1"/>
            <a:r>
              <a:rPr lang="ja-JP" altLang="en-US" dirty="0" smtClean="0"/>
              <a:t>テクスチャを</a:t>
            </a:r>
            <a:r>
              <a:rPr lang="en-US" altLang="ja-JP" dirty="0" smtClean="0"/>
              <a:t>FK_TEX_REPLACE</a:t>
            </a:r>
            <a:r>
              <a:rPr lang="ja-JP" altLang="en-US" dirty="0" smtClean="0"/>
              <a:t>で使用している場合はマテリアルを一切無視する</a:t>
            </a:r>
            <a:endParaRPr lang="en-US" altLang="ja-JP" dirty="0" smtClean="0"/>
          </a:p>
          <a:p>
            <a:pPr lvl="2"/>
            <a:r>
              <a:rPr lang="en-US" altLang="ja-JP" dirty="0" err="1" smtClean="0"/>
              <a:t>finalColor</a:t>
            </a:r>
            <a:r>
              <a:rPr lang="en-US" altLang="ja-JP" dirty="0" smtClean="0"/>
              <a:t> = texture</a:t>
            </a:r>
            <a:r>
              <a:rPr lang="ja-JP" altLang="en-US" dirty="0" smtClean="0"/>
              <a:t>となるので注意</a:t>
            </a:r>
            <a:endParaRPr lang="en-US" altLang="ja-JP" dirty="0" smtClean="0"/>
          </a:p>
        </p:txBody>
      </p:sp>
    </p:spTree>
    <p:extLst>
      <p:ext uri="{BB962C8B-B14F-4D97-AF65-F5344CB8AC3E}">
        <p14:creationId xmlns:p14="http://schemas.microsoft.com/office/powerpoint/2010/main" val="14224748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前スライド中の変数</a:t>
            </a:r>
            <a:endParaRPr kumimoji="1" lang="ja-JP" altLang="en-US" dirty="0"/>
          </a:p>
        </p:txBody>
      </p:sp>
      <p:sp>
        <p:nvSpPr>
          <p:cNvPr id="5" name="コンテンツ プレースホルダ 4"/>
          <p:cNvSpPr>
            <a:spLocks noGrp="1"/>
          </p:cNvSpPr>
          <p:nvPr>
            <p:ph sz="half" idx="1"/>
          </p:nvPr>
        </p:nvSpPr>
        <p:spPr/>
        <p:txBody>
          <a:bodyPr>
            <a:normAutofit fontScale="77500" lnSpcReduction="20000"/>
          </a:bodyPr>
          <a:lstStyle/>
          <a:p>
            <a:r>
              <a:rPr kumimoji="1" lang="en-US" altLang="ja-JP" dirty="0" err="1" smtClean="0"/>
              <a:t>d_o</a:t>
            </a:r>
            <a:endParaRPr kumimoji="1" lang="en-US" altLang="ja-JP" dirty="0" smtClean="0"/>
          </a:p>
          <a:p>
            <a:pPr lvl="1"/>
            <a:r>
              <a:rPr lang="ja-JP" altLang="en-US" dirty="0" smtClean="0"/>
              <a:t>物体の拡散反射光</a:t>
            </a:r>
            <a:endParaRPr kumimoji="1" lang="en-US" altLang="ja-JP" dirty="0" smtClean="0"/>
          </a:p>
          <a:p>
            <a:r>
              <a:rPr lang="en-US" altLang="ja-JP" dirty="0" err="1" smtClean="0"/>
              <a:t>a_o</a:t>
            </a:r>
            <a:endParaRPr lang="en-US" altLang="ja-JP" dirty="0" smtClean="0"/>
          </a:p>
          <a:p>
            <a:pPr lvl="1"/>
            <a:r>
              <a:rPr lang="ja-JP" altLang="en-US" dirty="0" smtClean="0"/>
              <a:t>物体の環境反射光</a:t>
            </a:r>
            <a:endParaRPr lang="en-US" altLang="ja-JP" dirty="0" smtClean="0"/>
          </a:p>
          <a:p>
            <a:r>
              <a:rPr lang="en-US" altLang="ja-JP" dirty="0" err="1" smtClean="0"/>
              <a:t>e</a:t>
            </a:r>
            <a:r>
              <a:rPr kumimoji="1" lang="en-US" altLang="ja-JP" dirty="0" err="1" smtClean="0"/>
              <a:t>_o</a:t>
            </a:r>
            <a:endParaRPr kumimoji="1" lang="en-US" altLang="ja-JP" dirty="0" smtClean="0"/>
          </a:p>
          <a:p>
            <a:pPr lvl="1"/>
            <a:r>
              <a:rPr lang="ja-JP" altLang="en-US" dirty="0" smtClean="0"/>
              <a:t>物体の放射光</a:t>
            </a:r>
            <a:endParaRPr kumimoji="1" lang="en-US" altLang="ja-JP" dirty="0" smtClean="0"/>
          </a:p>
          <a:p>
            <a:r>
              <a:rPr lang="en-US" altLang="ja-JP" dirty="0" err="1" smtClean="0"/>
              <a:t>sp_o</a:t>
            </a:r>
            <a:endParaRPr lang="en-US" altLang="ja-JP" dirty="0" smtClean="0"/>
          </a:p>
          <a:p>
            <a:pPr lvl="1"/>
            <a:r>
              <a:rPr lang="ja-JP" altLang="en-US" dirty="0" smtClean="0"/>
              <a:t>物体の鏡面反射光</a:t>
            </a:r>
            <a:endParaRPr lang="en-US" altLang="ja-JP" dirty="0" smtClean="0"/>
          </a:p>
          <a:p>
            <a:r>
              <a:rPr kumimoji="1" lang="en-US" altLang="ja-JP" dirty="0" err="1" smtClean="0"/>
              <a:t>sh_o</a:t>
            </a:r>
            <a:endParaRPr kumimoji="1" lang="en-US" altLang="ja-JP" dirty="0" smtClean="0"/>
          </a:p>
          <a:p>
            <a:pPr lvl="1"/>
            <a:r>
              <a:rPr lang="ja-JP" altLang="en-US" dirty="0" smtClean="0"/>
              <a:t>物体のハイライト係数</a:t>
            </a:r>
            <a:endParaRPr lang="en-US" altLang="ja-JP" dirty="0" smtClean="0"/>
          </a:p>
          <a:p>
            <a:r>
              <a:rPr lang="en-US" altLang="ja-JP" dirty="0" smtClean="0"/>
              <a:t>N</a:t>
            </a:r>
            <a:r>
              <a:rPr lang="ja-JP" altLang="en-US" dirty="0" smtClean="0"/>
              <a:t>・</a:t>
            </a:r>
            <a:r>
              <a:rPr lang="en-US" altLang="ja-JP" dirty="0" smtClean="0"/>
              <a:t>L</a:t>
            </a:r>
          </a:p>
          <a:p>
            <a:pPr lvl="1"/>
            <a:r>
              <a:rPr lang="ja-JP" altLang="en-US" dirty="0" smtClean="0"/>
              <a:t>拡散反射係数</a:t>
            </a:r>
            <a:endParaRPr lang="en-US" altLang="ja-JP" dirty="0" smtClean="0"/>
          </a:p>
          <a:p>
            <a:pPr lvl="1"/>
            <a:r>
              <a:rPr lang="ja-JP" altLang="en-US" dirty="0" smtClean="0"/>
              <a:t>法線と光源方向の内積</a:t>
            </a:r>
            <a:endParaRPr lang="en-US" altLang="ja-JP" dirty="0" smtClean="0"/>
          </a:p>
          <a:p>
            <a:pPr lvl="1"/>
            <a:endParaRPr kumimoji="1" lang="en-US" altLang="ja-JP" dirty="0" smtClean="0"/>
          </a:p>
          <a:p>
            <a:endParaRPr kumimoji="1" lang="ja-JP" altLang="en-US" dirty="0"/>
          </a:p>
        </p:txBody>
      </p:sp>
      <p:sp>
        <p:nvSpPr>
          <p:cNvPr id="6" name="コンテンツ プレースホルダ 5"/>
          <p:cNvSpPr>
            <a:spLocks noGrp="1"/>
          </p:cNvSpPr>
          <p:nvPr>
            <p:ph sz="half" idx="2"/>
          </p:nvPr>
        </p:nvSpPr>
        <p:spPr/>
        <p:txBody>
          <a:bodyPr>
            <a:normAutofit fontScale="77500" lnSpcReduction="20000"/>
          </a:bodyPr>
          <a:lstStyle/>
          <a:p>
            <a:r>
              <a:rPr kumimoji="1" lang="en-US" altLang="ja-JP" dirty="0" err="1" smtClean="0"/>
              <a:t>d_l</a:t>
            </a:r>
            <a:endParaRPr kumimoji="1" lang="en-US" altLang="ja-JP" dirty="0" smtClean="0"/>
          </a:p>
          <a:p>
            <a:pPr lvl="1"/>
            <a:r>
              <a:rPr lang="ja-JP" altLang="en-US" dirty="0" smtClean="0"/>
              <a:t>光源の拡散反射光</a:t>
            </a:r>
            <a:endParaRPr kumimoji="1" lang="en-US" altLang="ja-JP" dirty="0" smtClean="0"/>
          </a:p>
          <a:p>
            <a:r>
              <a:rPr lang="en-US" altLang="ja-JP" dirty="0" err="1" smtClean="0"/>
              <a:t>a_l</a:t>
            </a:r>
            <a:endParaRPr lang="en-US" altLang="ja-JP" dirty="0" smtClean="0"/>
          </a:p>
          <a:p>
            <a:pPr lvl="1"/>
            <a:r>
              <a:rPr lang="ja-JP" altLang="en-US" dirty="0" smtClean="0"/>
              <a:t>光源の環境反射光</a:t>
            </a:r>
            <a:endParaRPr lang="en-US" altLang="ja-JP" dirty="0" smtClean="0"/>
          </a:p>
          <a:p>
            <a:r>
              <a:rPr kumimoji="1" lang="en-US" altLang="ja-JP" dirty="0" err="1" smtClean="0"/>
              <a:t>sp_l</a:t>
            </a:r>
            <a:endParaRPr kumimoji="1" lang="en-US" altLang="ja-JP" dirty="0" smtClean="0"/>
          </a:p>
          <a:p>
            <a:pPr lvl="1"/>
            <a:r>
              <a:rPr lang="ja-JP" altLang="en-US" dirty="0" smtClean="0"/>
              <a:t>光源の鏡面反射光</a:t>
            </a:r>
            <a:endParaRPr lang="en-US" altLang="ja-JP" dirty="0" smtClean="0"/>
          </a:p>
          <a:p>
            <a:r>
              <a:rPr kumimoji="1" lang="en-US" altLang="ja-JP" dirty="0" smtClean="0"/>
              <a:t>texture</a:t>
            </a:r>
          </a:p>
          <a:p>
            <a:pPr lvl="1"/>
            <a:r>
              <a:rPr lang="ja-JP" altLang="en-US" dirty="0" smtClean="0"/>
              <a:t>テクスチャの色</a:t>
            </a:r>
            <a:endParaRPr lang="en-US" altLang="ja-JP" dirty="0" smtClean="0"/>
          </a:p>
          <a:p>
            <a:endParaRPr kumimoji="1" lang="en-US" altLang="ja-JP" dirty="0" smtClean="0"/>
          </a:p>
          <a:p>
            <a:pPr lvl="1"/>
            <a:endParaRPr lang="en-US" altLang="ja-JP" dirty="0" smtClean="0"/>
          </a:p>
          <a:p>
            <a:r>
              <a:rPr kumimoji="1" lang="en-US" altLang="ja-JP" dirty="0" smtClean="0"/>
              <a:t>N</a:t>
            </a:r>
            <a:r>
              <a:rPr kumimoji="1" lang="ja-JP" altLang="en-US" dirty="0" smtClean="0"/>
              <a:t>・</a:t>
            </a:r>
            <a:r>
              <a:rPr kumimoji="1" lang="en-US" altLang="ja-JP" dirty="0" smtClean="0"/>
              <a:t>H</a:t>
            </a:r>
          </a:p>
          <a:p>
            <a:pPr lvl="1"/>
            <a:r>
              <a:rPr lang="ja-JP" altLang="en-US" dirty="0" smtClean="0"/>
              <a:t>鏡面反射係数</a:t>
            </a:r>
            <a:endParaRPr lang="en-US" altLang="ja-JP" dirty="0" smtClean="0"/>
          </a:p>
          <a:p>
            <a:pPr lvl="1"/>
            <a:r>
              <a:rPr kumimoji="1" lang="ja-JP" altLang="en-US" dirty="0" smtClean="0"/>
              <a:t>法線とハーフベクトル</a:t>
            </a:r>
            <a:r>
              <a:rPr kumimoji="1" lang="en-US" altLang="ja-JP" dirty="0" smtClean="0"/>
              <a:t>(</a:t>
            </a:r>
            <a:r>
              <a:rPr kumimoji="1" lang="ja-JP" altLang="en-US" dirty="0" smtClean="0"/>
              <a:t>視線と光源方向の中間</a:t>
            </a:r>
            <a:r>
              <a:rPr kumimoji="1" lang="en-US" altLang="ja-JP" dirty="0" smtClean="0"/>
              <a:t>)</a:t>
            </a:r>
            <a:r>
              <a:rPr kumimoji="1" lang="ja-JP" altLang="en-US" dirty="0" smtClean="0"/>
              <a:t>の内積</a:t>
            </a:r>
            <a:endParaRPr kumimoji="1" lang="ja-JP" altLang="en-US" dirty="0"/>
          </a:p>
        </p:txBody>
      </p:sp>
    </p:spTree>
    <p:extLst>
      <p:ext uri="{BB962C8B-B14F-4D97-AF65-F5344CB8AC3E}">
        <p14:creationId xmlns:p14="http://schemas.microsoft.com/office/powerpoint/2010/main" val="39948551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これで分かれ！</a:t>
            </a:r>
            <a:r>
              <a:rPr kumimoji="1" lang="en-US" altLang="ja-JP" dirty="0" smtClean="0"/>
              <a:t/>
            </a:r>
            <a:br>
              <a:rPr kumimoji="1" lang="en-US" altLang="ja-JP" dirty="0" smtClean="0"/>
            </a:br>
            <a:r>
              <a:rPr kumimoji="1" lang="ja-JP" altLang="en-US" dirty="0" smtClean="0"/>
              <a:t>マテリアルパラメータ一覧表</a:t>
            </a:r>
            <a:endParaRPr kumimoji="1" lang="ja-JP" altLang="en-US" dirty="0"/>
          </a:p>
        </p:txBody>
      </p:sp>
      <p:graphicFrame>
        <p:nvGraphicFramePr>
          <p:cNvPr id="5" name="コンテンツ プレースホルダ 4"/>
          <p:cNvGraphicFramePr>
            <a:graphicFrameLocks noGrp="1"/>
          </p:cNvGraphicFramePr>
          <p:nvPr>
            <p:ph idx="1"/>
          </p:nvPr>
        </p:nvGraphicFramePr>
        <p:xfrm>
          <a:off x="457200" y="1600200"/>
          <a:ext cx="7850189" cy="2595880"/>
        </p:xfrm>
        <a:graphic>
          <a:graphicData uri="http://schemas.openxmlformats.org/drawingml/2006/table">
            <a:tbl>
              <a:tblPr firstRow="1" bandRow="1">
                <a:tableStyleId>{5C22544A-7EE6-4342-B048-85BDC9FD1C3A}</a:tableStyleId>
              </a:tblPr>
              <a:tblGrid>
                <a:gridCol w="1098868"/>
                <a:gridCol w="1719580"/>
                <a:gridCol w="1751330"/>
                <a:gridCol w="1664018"/>
                <a:gridCol w="1616393"/>
              </a:tblGrid>
              <a:tr h="370840">
                <a:tc>
                  <a:txBody>
                    <a:bodyPr/>
                    <a:lstStyle/>
                    <a:p>
                      <a:r>
                        <a:rPr kumimoji="1" lang="ja-JP" altLang="en-US" dirty="0" smtClean="0"/>
                        <a:t>名称</a:t>
                      </a:r>
                      <a:endParaRPr kumimoji="1" lang="ja-JP" altLang="en-US" dirty="0"/>
                    </a:p>
                  </a:txBody>
                  <a:tcPr/>
                </a:tc>
                <a:tc>
                  <a:txBody>
                    <a:bodyPr/>
                    <a:lstStyle/>
                    <a:p>
                      <a:r>
                        <a:rPr kumimoji="1" lang="ja-JP" altLang="en-US" dirty="0" smtClean="0"/>
                        <a:t>面との影響</a:t>
                      </a:r>
                      <a:endParaRPr kumimoji="1" lang="ja-JP" altLang="en-US" dirty="0"/>
                    </a:p>
                  </a:txBody>
                  <a:tcPr/>
                </a:tc>
                <a:tc>
                  <a:txBody>
                    <a:bodyPr/>
                    <a:lstStyle/>
                    <a:p>
                      <a:r>
                        <a:rPr kumimoji="1" lang="ja-JP" altLang="en-US" dirty="0" smtClean="0"/>
                        <a:t>視線との影響</a:t>
                      </a:r>
                      <a:endParaRPr kumimoji="1" lang="ja-JP" altLang="en-US" dirty="0"/>
                    </a:p>
                  </a:txBody>
                  <a:tcPr/>
                </a:tc>
                <a:tc>
                  <a:txBody>
                    <a:bodyPr/>
                    <a:lstStyle/>
                    <a:p>
                      <a:r>
                        <a:rPr kumimoji="1" lang="ja-JP" altLang="en-US" dirty="0" smtClean="0"/>
                        <a:t>光源との影響</a:t>
                      </a:r>
                      <a:endParaRPr kumimoji="1" lang="ja-JP" altLang="en-US" dirty="0"/>
                    </a:p>
                  </a:txBody>
                  <a:tcPr/>
                </a:tc>
                <a:tc>
                  <a:txBody>
                    <a:bodyPr/>
                    <a:lstStyle/>
                    <a:p>
                      <a:r>
                        <a:rPr kumimoji="1" lang="ja-JP" altLang="en-US" dirty="0" smtClean="0"/>
                        <a:t>光源数の影響</a:t>
                      </a:r>
                      <a:endParaRPr kumimoji="1" lang="ja-JP" altLang="en-US" dirty="0"/>
                    </a:p>
                  </a:txBody>
                  <a:tcPr/>
                </a:tc>
              </a:tr>
              <a:tr h="370840">
                <a:tc>
                  <a:txBody>
                    <a:bodyPr/>
                    <a:lstStyle/>
                    <a:p>
                      <a:r>
                        <a:rPr kumimoji="1" lang="en-US" altLang="ja-JP" dirty="0" smtClean="0"/>
                        <a:t>Diffuse</a:t>
                      </a:r>
                      <a:endParaRPr kumimoji="1" lang="ja-JP" altLang="en-US" dirty="0"/>
                    </a:p>
                  </a:txBody>
                  <a:tcPr/>
                </a:tc>
                <a:tc>
                  <a:txBody>
                    <a:bodyPr/>
                    <a:lstStyle/>
                    <a:p>
                      <a:r>
                        <a:rPr kumimoji="1" lang="ja-JP" altLang="en-US" dirty="0" smtClean="0"/>
                        <a:t>する</a:t>
                      </a:r>
                      <a:r>
                        <a:rPr kumimoji="1" lang="en-US" altLang="ja-JP" dirty="0" smtClean="0"/>
                        <a:t>(N</a:t>
                      </a:r>
                      <a:r>
                        <a:rPr kumimoji="1" lang="ja-JP" altLang="en-US" dirty="0" smtClean="0"/>
                        <a:t>・</a:t>
                      </a:r>
                      <a:r>
                        <a:rPr kumimoji="1" lang="en-US" altLang="ja-JP" dirty="0" smtClean="0"/>
                        <a:t>L)</a:t>
                      </a:r>
                      <a:endParaRPr kumimoji="1" lang="ja-JP" altLang="en-US" dirty="0"/>
                    </a:p>
                  </a:txBody>
                  <a:tcPr/>
                </a:tc>
                <a:tc>
                  <a:txBody>
                    <a:bodyPr/>
                    <a:lstStyle/>
                    <a:p>
                      <a:r>
                        <a:rPr kumimoji="1" lang="ja-JP" altLang="en-US" dirty="0" smtClean="0"/>
                        <a:t>しない</a:t>
                      </a:r>
                      <a:endParaRPr kumimoji="1" lang="ja-JP" altLang="en-US" dirty="0"/>
                    </a:p>
                  </a:txBody>
                  <a:tcPr/>
                </a:tc>
                <a:tc>
                  <a:txBody>
                    <a:bodyPr/>
                    <a:lstStyle/>
                    <a:p>
                      <a:r>
                        <a:rPr kumimoji="1" lang="ja-JP" altLang="en-US" dirty="0" smtClean="0"/>
                        <a:t>する</a:t>
                      </a:r>
                      <a:r>
                        <a:rPr kumimoji="1" lang="en-US" altLang="ja-JP" dirty="0" smtClean="0"/>
                        <a:t>(</a:t>
                      </a:r>
                      <a:r>
                        <a:rPr kumimoji="1" lang="ja-JP" altLang="en-US" dirty="0" smtClean="0"/>
                        <a:t>乗算</a:t>
                      </a:r>
                      <a:r>
                        <a:rPr kumimoji="1" lang="en-US" altLang="ja-JP" dirty="0" smtClean="0"/>
                        <a:t>)</a:t>
                      </a:r>
                      <a:endParaRPr kumimoji="1" lang="ja-JP" altLang="en-US" dirty="0"/>
                    </a:p>
                  </a:txBody>
                  <a:tcPr/>
                </a:tc>
                <a:tc>
                  <a:txBody>
                    <a:bodyPr/>
                    <a:lstStyle/>
                    <a:p>
                      <a:r>
                        <a:rPr kumimoji="1" lang="ja-JP" altLang="en-US" dirty="0" smtClean="0"/>
                        <a:t>する</a:t>
                      </a:r>
                      <a:r>
                        <a:rPr kumimoji="1" lang="en-US" altLang="ja-JP" dirty="0" smtClean="0"/>
                        <a:t>(</a:t>
                      </a:r>
                      <a:r>
                        <a:rPr kumimoji="1" lang="ja-JP" altLang="en-US" dirty="0" smtClean="0"/>
                        <a:t>加算</a:t>
                      </a:r>
                      <a:r>
                        <a:rPr kumimoji="1" lang="en-US" altLang="ja-JP" dirty="0" smtClean="0"/>
                        <a:t>)</a:t>
                      </a:r>
                      <a:endParaRPr kumimoji="1" lang="ja-JP" altLang="en-US" dirty="0"/>
                    </a:p>
                  </a:txBody>
                  <a:tcPr/>
                </a:tc>
              </a:tr>
              <a:tr h="370840">
                <a:tc>
                  <a:txBody>
                    <a:bodyPr/>
                    <a:lstStyle/>
                    <a:p>
                      <a:r>
                        <a:rPr kumimoji="1" lang="en-US" altLang="ja-JP" dirty="0" smtClean="0"/>
                        <a:t>Ambient</a:t>
                      </a:r>
                      <a:endParaRPr kumimoji="1" lang="ja-JP" altLang="en-US" dirty="0"/>
                    </a:p>
                  </a:txBody>
                  <a:tcPr/>
                </a:tc>
                <a:tc>
                  <a:txBody>
                    <a:bodyPr/>
                    <a:lstStyle/>
                    <a:p>
                      <a:r>
                        <a:rPr kumimoji="1" lang="ja-JP" altLang="en-US" dirty="0" smtClean="0"/>
                        <a:t>しない</a:t>
                      </a:r>
                      <a:endParaRPr kumimoji="1" lang="ja-JP" altLang="en-US" dirty="0"/>
                    </a:p>
                  </a:txBody>
                  <a:tcPr/>
                </a:tc>
                <a:tc>
                  <a:txBody>
                    <a:bodyPr/>
                    <a:lstStyle/>
                    <a:p>
                      <a:r>
                        <a:rPr kumimoji="1" lang="ja-JP" altLang="en-US" dirty="0" smtClean="0"/>
                        <a:t>しない</a:t>
                      </a:r>
                      <a:endParaRPr kumimoji="1" lang="en-US" altLang="ja-JP" dirty="0" smtClean="0"/>
                    </a:p>
                  </a:txBody>
                  <a:tcPr/>
                </a:tc>
                <a:tc>
                  <a:txBody>
                    <a:bodyPr/>
                    <a:lstStyle/>
                    <a:p>
                      <a:r>
                        <a:rPr kumimoji="1" lang="ja-JP" altLang="en-US" dirty="0" smtClean="0"/>
                        <a:t>する</a:t>
                      </a:r>
                      <a:r>
                        <a:rPr kumimoji="1" lang="en-US" altLang="ja-JP" dirty="0" smtClean="0"/>
                        <a:t>(</a:t>
                      </a:r>
                      <a:r>
                        <a:rPr kumimoji="1" lang="ja-JP" altLang="en-US" dirty="0" smtClean="0"/>
                        <a:t>乗算</a:t>
                      </a:r>
                      <a:r>
                        <a:rPr kumimoji="1" lang="en-US" altLang="ja-JP" dirty="0" smtClean="0"/>
                        <a:t>)</a:t>
                      </a:r>
                      <a:endParaRPr kumimoji="1" lang="ja-JP" altLang="en-US" dirty="0"/>
                    </a:p>
                  </a:txBody>
                  <a:tcPr/>
                </a:tc>
                <a:tc>
                  <a:txBody>
                    <a:bodyPr/>
                    <a:lstStyle/>
                    <a:p>
                      <a:r>
                        <a:rPr kumimoji="1" lang="ja-JP" altLang="en-US" dirty="0" smtClean="0"/>
                        <a:t>する</a:t>
                      </a:r>
                      <a:r>
                        <a:rPr kumimoji="1" lang="en-US" altLang="ja-JP" dirty="0" smtClean="0"/>
                        <a:t>(</a:t>
                      </a:r>
                      <a:r>
                        <a:rPr kumimoji="1" lang="ja-JP" altLang="en-US" dirty="0" smtClean="0"/>
                        <a:t>加算</a:t>
                      </a:r>
                      <a:r>
                        <a:rPr kumimoji="1" lang="en-US" altLang="ja-JP" dirty="0" smtClean="0"/>
                        <a:t>)</a:t>
                      </a:r>
                      <a:endParaRPr kumimoji="1" lang="ja-JP" altLang="en-US" dirty="0"/>
                    </a:p>
                  </a:txBody>
                  <a:tcPr/>
                </a:tc>
              </a:tr>
              <a:tr h="370840">
                <a:tc>
                  <a:txBody>
                    <a:bodyPr/>
                    <a:lstStyle/>
                    <a:p>
                      <a:r>
                        <a:rPr kumimoji="1" lang="en-US" altLang="ja-JP" dirty="0" smtClean="0"/>
                        <a:t>Emission</a:t>
                      </a:r>
                      <a:endParaRPr kumimoji="1" lang="ja-JP" altLang="en-US" dirty="0"/>
                    </a:p>
                  </a:txBody>
                  <a:tcPr/>
                </a:tc>
                <a:tc>
                  <a:txBody>
                    <a:bodyPr/>
                    <a:lstStyle/>
                    <a:p>
                      <a:r>
                        <a:rPr kumimoji="1" lang="ja-JP" altLang="en-US" dirty="0" smtClean="0"/>
                        <a:t>しない</a:t>
                      </a:r>
                      <a:endParaRPr kumimoji="1" lang="ja-JP" altLang="en-US" dirty="0"/>
                    </a:p>
                  </a:txBody>
                  <a:tcPr/>
                </a:tc>
                <a:tc>
                  <a:txBody>
                    <a:bodyPr/>
                    <a:lstStyle/>
                    <a:p>
                      <a:r>
                        <a:rPr kumimoji="1" lang="ja-JP" altLang="en-US" dirty="0" smtClean="0"/>
                        <a:t>しない</a:t>
                      </a:r>
                      <a:endParaRPr kumimoji="1" lang="en-US" altLang="ja-JP" dirty="0" smtClean="0"/>
                    </a:p>
                  </a:txBody>
                  <a:tcPr/>
                </a:tc>
                <a:tc>
                  <a:txBody>
                    <a:bodyPr/>
                    <a:lstStyle/>
                    <a:p>
                      <a:r>
                        <a:rPr kumimoji="1" lang="ja-JP" altLang="en-US" dirty="0" smtClean="0"/>
                        <a:t>しない</a:t>
                      </a:r>
                      <a:endParaRPr kumimoji="1" lang="en-US" altLang="ja-JP" dirty="0" smtClean="0"/>
                    </a:p>
                  </a:txBody>
                  <a:tcPr/>
                </a:tc>
                <a:tc>
                  <a:txBody>
                    <a:bodyPr/>
                    <a:lstStyle/>
                    <a:p>
                      <a:r>
                        <a:rPr kumimoji="1" lang="ja-JP" altLang="en-US" dirty="0" smtClean="0"/>
                        <a:t>しない</a:t>
                      </a:r>
                      <a:endParaRPr kumimoji="1" lang="ja-JP" altLang="en-US" dirty="0"/>
                    </a:p>
                  </a:txBody>
                  <a:tcPr/>
                </a:tc>
              </a:tr>
              <a:tr h="370840">
                <a:tc>
                  <a:txBody>
                    <a:bodyPr/>
                    <a:lstStyle/>
                    <a:p>
                      <a:r>
                        <a:rPr kumimoji="1" lang="en-US" altLang="ja-JP" dirty="0" err="1" smtClean="0"/>
                        <a:t>Specular</a:t>
                      </a:r>
                      <a:endParaRPr kumimoji="1" lang="ja-JP" altLang="en-US" dirty="0"/>
                    </a:p>
                  </a:txBody>
                  <a:tcPr/>
                </a:tc>
                <a:tc>
                  <a:txBody>
                    <a:bodyPr/>
                    <a:lstStyle/>
                    <a:p>
                      <a:r>
                        <a:rPr kumimoji="1" lang="ja-JP" altLang="en-US" dirty="0" smtClean="0"/>
                        <a:t>する</a:t>
                      </a:r>
                      <a:r>
                        <a:rPr kumimoji="1" lang="en-US" altLang="ja-JP" dirty="0" smtClean="0"/>
                        <a:t>(N</a:t>
                      </a:r>
                      <a:r>
                        <a:rPr kumimoji="1" lang="ja-JP" altLang="en-US" dirty="0" smtClean="0"/>
                        <a:t>・</a:t>
                      </a:r>
                      <a:r>
                        <a:rPr kumimoji="1" lang="en-US" altLang="ja-JP" dirty="0" smtClean="0"/>
                        <a:t>H)</a:t>
                      </a:r>
                      <a:endParaRPr kumimoji="1" lang="ja-JP" altLang="en-US" dirty="0"/>
                    </a:p>
                  </a:txBody>
                  <a:tcPr/>
                </a:tc>
                <a:tc>
                  <a:txBody>
                    <a:bodyPr/>
                    <a:lstStyle/>
                    <a:p>
                      <a:r>
                        <a:rPr kumimoji="1" lang="ja-JP" altLang="en-US" dirty="0" smtClean="0"/>
                        <a:t>する</a:t>
                      </a:r>
                      <a:r>
                        <a:rPr kumimoji="1" lang="en-US" altLang="ja-JP" dirty="0" smtClean="0"/>
                        <a:t>(H=(N+L)/2)</a:t>
                      </a:r>
                      <a:endParaRPr kumimoji="1" lang="ja-JP" altLang="en-US" dirty="0"/>
                    </a:p>
                  </a:txBody>
                  <a:tcPr/>
                </a:tc>
                <a:tc>
                  <a:txBody>
                    <a:bodyPr/>
                    <a:lstStyle/>
                    <a:p>
                      <a:r>
                        <a:rPr kumimoji="1" lang="ja-JP" altLang="en-US" dirty="0" smtClean="0"/>
                        <a:t>する</a:t>
                      </a:r>
                      <a:r>
                        <a:rPr kumimoji="1" lang="en-US" altLang="ja-JP" dirty="0" smtClean="0"/>
                        <a:t>(</a:t>
                      </a:r>
                      <a:r>
                        <a:rPr kumimoji="1" lang="ja-JP" altLang="en-US" dirty="0" smtClean="0"/>
                        <a:t>乗算</a:t>
                      </a:r>
                      <a:r>
                        <a:rPr kumimoji="1" lang="en-US" altLang="ja-JP" dirty="0" smtClean="0"/>
                        <a:t>)</a:t>
                      </a:r>
                      <a:endParaRPr kumimoji="1" lang="ja-JP" altLang="en-US" dirty="0"/>
                    </a:p>
                  </a:txBody>
                  <a:tcPr/>
                </a:tc>
                <a:tc>
                  <a:txBody>
                    <a:bodyPr/>
                    <a:lstStyle/>
                    <a:p>
                      <a:r>
                        <a:rPr kumimoji="1" lang="ja-JP" altLang="en-US" dirty="0" smtClean="0"/>
                        <a:t>する</a:t>
                      </a:r>
                      <a:r>
                        <a:rPr kumimoji="1" lang="en-US" altLang="ja-JP" dirty="0" smtClean="0"/>
                        <a:t>(</a:t>
                      </a:r>
                      <a:r>
                        <a:rPr kumimoji="1" lang="ja-JP" altLang="en-US" dirty="0" smtClean="0"/>
                        <a:t>加算</a:t>
                      </a:r>
                      <a:r>
                        <a:rPr kumimoji="1" lang="en-US" altLang="ja-JP" dirty="0" smtClean="0"/>
                        <a:t>)</a:t>
                      </a:r>
                      <a:endParaRPr kumimoji="1" lang="ja-JP" altLang="en-US" dirty="0"/>
                    </a:p>
                  </a:txBody>
                  <a:tcPr/>
                </a:tc>
              </a:tr>
              <a:tr h="370840">
                <a:tc>
                  <a:txBody>
                    <a:bodyPr/>
                    <a:lstStyle/>
                    <a:p>
                      <a:r>
                        <a:rPr kumimoji="1" lang="en-US" altLang="ja-JP" dirty="0" smtClean="0"/>
                        <a:t>Shininess</a:t>
                      </a:r>
                      <a:endParaRPr kumimoji="1" lang="ja-JP" altLang="en-US" dirty="0"/>
                    </a:p>
                  </a:txBody>
                  <a:tcPr/>
                </a:tc>
                <a:tc>
                  <a:txBody>
                    <a:bodyPr/>
                    <a:lstStyle/>
                    <a:p>
                      <a:r>
                        <a:rPr kumimoji="1" lang="ja-JP" altLang="en-US" dirty="0" smtClean="0"/>
                        <a:t>補助パラメータ</a:t>
                      </a:r>
                      <a:endParaRPr kumimoji="1" lang="ja-JP" altLang="en-US" dirty="0"/>
                    </a:p>
                  </a:txBody>
                  <a:tcPr/>
                </a:tc>
                <a:tc>
                  <a:txBody>
                    <a:bodyPr/>
                    <a:lstStyle/>
                    <a:p>
                      <a:r>
                        <a:rPr kumimoji="1" lang="ja-JP" altLang="en-US" dirty="0" smtClean="0"/>
                        <a:t>補助パラメータ</a:t>
                      </a:r>
                      <a:endParaRPr kumimoji="1" lang="ja-JP" altLang="en-US" dirty="0"/>
                    </a:p>
                  </a:txBody>
                  <a:tcPr/>
                </a:tc>
                <a:tc>
                  <a:txBody>
                    <a:bodyPr/>
                    <a:lstStyle/>
                    <a:p>
                      <a:r>
                        <a:rPr kumimoji="1" lang="ja-JP" altLang="en-US" dirty="0" smtClean="0"/>
                        <a:t>補助パラメータ</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補助パラメータ</a:t>
                      </a:r>
                    </a:p>
                  </a:txBody>
                  <a:tcPr/>
                </a:tc>
              </a:tr>
              <a:tr h="370840">
                <a:tc>
                  <a:txBody>
                    <a:bodyPr/>
                    <a:lstStyle/>
                    <a:p>
                      <a:r>
                        <a:rPr kumimoji="1" lang="en-US" altLang="ja-JP" dirty="0" smtClean="0"/>
                        <a:t>Alpha</a:t>
                      </a:r>
                      <a:endParaRPr kumimoji="1" lang="ja-JP" altLang="en-US" dirty="0"/>
                    </a:p>
                  </a:txBody>
                  <a:tcPr/>
                </a:tc>
                <a:tc>
                  <a:txBody>
                    <a:bodyPr/>
                    <a:lstStyle/>
                    <a:p>
                      <a:r>
                        <a:rPr kumimoji="1" lang="ja-JP" altLang="en-US" dirty="0" smtClean="0"/>
                        <a:t>しない</a:t>
                      </a:r>
                      <a:endParaRPr kumimoji="1" lang="ja-JP" altLang="en-US" dirty="0"/>
                    </a:p>
                  </a:txBody>
                  <a:tcPr/>
                </a:tc>
                <a:tc>
                  <a:txBody>
                    <a:bodyPr/>
                    <a:lstStyle/>
                    <a:p>
                      <a:r>
                        <a:rPr kumimoji="1" lang="ja-JP" altLang="en-US" dirty="0" smtClean="0"/>
                        <a:t>しない</a:t>
                      </a:r>
                      <a:endParaRPr kumimoji="1" lang="ja-JP" altLang="en-US" dirty="0"/>
                    </a:p>
                  </a:txBody>
                  <a:tcPr/>
                </a:tc>
                <a:tc>
                  <a:txBody>
                    <a:bodyPr/>
                    <a:lstStyle/>
                    <a:p>
                      <a:r>
                        <a:rPr kumimoji="1" lang="ja-JP" altLang="en-US" dirty="0" smtClean="0"/>
                        <a:t>しない</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しない</a:t>
                      </a:r>
                    </a:p>
                  </a:txBody>
                  <a:tcPr/>
                </a:tc>
              </a:tr>
            </a:tbl>
          </a:graphicData>
        </a:graphic>
      </p:graphicFrame>
      <p:sp>
        <p:nvSpPr>
          <p:cNvPr id="8" name="コンテンツ プレースホルダ 2"/>
          <p:cNvSpPr txBox="1">
            <a:spLocks/>
          </p:cNvSpPr>
          <p:nvPr/>
        </p:nvSpPr>
        <p:spPr>
          <a:xfrm>
            <a:off x="457200" y="4286257"/>
            <a:ext cx="8229600" cy="2571744"/>
          </a:xfrm>
          <a:prstGeom prst="rect">
            <a:avLst/>
          </a:prstGeom>
        </p:spPr>
        <p:txBody>
          <a:bodyPr vert="horz" lIns="91440" tIns="45720" rIns="91440" bIns="45720" rtlCol="0">
            <a:normAutofit fontScale="92500"/>
          </a:bodyPr>
          <a:lstStyle/>
          <a:p>
            <a:pPr marL="342900" indent="-342900">
              <a:spcBef>
                <a:spcPct val="20000"/>
              </a:spcBef>
              <a:buFont typeface="Arial" pitchFamily="34" charset="0"/>
              <a:buChar char="•"/>
            </a:pPr>
            <a:r>
              <a:rPr lang="ja-JP" altLang="en-US" sz="3200" dirty="0" smtClean="0">
                <a:latin typeface="メイリオ" pitchFamily="50" charset="-128"/>
                <a:ea typeface="メイリオ" pitchFamily="50" charset="-128"/>
              </a:rPr>
              <a:t>色の加算結果は</a:t>
            </a:r>
            <a:r>
              <a:rPr lang="en-US" altLang="ja-JP" sz="3200" dirty="0" smtClean="0">
                <a:latin typeface="メイリオ" pitchFamily="50" charset="-128"/>
                <a:ea typeface="メイリオ" pitchFamily="50" charset="-128"/>
              </a:rPr>
              <a:t>1.0(255)</a:t>
            </a:r>
            <a:r>
              <a:rPr lang="ja-JP" altLang="en-US" sz="3200" dirty="0" err="1" smtClean="0">
                <a:latin typeface="メイリオ" pitchFamily="50" charset="-128"/>
                <a:ea typeface="メイリオ" pitchFamily="50" charset="-128"/>
              </a:rPr>
              <a:t>で飽</a:t>
            </a:r>
            <a:r>
              <a:rPr lang="ja-JP" altLang="en-US" sz="3200" dirty="0" smtClean="0">
                <a:latin typeface="メイリオ" pitchFamily="50" charset="-128"/>
                <a:ea typeface="メイリオ" pitchFamily="50" charset="-128"/>
              </a:rPr>
              <a:t>和する</a:t>
            </a:r>
            <a:endParaRPr lang="en-US" altLang="ja-JP" sz="3200" dirty="0" smtClean="0">
              <a:latin typeface="メイリオ" pitchFamily="50" charset="-128"/>
              <a:ea typeface="メイリオ" pitchFamily="50" charset="-128"/>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2800" b="0" i="0" u="none" strike="noStrike" kern="1200" cap="none" spc="0" normalizeH="0" baseline="0" noProof="0" dirty="0" smtClean="0">
                <a:ln>
                  <a:noFill/>
                </a:ln>
                <a:solidFill>
                  <a:schemeClr val="tx1"/>
                </a:solidFill>
                <a:effectLst/>
                <a:uLnTx/>
                <a:uFillTx/>
                <a:latin typeface="メイリオ" pitchFamily="50" charset="-128"/>
                <a:ea typeface="メイリオ" pitchFamily="50" charset="-128"/>
                <a:cs typeface="+mn-cs"/>
              </a:rPr>
              <a:t>各成分を高く設定したり、光源を増やすと</a:t>
            </a:r>
            <a:r>
              <a:rPr kumimoji="1" lang="en-US" altLang="ja-JP" sz="2800" b="0" i="0" u="none" strike="noStrike" kern="1200" cap="none" spc="0" normalizeH="0" baseline="0" noProof="0" dirty="0" smtClean="0">
                <a:ln>
                  <a:noFill/>
                </a:ln>
                <a:solidFill>
                  <a:schemeClr val="tx1"/>
                </a:solidFill>
                <a:effectLst/>
                <a:uLnTx/>
                <a:uFillTx/>
                <a:latin typeface="メイリオ" pitchFamily="50" charset="-128"/>
                <a:ea typeface="メイリオ" pitchFamily="50" charset="-128"/>
                <a:cs typeface="+mn-cs"/>
              </a:rPr>
              <a:t/>
            </a:r>
            <a:br>
              <a:rPr kumimoji="1" lang="en-US" altLang="ja-JP" sz="2800" b="0" i="0" u="none" strike="noStrike" kern="1200" cap="none" spc="0" normalizeH="0" baseline="0" noProof="0" dirty="0" smtClean="0">
                <a:ln>
                  <a:noFill/>
                </a:ln>
                <a:solidFill>
                  <a:schemeClr val="tx1"/>
                </a:solidFill>
                <a:effectLst/>
                <a:uLnTx/>
                <a:uFillTx/>
                <a:latin typeface="メイリオ" pitchFamily="50" charset="-128"/>
                <a:ea typeface="メイリオ" pitchFamily="50" charset="-128"/>
                <a:cs typeface="+mn-cs"/>
              </a:rPr>
            </a:br>
            <a:r>
              <a:rPr kumimoji="1" lang="ja-JP" altLang="en-US" sz="2800" b="0" i="0" u="none" strike="noStrike" kern="1200" cap="none" spc="0" normalizeH="0" baseline="0" noProof="0" dirty="0" smtClean="0">
                <a:ln>
                  <a:noFill/>
                </a:ln>
                <a:solidFill>
                  <a:schemeClr val="tx1"/>
                </a:solidFill>
                <a:effectLst/>
                <a:uLnTx/>
                <a:uFillTx/>
                <a:latin typeface="メイリオ" pitchFamily="50" charset="-128"/>
                <a:ea typeface="メイリオ" pitchFamily="50" charset="-128"/>
                <a:cs typeface="+mn-cs"/>
              </a:rPr>
              <a:t>白飛びするので調整が必要</a:t>
            </a:r>
            <a:endParaRPr kumimoji="1" lang="en-US" altLang="ja-JP" sz="2800" b="0" i="0" u="none" strike="noStrike" kern="1200" cap="none" spc="0" normalizeH="0" baseline="0" noProof="0" dirty="0" smtClean="0">
              <a:ln>
                <a:noFill/>
              </a:ln>
              <a:solidFill>
                <a:schemeClr val="tx1"/>
              </a:solidFill>
              <a:effectLst/>
              <a:uLnTx/>
              <a:uFillTx/>
              <a:latin typeface="メイリオ" pitchFamily="50" charset="-128"/>
              <a:ea typeface="メイリオ" pitchFamily="50" charset="-128"/>
              <a:cs typeface="+mn-cs"/>
            </a:endParaRPr>
          </a:p>
          <a:p>
            <a:pPr marL="285750" indent="-285750">
              <a:spcBef>
                <a:spcPct val="20000"/>
              </a:spcBef>
              <a:buFont typeface="Arial" pitchFamily="34" charset="0"/>
              <a:buChar char="–"/>
            </a:pPr>
            <a:endParaRPr lang="en-US" altLang="ja-JP" sz="2800" dirty="0">
              <a:latin typeface="メイリオ" pitchFamily="50" charset="-128"/>
              <a:ea typeface="メイリオ" pitchFamily="50" charset="-128"/>
            </a:endParaRPr>
          </a:p>
          <a:p>
            <a:pPr marL="285750" indent="-285750">
              <a:spcBef>
                <a:spcPct val="20000"/>
              </a:spcBef>
            </a:pPr>
            <a:r>
              <a:rPr kumimoji="1" lang="en-US" altLang="ja-JP" sz="2800" b="0" i="0" u="none" strike="noStrike" kern="1200" cap="none" spc="0" normalizeH="0" baseline="0" noProof="0" dirty="0" smtClean="0">
                <a:ln>
                  <a:noFill/>
                </a:ln>
                <a:solidFill>
                  <a:schemeClr val="tx1"/>
                </a:solidFill>
                <a:effectLst/>
                <a:uLnTx/>
                <a:uFillTx/>
                <a:latin typeface="メイリオ" pitchFamily="50" charset="-128"/>
                <a:ea typeface="メイリオ" pitchFamily="50" charset="-128"/>
                <a:cs typeface="+mn-cs"/>
              </a:rPr>
              <a:t>						*alpha</a:t>
            </a:r>
            <a:r>
              <a:rPr kumimoji="1" lang="ja-JP" altLang="en-US" sz="2800" b="0" i="0" u="none" strike="noStrike" kern="1200" cap="none" spc="0" normalizeH="0" baseline="0" noProof="0" dirty="0" smtClean="0">
                <a:ln>
                  <a:noFill/>
                </a:ln>
                <a:solidFill>
                  <a:schemeClr val="tx1"/>
                </a:solidFill>
                <a:effectLst/>
                <a:uLnTx/>
                <a:uFillTx/>
                <a:latin typeface="メイリオ" pitchFamily="50" charset="-128"/>
                <a:ea typeface="メイリオ" pitchFamily="50" charset="-128"/>
                <a:cs typeface="+mn-cs"/>
              </a:rPr>
              <a:t>については後述</a:t>
            </a:r>
            <a:endParaRPr kumimoji="1" lang="en-US" altLang="ja-JP" sz="2800" b="0" i="0" u="none" strike="noStrike" kern="1200" cap="none" spc="0" normalizeH="0" baseline="0" noProof="0" dirty="0" smtClean="0">
              <a:ln>
                <a:noFill/>
              </a:ln>
              <a:solidFill>
                <a:schemeClr val="tx1"/>
              </a:solidFill>
              <a:effectLst/>
              <a:uLnTx/>
              <a:uFillTx/>
              <a:latin typeface="メイリオ" pitchFamily="50" charset="-128"/>
              <a:ea typeface="メイリオ" pitchFamily="50" charset="-128"/>
              <a:cs typeface="+mn-cs"/>
            </a:endParaRPr>
          </a:p>
        </p:txBody>
      </p:sp>
    </p:spTree>
    <p:extLst>
      <p:ext uri="{BB962C8B-B14F-4D97-AF65-F5344CB8AC3E}">
        <p14:creationId xmlns:p14="http://schemas.microsoft.com/office/powerpoint/2010/main" val="12602126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光源による演出</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物体のマテリアルは同一でも、光源の</a:t>
            </a:r>
            <a:r>
              <a:rPr kumimoji="1" lang="en-US" altLang="ja-JP" dirty="0" smtClean="0"/>
              <a:t/>
            </a:r>
            <a:br>
              <a:rPr kumimoji="1" lang="en-US" altLang="ja-JP" dirty="0" smtClean="0"/>
            </a:br>
            <a:r>
              <a:rPr kumimoji="1" lang="ja-JP" altLang="en-US" dirty="0" smtClean="0"/>
              <a:t>マテリアルを変更するだけでシーンの</a:t>
            </a:r>
            <a:r>
              <a:rPr kumimoji="1" lang="en-US" altLang="ja-JP" dirty="0" smtClean="0"/>
              <a:t/>
            </a:r>
            <a:br>
              <a:rPr kumimoji="1" lang="en-US" altLang="ja-JP" dirty="0" smtClean="0"/>
            </a:br>
            <a:r>
              <a:rPr kumimoji="1" lang="ja-JP" altLang="en-US" dirty="0" smtClean="0"/>
              <a:t>雰囲気を大きく変えることができる</a:t>
            </a:r>
            <a:endParaRPr kumimoji="1" lang="en-US" altLang="ja-JP" dirty="0" smtClean="0"/>
          </a:p>
          <a:p>
            <a:endParaRPr lang="en-US" altLang="ja-JP" dirty="0" smtClean="0"/>
          </a:p>
          <a:p>
            <a:r>
              <a:rPr lang="ja-JP" altLang="en-US" dirty="0" smtClean="0"/>
              <a:t>例：夜のシーンの場合</a:t>
            </a:r>
            <a:endParaRPr lang="en-US" altLang="ja-JP" dirty="0" smtClean="0"/>
          </a:p>
          <a:p>
            <a:pPr lvl="1"/>
            <a:r>
              <a:rPr kumimoji="1" lang="en-US" altLang="ja-JP" dirty="0" smtClean="0"/>
              <a:t>Diffuse</a:t>
            </a:r>
            <a:r>
              <a:rPr kumimoji="1" lang="ja-JP" altLang="en-US" dirty="0" smtClean="0"/>
              <a:t>を大幅にカット</a:t>
            </a:r>
            <a:endParaRPr kumimoji="1" lang="en-US" altLang="ja-JP" dirty="0" smtClean="0"/>
          </a:p>
          <a:p>
            <a:pPr lvl="1"/>
            <a:r>
              <a:rPr lang="en-US" altLang="ja-JP" dirty="0" smtClean="0"/>
              <a:t>Ambient</a:t>
            </a:r>
            <a:r>
              <a:rPr lang="ja-JP" altLang="en-US" dirty="0" smtClean="0"/>
              <a:t>を</a:t>
            </a:r>
            <a:r>
              <a:rPr lang="en-US" altLang="ja-JP" dirty="0" smtClean="0"/>
              <a:t>(0.1, 0.2, 0.5)</a:t>
            </a:r>
            <a:r>
              <a:rPr lang="ja-JP" altLang="en-US" dirty="0" smtClean="0"/>
              <a:t>などにして、</a:t>
            </a:r>
            <a:r>
              <a:rPr lang="en-US" altLang="ja-JP" dirty="0" smtClean="0"/>
              <a:t/>
            </a:r>
            <a:br>
              <a:rPr lang="en-US" altLang="ja-JP" dirty="0" smtClean="0"/>
            </a:br>
            <a:r>
              <a:rPr lang="ja-JP" altLang="en-US" dirty="0" smtClean="0"/>
              <a:t>青成分を残しつつ他の成分は絞る</a:t>
            </a:r>
            <a:endParaRPr kumimoji="1" lang="ja-JP" altLang="en-US" dirty="0"/>
          </a:p>
        </p:txBody>
      </p:sp>
    </p:spTree>
    <p:extLst>
      <p:ext uri="{BB962C8B-B14F-4D97-AF65-F5344CB8AC3E}">
        <p14:creationId xmlns:p14="http://schemas.microsoft.com/office/powerpoint/2010/main" val="14473565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シェーディングタイプ</a:t>
            </a:r>
            <a:endParaRPr kumimoji="1" lang="ja-JP" altLang="en-US" dirty="0"/>
          </a:p>
        </p:txBody>
      </p:sp>
      <p:sp>
        <p:nvSpPr>
          <p:cNvPr id="3" name="コンテンツ プレースホルダ 2"/>
          <p:cNvSpPr>
            <a:spLocks noGrp="1"/>
          </p:cNvSpPr>
          <p:nvPr>
            <p:ph sz="half" idx="1"/>
          </p:nvPr>
        </p:nvSpPr>
        <p:spPr>
          <a:xfrm>
            <a:off x="457200" y="1600200"/>
            <a:ext cx="6043626" cy="4525963"/>
          </a:xfrm>
        </p:spPr>
        <p:txBody>
          <a:bodyPr>
            <a:normAutofit/>
          </a:bodyPr>
          <a:lstStyle/>
          <a:p>
            <a:r>
              <a:rPr kumimoji="1" lang="ja-JP" altLang="en-US" dirty="0" smtClean="0"/>
              <a:t>フラットシェーディング</a:t>
            </a:r>
            <a:endParaRPr kumimoji="1" lang="en-US" altLang="ja-JP" dirty="0" smtClean="0"/>
          </a:p>
          <a:p>
            <a:pPr lvl="1"/>
            <a:r>
              <a:rPr lang="en-US" altLang="ja-JP" dirty="0" smtClean="0"/>
              <a:t>FK</a:t>
            </a:r>
            <a:r>
              <a:rPr lang="ja-JP" altLang="en-US" dirty="0" smtClean="0"/>
              <a:t>のデフォルト</a:t>
            </a:r>
            <a:endParaRPr lang="en-US" altLang="ja-JP" dirty="0" smtClean="0"/>
          </a:p>
          <a:p>
            <a:pPr lvl="1"/>
            <a:r>
              <a:rPr kumimoji="1" lang="ja-JP" altLang="en-US" dirty="0" smtClean="0"/>
              <a:t>面全体が一様に同じ明るさになる</a:t>
            </a:r>
            <a:endParaRPr kumimoji="1" lang="en-US" altLang="ja-JP" dirty="0" smtClean="0"/>
          </a:p>
          <a:p>
            <a:pPr lvl="1"/>
            <a:r>
              <a:rPr lang="ja-JP" altLang="en-US" dirty="0" smtClean="0"/>
              <a:t>ポリポリする</a:t>
            </a:r>
            <a:endParaRPr lang="en-US" altLang="ja-JP" dirty="0" smtClean="0"/>
          </a:p>
          <a:p>
            <a:r>
              <a:rPr kumimoji="1" lang="ja-JP" altLang="en-US" dirty="0" smtClean="0"/>
              <a:t>グローシェーディング</a:t>
            </a:r>
            <a:endParaRPr kumimoji="1" lang="en-US" altLang="ja-JP" dirty="0" smtClean="0"/>
          </a:p>
          <a:p>
            <a:pPr lvl="1"/>
            <a:r>
              <a:rPr lang="en-US" altLang="ja-JP" dirty="0" err="1" smtClean="0"/>
              <a:t>fk_Model</a:t>
            </a:r>
            <a:r>
              <a:rPr lang="en-US" altLang="ja-JP" dirty="0" smtClean="0"/>
              <a:t>::</a:t>
            </a:r>
            <a:r>
              <a:rPr lang="en-US" altLang="ja-JP" dirty="0" err="1" smtClean="0"/>
              <a:t>setSmoothMode</a:t>
            </a:r>
            <a:r>
              <a:rPr lang="en-US" altLang="ja-JP" dirty="0" smtClean="0"/>
              <a:t>(true)</a:t>
            </a:r>
            <a:r>
              <a:rPr lang="ja-JP" altLang="en-US" dirty="0" smtClean="0"/>
              <a:t>で有効</a:t>
            </a:r>
            <a:endParaRPr lang="en-US" altLang="ja-JP" dirty="0" smtClean="0"/>
          </a:p>
          <a:p>
            <a:pPr lvl="1"/>
            <a:r>
              <a:rPr kumimoji="1" lang="ja-JP" altLang="en-US" dirty="0" smtClean="0"/>
              <a:t>面の頂点から頂点に滑らかな</a:t>
            </a:r>
            <a:r>
              <a:rPr kumimoji="1" lang="en-US" altLang="ja-JP" dirty="0" smtClean="0"/>
              <a:t/>
            </a:r>
            <a:br>
              <a:rPr kumimoji="1" lang="en-US" altLang="ja-JP" dirty="0" smtClean="0"/>
            </a:br>
            <a:r>
              <a:rPr kumimoji="1" lang="ja-JP" altLang="en-US" dirty="0" smtClean="0"/>
              <a:t>グラデーションがかかる</a:t>
            </a:r>
            <a:endParaRPr kumimoji="1" lang="en-US" altLang="ja-JP" dirty="0" smtClean="0"/>
          </a:p>
          <a:p>
            <a:pPr lvl="1"/>
            <a:r>
              <a:rPr lang="ja-JP" altLang="en-US" dirty="0" smtClean="0"/>
              <a:t>多くの場合こちらの方が好まれる</a:t>
            </a:r>
            <a:endParaRPr kumimoji="1" lang="ja-JP" altLang="en-US" dirty="0"/>
          </a:p>
        </p:txBody>
      </p:sp>
      <p:pic>
        <p:nvPicPr>
          <p:cNvPr id="24578" name="Picture 2"/>
          <p:cNvPicPr>
            <a:picLocks noGrp="1" noChangeAspect="1" noChangeArrowheads="1"/>
          </p:cNvPicPr>
          <p:nvPr>
            <p:ph sz="half" idx="2"/>
          </p:nvPr>
        </p:nvPicPr>
        <p:blipFill>
          <a:blip r:embed="rId2" cstate="print"/>
          <a:srcRect l="35260" t="40640" r="34669" b="38072"/>
          <a:stretch>
            <a:fillRect/>
          </a:stretch>
        </p:blipFill>
        <p:spPr bwMode="auto">
          <a:xfrm rot="5400000">
            <a:off x="5123093" y="2806469"/>
            <a:ext cx="4684292" cy="1928826"/>
          </a:xfrm>
          <a:prstGeom prst="rect">
            <a:avLst/>
          </a:prstGeom>
          <a:noFill/>
          <a:ln w="9525">
            <a:noFill/>
            <a:miter lim="800000"/>
            <a:headEnd/>
            <a:tailEnd/>
          </a:ln>
        </p:spPr>
      </p:pic>
    </p:spTree>
    <p:extLst>
      <p:ext uri="{BB962C8B-B14F-4D97-AF65-F5344CB8AC3E}">
        <p14:creationId xmlns:p14="http://schemas.microsoft.com/office/powerpoint/2010/main" val="10654131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透明度とは</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今更感が漂いますが</a:t>
            </a:r>
            <a:endParaRPr kumimoji="1" lang="en-US" altLang="ja-JP" dirty="0" smtClean="0"/>
          </a:p>
          <a:p>
            <a:pPr lvl="1"/>
            <a:r>
              <a:rPr lang="en-US" altLang="ja-JP" dirty="0" smtClean="0"/>
              <a:t>0.0</a:t>
            </a:r>
            <a:r>
              <a:rPr lang="ja-JP" altLang="en-US" dirty="0" smtClean="0"/>
              <a:t>で完全透明、</a:t>
            </a:r>
            <a:r>
              <a:rPr lang="en-US" altLang="ja-JP" dirty="0" smtClean="0"/>
              <a:t>1.0</a:t>
            </a:r>
            <a:r>
              <a:rPr lang="ja-JP" altLang="en-US" dirty="0" smtClean="0"/>
              <a:t>で完全不透明</a:t>
            </a:r>
            <a:endParaRPr lang="en-US" altLang="ja-JP" dirty="0" smtClean="0"/>
          </a:p>
          <a:p>
            <a:pPr lvl="1"/>
            <a:r>
              <a:rPr kumimoji="1" lang="ja-JP" altLang="en-US" dirty="0" smtClean="0"/>
              <a:t>マテリアルで設定する透明度と、テクスチャ画像によるピクセル単位の透明度も</a:t>
            </a:r>
            <a:r>
              <a:rPr lang="ja-JP" altLang="en-US" dirty="0" smtClean="0"/>
              <a:t>反映可能</a:t>
            </a:r>
            <a:endParaRPr lang="en-US" altLang="ja-JP" dirty="0" smtClean="0"/>
          </a:p>
          <a:p>
            <a:pPr lvl="2"/>
            <a:r>
              <a:rPr lang="en-US" altLang="ja-JP" dirty="0" err="1" smtClean="0"/>
              <a:t>dstCol</a:t>
            </a:r>
            <a:r>
              <a:rPr lang="en-US" altLang="ja-JP" dirty="0" smtClean="0"/>
              <a:t> = </a:t>
            </a:r>
            <a:r>
              <a:rPr lang="en-US" altLang="ja-JP" dirty="0" err="1" smtClean="0"/>
              <a:t>srcCol</a:t>
            </a:r>
            <a:r>
              <a:rPr lang="en-US" altLang="ja-JP" dirty="0" smtClean="0"/>
              <a:t>*</a:t>
            </a:r>
            <a:r>
              <a:rPr lang="en-US" altLang="ja-JP" dirty="0" err="1" smtClean="0"/>
              <a:t>mat.alpha</a:t>
            </a:r>
            <a:r>
              <a:rPr lang="en-US" altLang="ja-JP" dirty="0" smtClean="0"/>
              <a:t>*</a:t>
            </a:r>
            <a:r>
              <a:rPr lang="en-US" altLang="ja-JP" dirty="0" err="1" smtClean="0"/>
              <a:t>tex.alpha</a:t>
            </a:r>
            <a:r>
              <a:rPr lang="en-US" altLang="ja-JP" dirty="0" smtClean="0"/>
              <a:t/>
            </a:r>
            <a:br>
              <a:rPr lang="en-US" altLang="ja-JP" dirty="0" smtClean="0"/>
            </a:br>
            <a:r>
              <a:rPr lang="en-US" altLang="ja-JP" dirty="0" smtClean="0"/>
              <a:t>	+ </a:t>
            </a:r>
            <a:r>
              <a:rPr lang="en-US" altLang="ja-JP" dirty="0" err="1" smtClean="0"/>
              <a:t>dstCol</a:t>
            </a:r>
            <a:r>
              <a:rPr lang="en-US" altLang="ja-JP" dirty="0" smtClean="0"/>
              <a:t>*(1.0-mat.alpha*</a:t>
            </a:r>
            <a:r>
              <a:rPr lang="en-US" altLang="ja-JP" dirty="0" err="1" smtClean="0"/>
              <a:t>tex.alpha</a:t>
            </a:r>
            <a:r>
              <a:rPr lang="en-US" altLang="ja-JP" dirty="0" smtClean="0"/>
              <a:t>)</a:t>
            </a:r>
          </a:p>
          <a:p>
            <a:pPr lvl="2"/>
            <a:r>
              <a:rPr kumimoji="1" lang="ja-JP" altLang="en-US" dirty="0" smtClean="0"/>
              <a:t>ただし、</a:t>
            </a:r>
            <a:r>
              <a:rPr kumimoji="1" lang="en-US" altLang="ja-JP" dirty="0" smtClean="0"/>
              <a:t>FK_TEX_REPALCE</a:t>
            </a:r>
            <a:r>
              <a:rPr kumimoji="1" lang="ja-JP" altLang="en-US" dirty="0" smtClean="0"/>
              <a:t>を使っている場合はマテリアルの透明度は無視される</a:t>
            </a:r>
            <a:endParaRPr kumimoji="1" lang="en-US" altLang="ja-JP" dirty="0" smtClean="0"/>
          </a:p>
        </p:txBody>
      </p:sp>
    </p:spTree>
    <p:extLst>
      <p:ext uri="{BB962C8B-B14F-4D97-AF65-F5344CB8AC3E}">
        <p14:creationId xmlns:p14="http://schemas.microsoft.com/office/powerpoint/2010/main" val="4126154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今説明した処理を</a:t>
            </a:r>
            <a:r>
              <a:rPr kumimoji="1" lang="en-US" altLang="ja-JP" dirty="0" smtClean="0"/>
              <a:t/>
            </a:r>
            <a:br>
              <a:rPr kumimoji="1" lang="en-US" altLang="ja-JP" dirty="0" smtClean="0"/>
            </a:br>
            <a:r>
              <a:rPr kumimoji="1" lang="ja-JP" altLang="en-US" dirty="0" smtClean="0"/>
              <a:t>自力で書く必要がある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シェーダを使うからにはね</a:t>
            </a:r>
            <a:endParaRPr kumimoji="1" lang="en-US" altLang="ja-JP" dirty="0" smtClean="0"/>
          </a:p>
          <a:p>
            <a:endParaRPr lang="en-US" altLang="ja-JP" dirty="0"/>
          </a:p>
          <a:p>
            <a:r>
              <a:rPr kumimoji="1" lang="ja-JP" altLang="en-US" dirty="0" smtClean="0"/>
              <a:t>自力で書く代わりに、アレンジを加える余地が生まれる</a:t>
            </a:r>
            <a:endParaRPr kumimoji="1" lang="en-US" altLang="ja-JP" dirty="0" smtClean="0"/>
          </a:p>
          <a:p>
            <a:endParaRPr lang="en-US" altLang="ja-JP" dirty="0"/>
          </a:p>
          <a:p>
            <a:r>
              <a:rPr kumimoji="1" lang="ja-JP" altLang="en-US" dirty="0" smtClean="0"/>
              <a:t>今日のサンプルを土台にいじってみよう</a:t>
            </a:r>
            <a:endParaRPr kumimoji="1" lang="en-US" altLang="ja-JP" dirty="0" smtClean="0"/>
          </a:p>
          <a:p>
            <a:pPr lvl="1"/>
            <a:r>
              <a:rPr lang="ja-JP" altLang="en-US" dirty="0" smtClean="0"/>
              <a:t>「</a:t>
            </a:r>
            <a:r>
              <a:rPr lang="en-US" altLang="ja-JP" dirty="0" smtClean="0"/>
              <a:t>OpenGL de</a:t>
            </a:r>
            <a:r>
              <a:rPr lang="ja-JP" altLang="en-US" dirty="0"/>
              <a:t> </a:t>
            </a:r>
            <a:r>
              <a:rPr lang="ja-JP" altLang="en-US" dirty="0" smtClean="0"/>
              <a:t>プログラミング」で検索して参考にしよう</a:t>
            </a:r>
            <a:endParaRPr kumimoji="1" lang="ja-JP" altLang="en-US" dirty="0"/>
          </a:p>
        </p:txBody>
      </p:sp>
    </p:spTree>
    <p:extLst>
      <p:ext uri="{BB962C8B-B14F-4D97-AF65-F5344CB8AC3E}">
        <p14:creationId xmlns:p14="http://schemas.microsoft.com/office/powerpoint/2010/main" val="430646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シェーダーとは</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3</a:t>
            </a:r>
            <a:r>
              <a:rPr kumimoji="1" lang="ja-JP" altLang="en-US" dirty="0" smtClean="0"/>
              <a:t>次元モデルのデータを描画する際に、</a:t>
            </a:r>
            <a:r>
              <a:rPr kumimoji="1" lang="en-US" altLang="ja-JP" dirty="0" smtClean="0"/>
              <a:t/>
            </a:r>
            <a:br>
              <a:rPr kumimoji="1" lang="en-US" altLang="ja-JP" dirty="0" smtClean="0"/>
            </a:br>
            <a:r>
              <a:rPr lang="ja-JP" altLang="en-US" dirty="0" smtClean="0"/>
              <a:t>頂点座標の変換やピクセルの色付けを</a:t>
            </a:r>
            <a:r>
              <a:rPr lang="en-US" altLang="ja-JP" dirty="0" smtClean="0"/>
              <a:t/>
            </a:r>
            <a:br>
              <a:rPr lang="en-US" altLang="ja-JP" dirty="0" smtClean="0"/>
            </a:br>
            <a:r>
              <a:rPr lang="ja-JP" altLang="en-US" dirty="0" smtClean="0"/>
              <a:t>行うプログラムのこと</a:t>
            </a:r>
            <a:endParaRPr lang="en-US" altLang="ja-JP" dirty="0" smtClean="0"/>
          </a:p>
          <a:p>
            <a:endParaRPr kumimoji="1" lang="en-US" altLang="ja-JP" dirty="0" smtClean="0"/>
          </a:p>
          <a:p>
            <a:r>
              <a:rPr lang="ja-JP" altLang="en-US" dirty="0" smtClean="0"/>
              <a:t>旧来はこの部分でお決まりの処理しか</a:t>
            </a:r>
            <a:r>
              <a:rPr lang="en-US" altLang="ja-JP" dirty="0" smtClean="0"/>
              <a:t/>
            </a:r>
            <a:br>
              <a:rPr lang="en-US" altLang="ja-JP" dirty="0" smtClean="0"/>
            </a:br>
            <a:r>
              <a:rPr lang="ja-JP" altLang="en-US" dirty="0" smtClean="0"/>
              <a:t>出来なかったが、今は自由にプログラムできるようになった</a:t>
            </a:r>
            <a:endParaRPr lang="en-US" altLang="ja-JP" dirty="0" smtClean="0"/>
          </a:p>
          <a:p>
            <a:pPr lvl="1"/>
            <a:r>
              <a:rPr kumimoji="1" lang="ja-JP" altLang="en-US" dirty="0" smtClean="0"/>
              <a:t>プログラマブルシェーダと呼ぶ</a:t>
            </a:r>
            <a:endParaRPr kumimoji="1" lang="en-US" altLang="ja-JP"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描画処理の流れ</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sz="2400" dirty="0" smtClean="0"/>
              <a:t>先週にも紹介した流れをもう一度おさらい</a:t>
            </a:r>
            <a:endParaRPr kumimoji="1" lang="en-US" altLang="ja-JP" sz="2400" dirty="0" smtClean="0"/>
          </a:p>
          <a:p>
            <a:endParaRPr lang="en-US" altLang="ja-JP" sz="2400" dirty="0" smtClean="0"/>
          </a:p>
          <a:p>
            <a:r>
              <a:rPr kumimoji="1" lang="en-US" altLang="ja-JP" sz="2400" dirty="0" smtClean="0"/>
              <a:t>4.</a:t>
            </a:r>
            <a:r>
              <a:rPr kumimoji="1" lang="ja-JP" altLang="en-US" sz="2400" dirty="0" smtClean="0"/>
              <a:t>のステップのところでも</a:t>
            </a:r>
            <a:r>
              <a:rPr kumimoji="1" lang="ja-JP" altLang="en-US" sz="2400" dirty="0" err="1" smtClean="0"/>
              <a:t>ろもろな</a:t>
            </a:r>
            <a:r>
              <a:rPr kumimoji="1" lang="ja-JP" altLang="en-US" sz="2400" dirty="0" smtClean="0"/>
              <a:t>処理が入る</a:t>
            </a:r>
            <a:endParaRPr kumimoji="1" lang="ja-JP" altLang="en-US" sz="2400" dirty="0"/>
          </a:p>
        </p:txBody>
      </p:sp>
      <p:sp>
        <p:nvSpPr>
          <p:cNvPr id="5" name="コンテンツ プレースホルダ 4"/>
          <p:cNvSpPr>
            <a:spLocks noGrp="1"/>
          </p:cNvSpPr>
          <p:nvPr>
            <p:ph sz="half" idx="2"/>
          </p:nvPr>
        </p:nvSpPr>
        <p:spPr/>
        <p:txBody>
          <a:bodyPr/>
          <a:lstStyle/>
          <a:p>
            <a:pPr marL="514350" indent="-514350">
              <a:buFont typeface="+mj-lt"/>
              <a:buAutoNum type="arabicPeriod"/>
            </a:pPr>
            <a:r>
              <a:rPr kumimoji="1" lang="ja-JP" altLang="en-US" sz="2400" dirty="0" smtClean="0"/>
              <a:t>画面をまっさらに</a:t>
            </a:r>
            <a:r>
              <a:rPr kumimoji="1" lang="en-US" altLang="ja-JP" sz="2400" dirty="0" smtClean="0"/>
              <a:t/>
            </a:r>
            <a:br>
              <a:rPr kumimoji="1" lang="en-US" altLang="ja-JP" sz="2400" dirty="0" smtClean="0"/>
            </a:br>
            <a:r>
              <a:rPr kumimoji="1" lang="ja-JP" altLang="en-US" sz="2400" dirty="0" smtClean="0"/>
              <a:t>塗りつぶす</a:t>
            </a:r>
            <a:endParaRPr kumimoji="1" lang="en-US" altLang="ja-JP" sz="2400" dirty="0" smtClean="0"/>
          </a:p>
          <a:p>
            <a:pPr marL="514350" indent="-514350">
              <a:buFont typeface="+mj-lt"/>
              <a:buAutoNum type="arabicPeriod"/>
            </a:pPr>
            <a:r>
              <a:rPr lang="ja-JP" altLang="en-US" sz="2400" dirty="0" smtClean="0"/>
              <a:t>カメラの位置と向き、その他諸々をセット</a:t>
            </a:r>
            <a:endParaRPr lang="en-US" altLang="ja-JP" sz="2400" dirty="0" smtClean="0"/>
          </a:p>
          <a:p>
            <a:pPr marL="514350" indent="-514350">
              <a:buFont typeface="+mj-lt"/>
              <a:buAutoNum type="arabicPeriod"/>
            </a:pPr>
            <a:r>
              <a:rPr kumimoji="1" lang="ja-JP" altLang="en-US" sz="2400" dirty="0" smtClean="0"/>
              <a:t>描画したいモデルの</a:t>
            </a:r>
            <a:r>
              <a:rPr kumimoji="1" lang="en-US" altLang="ja-JP" sz="2400" dirty="0" smtClean="0"/>
              <a:t/>
            </a:r>
            <a:br>
              <a:rPr kumimoji="1" lang="en-US" altLang="ja-JP" sz="2400" dirty="0" smtClean="0"/>
            </a:br>
            <a:r>
              <a:rPr kumimoji="1" lang="ja-JP" altLang="en-US" sz="2400" dirty="0" smtClean="0"/>
              <a:t>座標系をセットする</a:t>
            </a:r>
            <a:endParaRPr kumimoji="1" lang="en-US" altLang="ja-JP" sz="2400" dirty="0" smtClean="0"/>
          </a:p>
          <a:p>
            <a:pPr marL="514350" indent="-514350">
              <a:buFont typeface="+mj-lt"/>
              <a:buAutoNum type="arabicPeriod"/>
            </a:pPr>
            <a:r>
              <a:rPr kumimoji="1" lang="ja-JP" altLang="en-US" sz="2400" dirty="0" smtClean="0"/>
              <a:t>三角形をたくさんたくさんたくさん描画する</a:t>
            </a:r>
            <a:r>
              <a:rPr kumimoji="1" lang="en-US" altLang="ja-JP" sz="2400" dirty="0" smtClean="0"/>
              <a:t/>
            </a:r>
            <a:br>
              <a:rPr kumimoji="1" lang="en-US" altLang="ja-JP" sz="2400" dirty="0" smtClean="0"/>
            </a:br>
            <a:r>
              <a:rPr kumimoji="1" lang="en-US" altLang="ja-JP" sz="2400" dirty="0" smtClean="0"/>
              <a:t>(3,4</a:t>
            </a:r>
            <a:r>
              <a:rPr kumimoji="1" lang="ja-JP" altLang="en-US" sz="2400" dirty="0" smtClean="0"/>
              <a:t>をモデルの個数分</a:t>
            </a:r>
            <a:r>
              <a:rPr kumimoji="1" lang="en-US" altLang="ja-JP" sz="2400" dirty="0" smtClean="0"/>
              <a:t>)</a:t>
            </a:r>
          </a:p>
          <a:p>
            <a:pPr marL="514350" indent="-514350">
              <a:buFont typeface="+mj-lt"/>
              <a:buAutoNum type="arabicPeriod"/>
            </a:pPr>
            <a:r>
              <a:rPr kumimoji="1" lang="ja-JP" altLang="en-US" sz="2400" dirty="0" smtClean="0"/>
              <a:t>描き上がった画面を</a:t>
            </a:r>
            <a:r>
              <a:rPr kumimoji="1" lang="en-US" altLang="ja-JP" sz="2400" dirty="0" smtClean="0"/>
              <a:t/>
            </a:r>
            <a:br>
              <a:rPr kumimoji="1" lang="en-US" altLang="ja-JP" sz="2400" dirty="0" smtClean="0"/>
            </a:br>
            <a:r>
              <a:rPr kumimoji="1" lang="ja-JP" altLang="en-US" sz="2400" dirty="0" err="1" smtClean="0"/>
              <a:t>まるっと</a:t>
            </a:r>
            <a:r>
              <a:rPr kumimoji="1" lang="ja-JP" altLang="en-US" sz="2400" dirty="0" smtClean="0"/>
              <a:t>差し替え</a:t>
            </a:r>
            <a:endParaRPr kumimoji="1" lang="ja-JP" alt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描画処理の実際</a:t>
            </a:r>
            <a:endParaRPr kumimoji="1" lang="ja-JP" altLang="en-US" dirty="0"/>
          </a:p>
        </p:txBody>
      </p:sp>
      <p:sp>
        <p:nvSpPr>
          <p:cNvPr id="3" name="コンテンツ プレースホルダ 2"/>
          <p:cNvSpPr>
            <a:spLocks noGrp="1"/>
          </p:cNvSpPr>
          <p:nvPr>
            <p:ph sz="half" idx="1"/>
          </p:nvPr>
        </p:nvSpPr>
        <p:spPr/>
        <p:txBody>
          <a:bodyPr/>
          <a:lstStyle/>
          <a:p>
            <a:r>
              <a:rPr kumimoji="1" lang="ja-JP" altLang="en-US" dirty="0" smtClean="0"/>
              <a:t>形状の頂点データを画面上の座標に変換</a:t>
            </a:r>
            <a:endParaRPr kumimoji="1" lang="ja-JP" altLang="en-US" dirty="0"/>
          </a:p>
        </p:txBody>
      </p:sp>
      <p:sp>
        <p:nvSpPr>
          <p:cNvPr id="4" name="コンテンツ プレースホルダ 3"/>
          <p:cNvSpPr>
            <a:spLocks noGrp="1"/>
          </p:cNvSpPr>
          <p:nvPr>
            <p:ph sz="half" idx="2"/>
          </p:nvPr>
        </p:nvSpPr>
        <p:spPr/>
        <p:txBody>
          <a:bodyPr/>
          <a:lstStyle/>
          <a:p>
            <a:r>
              <a:rPr kumimoji="1" lang="ja-JP" altLang="en-US" dirty="0" smtClean="0"/>
              <a:t>頂点で囲われた画面上の領域を色付け</a:t>
            </a:r>
            <a:endParaRPr kumimoji="1" lang="en-US" altLang="ja-JP" dirty="0" smtClean="0"/>
          </a:p>
        </p:txBody>
      </p:sp>
      <p:sp>
        <p:nvSpPr>
          <p:cNvPr id="6" name="正方形/長方形 5"/>
          <p:cNvSpPr/>
          <p:nvPr/>
        </p:nvSpPr>
        <p:spPr>
          <a:xfrm>
            <a:off x="1979712" y="4149080"/>
            <a:ext cx="2160240" cy="1656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二等辺三角形 4"/>
          <p:cNvSpPr/>
          <p:nvPr/>
        </p:nvSpPr>
        <p:spPr>
          <a:xfrm>
            <a:off x="899592" y="2780928"/>
            <a:ext cx="936104" cy="1080120"/>
          </a:xfrm>
          <a:prstGeom prst="triangl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5724128" y="4149080"/>
            <a:ext cx="2160240" cy="1656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二等辺三角形 7"/>
          <p:cNvSpPr/>
          <p:nvPr/>
        </p:nvSpPr>
        <p:spPr>
          <a:xfrm rot="5400000">
            <a:off x="6156176" y="4365104"/>
            <a:ext cx="936104" cy="1080120"/>
          </a:xfrm>
          <a:prstGeom prst="triangl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二等辺三角形 8"/>
          <p:cNvSpPr/>
          <p:nvPr/>
        </p:nvSpPr>
        <p:spPr>
          <a:xfrm rot="5400000">
            <a:off x="6156176" y="4365104"/>
            <a:ext cx="936104" cy="1080120"/>
          </a:xfrm>
          <a:prstGeom prst="triangle">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5.55556E-7 -4.07407E-6 L 0.18108 0.23102 " pathEditMode="relative" ptsTypes="AA">
                                      <p:cBhvr>
                                        <p:cTn id="6" dur="2000" fill="hold"/>
                                        <p:tgtEl>
                                          <p:spTgt spid="5"/>
                                        </p:tgtEl>
                                        <p:attrNameLst>
                                          <p:attrName>ppt_x</p:attrName>
                                          <p:attrName>ppt_y</p:attrName>
                                        </p:attrNameLst>
                                      </p:cBhvr>
                                    </p:animMotion>
                                  </p:childTnLst>
                                </p:cTn>
                              </p:par>
                              <p:par>
                                <p:cTn id="7" presetID="8" presetClass="emph" presetSubtype="0" fill="hold" grpId="1" nodeType="withEffect">
                                  <p:stCondLst>
                                    <p:cond delay="0"/>
                                  </p:stCondLst>
                                  <p:childTnLst>
                                    <p:animRot by="5400000">
                                      <p:cBhvr>
                                        <p:cTn id="8" dur="2000" fill="hold"/>
                                        <p:tgtEl>
                                          <p:spTgt spid="5"/>
                                        </p:tgtEl>
                                        <p:attrNameLst>
                                          <p:attrName>r</p:attrName>
                                        </p:attrNameLst>
                                      </p:cBhvr>
                                    </p:animRot>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昔は</a:t>
            </a:r>
            <a:r>
              <a:rPr kumimoji="1" lang="en-US" altLang="ja-JP" dirty="0" smtClean="0"/>
              <a:t>GPU</a:t>
            </a:r>
            <a:r>
              <a:rPr kumimoji="1" lang="ja-JP" altLang="en-US" dirty="0" smtClean="0"/>
              <a:t>側に丸投げだった</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座標変換は行列とベクトルの乗算だし、</a:t>
            </a:r>
            <a:r>
              <a:rPr kumimoji="1" lang="en-US" altLang="ja-JP" dirty="0" smtClean="0"/>
              <a:t/>
            </a:r>
            <a:br>
              <a:rPr kumimoji="1" lang="en-US" altLang="ja-JP" dirty="0" smtClean="0"/>
            </a:br>
            <a:r>
              <a:rPr kumimoji="1" lang="ja-JP" altLang="en-US" dirty="0" smtClean="0"/>
              <a:t>色塗りも固定のアルゴリズムでごりごり</a:t>
            </a:r>
            <a:r>
              <a:rPr kumimoji="1" lang="en-US" altLang="ja-JP" dirty="0" smtClean="0"/>
              <a:t/>
            </a:r>
            <a:br>
              <a:rPr kumimoji="1" lang="en-US" altLang="ja-JP" dirty="0" smtClean="0"/>
            </a:br>
            <a:r>
              <a:rPr kumimoji="1" lang="ja-JP" altLang="en-US" dirty="0" smtClean="0"/>
              <a:t>塗っていた</a:t>
            </a:r>
            <a:endParaRPr kumimoji="1" lang="en-US" altLang="ja-JP" dirty="0" smtClean="0"/>
          </a:p>
          <a:p>
            <a:r>
              <a:rPr lang="ja-JP" altLang="en-US" dirty="0" smtClean="0"/>
              <a:t>でもそれじゃ機械的な絵しか描けない！</a:t>
            </a:r>
            <a:endParaRPr lang="en-US" altLang="ja-JP" dirty="0" smtClean="0"/>
          </a:p>
          <a:p>
            <a:pPr lvl="1"/>
            <a:r>
              <a:rPr kumimoji="1" lang="ja-JP" altLang="en-US" dirty="0" smtClean="0"/>
              <a:t>描きたい！私、自分の思うように描きたい！</a:t>
            </a:r>
            <a:endParaRPr kumimoji="1" lang="en-US" altLang="ja-JP" dirty="0" smtClean="0"/>
          </a:p>
          <a:p>
            <a:pPr lvl="1"/>
            <a:endParaRPr lang="en-US" altLang="ja-JP" dirty="0" smtClean="0"/>
          </a:p>
          <a:p>
            <a:r>
              <a:rPr kumimoji="1" lang="ja-JP" altLang="en-US" dirty="0" smtClean="0"/>
              <a:t>じゃあどうするか？</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まちがい</a:t>
            </a:r>
            <a:endParaRPr kumimoji="1" lang="ja-JP" altLang="en-US" dirty="0"/>
          </a:p>
        </p:txBody>
      </p:sp>
      <p:sp>
        <p:nvSpPr>
          <p:cNvPr id="3" name="コンテンツ プレースホルダ 2"/>
          <p:cNvSpPr>
            <a:spLocks noGrp="1"/>
          </p:cNvSpPr>
          <p:nvPr>
            <p:ph sz="half" idx="1"/>
          </p:nvPr>
        </p:nvSpPr>
        <p:spPr/>
        <p:txBody>
          <a:bodyPr/>
          <a:lstStyle/>
          <a:p>
            <a:r>
              <a:rPr kumimoji="1" lang="en-US" altLang="ja-JP" dirty="0" smtClean="0"/>
              <a:t>for</a:t>
            </a:r>
            <a:r>
              <a:rPr kumimoji="1" lang="ja-JP" altLang="en-US" dirty="0" smtClean="0"/>
              <a:t>文をブン回すプログラムを書いて、</a:t>
            </a:r>
            <a:r>
              <a:rPr kumimoji="1" lang="en-US" altLang="ja-JP" dirty="0" smtClean="0"/>
              <a:t/>
            </a:r>
            <a:br>
              <a:rPr kumimoji="1" lang="en-US" altLang="ja-JP" dirty="0" smtClean="0"/>
            </a:br>
            <a:r>
              <a:rPr kumimoji="1" lang="ja-JP" altLang="en-US" dirty="0" smtClean="0"/>
              <a:t>頂点やピクセルごとに処理するぜ！</a:t>
            </a:r>
            <a:endParaRPr kumimoji="1" lang="en-US" altLang="ja-JP" dirty="0" smtClean="0"/>
          </a:p>
          <a:p>
            <a:endParaRPr lang="en-US" altLang="ja-JP" dirty="0" smtClean="0"/>
          </a:p>
          <a:p>
            <a:r>
              <a:rPr lang="ja-JP" altLang="en-US" dirty="0" smtClean="0"/>
              <a:t>それはギャグで</a:t>
            </a:r>
            <a:r>
              <a:rPr lang="en-US" altLang="ja-JP" dirty="0" smtClean="0"/>
              <a:t/>
            </a:r>
            <a:br>
              <a:rPr lang="en-US" altLang="ja-JP" dirty="0" smtClean="0"/>
            </a:br>
            <a:r>
              <a:rPr lang="ja-JP" altLang="en-US" dirty="0" smtClean="0"/>
              <a:t>言っているのか？</a:t>
            </a:r>
            <a:endParaRPr lang="en-US" altLang="ja-JP" dirty="0" smtClean="0"/>
          </a:p>
          <a:p>
            <a:pPr lvl="1"/>
            <a:r>
              <a:rPr kumimoji="1" lang="ja-JP" altLang="en-US" dirty="0" smtClean="0"/>
              <a:t>リアルタイム</a:t>
            </a:r>
            <a:r>
              <a:rPr kumimoji="1" lang="ja-JP" altLang="en-US" dirty="0" err="1" smtClean="0"/>
              <a:t>っすよ</a:t>
            </a:r>
            <a:r>
              <a:rPr kumimoji="1" lang="en-US" altLang="ja-JP" dirty="0" smtClean="0"/>
              <a:t/>
            </a:r>
            <a:br>
              <a:rPr kumimoji="1" lang="en-US" altLang="ja-JP" dirty="0" smtClean="0"/>
            </a:br>
            <a:r>
              <a:rPr kumimoji="1" lang="ja-JP" altLang="en-US" dirty="0" smtClean="0"/>
              <a:t>リアルタイム</a:t>
            </a:r>
            <a:r>
              <a:rPr kumimoji="1" lang="en-US" altLang="ja-JP" dirty="0" smtClean="0"/>
              <a:t>…</a:t>
            </a:r>
            <a:endParaRPr kumimoji="1" lang="ja-JP" altLang="en-US" dirty="0"/>
          </a:p>
        </p:txBody>
      </p:sp>
      <p:sp>
        <p:nvSpPr>
          <p:cNvPr id="4" name="コンテンツ プレースホルダ 3"/>
          <p:cNvSpPr>
            <a:spLocks noGrp="1"/>
          </p:cNvSpPr>
          <p:nvPr>
            <p:ph sz="half" idx="2"/>
          </p:nvPr>
        </p:nvSpPr>
        <p:spPr/>
        <p:txBody>
          <a:bodyPr/>
          <a:lstStyle/>
          <a:p>
            <a:pPr>
              <a:buNone/>
            </a:pPr>
            <a:r>
              <a:rPr kumimoji="1" lang="en-US" altLang="ja-JP" sz="2000" dirty="0" smtClean="0"/>
              <a:t>for(</a:t>
            </a:r>
            <a:r>
              <a:rPr kumimoji="1" lang="en-US" altLang="ja-JP" sz="2000" dirty="0" err="1" smtClean="0"/>
              <a:t>i</a:t>
            </a:r>
            <a:r>
              <a:rPr kumimoji="1" lang="en-US" altLang="ja-JP" sz="2000" dirty="0" smtClean="0"/>
              <a:t>=0; </a:t>
            </a:r>
            <a:r>
              <a:rPr kumimoji="1" lang="en-US" altLang="ja-JP" sz="2000" dirty="0" err="1" smtClean="0"/>
              <a:t>i</a:t>
            </a:r>
            <a:r>
              <a:rPr kumimoji="1" lang="en-US" altLang="ja-JP" sz="2000" dirty="0" smtClean="0"/>
              <a:t>&lt;</a:t>
            </a:r>
            <a:r>
              <a:rPr kumimoji="1" lang="en-US" altLang="ja-JP" sz="2000" dirty="0" err="1" smtClean="0"/>
              <a:t>VertexNu</a:t>
            </a:r>
            <a:r>
              <a:rPr lang="en-US" altLang="ja-JP" sz="2000" dirty="0" err="1" smtClean="0"/>
              <a:t>m</a:t>
            </a:r>
            <a:r>
              <a:rPr lang="en-US" altLang="ja-JP" sz="2000" dirty="0" smtClean="0"/>
              <a:t>; ++</a:t>
            </a:r>
            <a:r>
              <a:rPr lang="en-US" altLang="ja-JP" sz="2000" dirty="0" err="1" smtClean="0"/>
              <a:t>i</a:t>
            </a:r>
            <a:r>
              <a:rPr lang="en-US" altLang="ja-JP" sz="2000" dirty="0" smtClean="0"/>
              <a:t>) {</a:t>
            </a:r>
          </a:p>
          <a:p>
            <a:pPr>
              <a:buNone/>
            </a:pPr>
            <a:r>
              <a:rPr lang="en-US" altLang="ja-JP" sz="2000" dirty="0" smtClean="0"/>
              <a:t>	vertex[</a:t>
            </a:r>
            <a:r>
              <a:rPr lang="en-US" altLang="ja-JP" sz="2000" dirty="0" err="1" smtClean="0"/>
              <a:t>i</a:t>
            </a:r>
            <a:r>
              <a:rPr lang="en-US" altLang="ja-JP" sz="2000" dirty="0" smtClean="0"/>
              <a:t>] = ……;</a:t>
            </a:r>
          </a:p>
          <a:p>
            <a:pPr>
              <a:buNone/>
            </a:pPr>
            <a:r>
              <a:rPr lang="en-US" altLang="ja-JP" sz="2000" dirty="0" smtClean="0"/>
              <a:t>	color[</a:t>
            </a:r>
            <a:r>
              <a:rPr lang="en-US" altLang="ja-JP" sz="2000" dirty="0" err="1" smtClean="0"/>
              <a:t>i</a:t>
            </a:r>
            <a:r>
              <a:rPr lang="en-US" altLang="ja-JP" sz="2000" dirty="0" smtClean="0"/>
              <a:t>] = ……;</a:t>
            </a:r>
          </a:p>
          <a:p>
            <a:pPr>
              <a:buNone/>
            </a:pPr>
            <a:r>
              <a:rPr kumimoji="1" lang="en-US" altLang="ja-JP" sz="2000" dirty="0" smtClean="0"/>
              <a:t>}</a:t>
            </a:r>
          </a:p>
          <a:p>
            <a:pPr>
              <a:buNone/>
            </a:pPr>
            <a:endParaRPr lang="en-US" altLang="ja-JP" sz="2000" dirty="0" smtClean="0"/>
          </a:p>
          <a:p>
            <a:pPr>
              <a:buNone/>
            </a:pPr>
            <a:r>
              <a:rPr kumimoji="1" lang="en-US" altLang="ja-JP" sz="2000" dirty="0" smtClean="0"/>
              <a:t>for(j</a:t>
            </a:r>
            <a:r>
              <a:rPr lang="en-US" altLang="ja-JP" sz="2000" dirty="0" smtClean="0"/>
              <a:t>=0; j&lt;</a:t>
            </a:r>
            <a:r>
              <a:rPr lang="en-US" altLang="ja-JP" sz="2000" dirty="0" err="1" smtClean="0"/>
              <a:t>imgH</a:t>
            </a:r>
            <a:r>
              <a:rPr lang="en-US" altLang="ja-JP" sz="2000" dirty="0" smtClean="0"/>
              <a:t>; ++j) {</a:t>
            </a:r>
          </a:p>
          <a:p>
            <a:pPr>
              <a:buNone/>
            </a:pPr>
            <a:r>
              <a:rPr kumimoji="1" lang="en-US" altLang="ja-JP" sz="2000" dirty="0" smtClean="0"/>
              <a:t>	for(</a:t>
            </a:r>
            <a:r>
              <a:rPr kumimoji="1" lang="en-US" altLang="ja-JP" sz="2000" dirty="0" err="1" smtClean="0"/>
              <a:t>i</a:t>
            </a:r>
            <a:r>
              <a:rPr kumimoji="1" lang="en-US" altLang="ja-JP" sz="2000" dirty="0" smtClean="0"/>
              <a:t>=0; </a:t>
            </a:r>
            <a:r>
              <a:rPr kumimoji="1" lang="en-US" altLang="ja-JP" sz="2000" dirty="0" err="1" smtClean="0"/>
              <a:t>i</a:t>
            </a:r>
            <a:r>
              <a:rPr kumimoji="1" lang="en-US" altLang="ja-JP" sz="2000" dirty="0" smtClean="0"/>
              <a:t>&lt;</a:t>
            </a:r>
            <a:r>
              <a:rPr kumimoji="1" lang="en-US" altLang="ja-JP" sz="2000" dirty="0" err="1" smtClean="0"/>
              <a:t>imgW</a:t>
            </a:r>
            <a:r>
              <a:rPr kumimoji="1" lang="en-US" altLang="ja-JP" sz="2000" dirty="0" smtClean="0"/>
              <a:t>; ++</a:t>
            </a:r>
            <a:r>
              <a:rPr kumimoji="1" lang="en-US" altLang="ja-JP" sz="2000" dirty="0" err="1" smtClean="0"/>
              <a:t>i</a:t>
            </a:r>
            <a:r>
              <a:rPr kumimoji="1" lang="en-US" altLang="ja-JP" sz="2000" dirty="0" smtClean="0"/>
              <a:t>) {</a:t>
            </a:r>
          </a:p>
          <a:p>
            <a:pPr>
              <a:buNone/>
            </a:pPr>
            <a:r>
              <a:rPr lang="en-US" altLang="ja-JP" sz="2000" dirty="0" smtClean="0"/>
              <a:t>		pixel[</a:t>
            </a:r>
            <a:r>
              <a:rPr lang="en-US" altLang="ja-JP" sz="2000" dirty="0" err="1" smtClean="0"/>
              <a:t>i</a:t>
            </a:r>
            <a:r>
              <a:rPr lang="en-US" altLang="ja-JP" sz="2000" dirty="0" smtClean="0"/>
              <a:t>][j] = ……;</a:t>
            </a:r>
            <a:endParaRPr kumimoji="1" lang="en-US" altLang="ja-JP" sz="2000" dirty="0" smtClean="0"/>
          </a:p>
          <a:p>
            <a:pPr>
              <a:buNone/>
            </a:pPr>
            <a:r>
              <a:rPr lang="en-US" altLang="ja-JP" sz="2000" dirty="0" smtClean="0"/>
              <a:t>	}</a:t>
            </a:r>
            <a:endParaRPr kumimoji="1" lang="en-US" altLang="ja-JP" sz="2000" dirty="0" smtClean="0"/>
          </a:p>
          <a:p>
            <a:pPr>
              <a:buNone/>
            </a:pPr>
            <a:r>
              <a:rPr kumimoji="1" lang="en-US" altLang="ja-JP" sz="2000" dirty="0" smtClean="0"/>
              <a:t>}</a:t>
            </a:r>
            <a:endParaRPr kumimoji="1" lang="ja-JP" alt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err="1" smtClean="0"/>
              <a:t>せい</a:t>
            </a:r>
            <a:r>
              <a:rPr kumimoji="1" lang="ja-JP" altLang="en-US" dirty="0" smtClean="0"/>
              <a:t>かい</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dirty="0" smtClean="0"/>
              <a:t>プログラマブル</a:t>
            </a:r>
            <a:r>
              <a:rPr kumimoji="1" lang="en-US" altLang="ja-JP" dirty="0" smtClean="0"/>
              <a:t/>
            </a:r>
            <a:br>
              <a:rPr kumimoji="1" lang="en-US" altLang="ja-JP" dirty="0" smtClean="0"/>
            </a:br>
            <a:r>
              <a:rPr kumimoji="1" lang="ja-JP" altLang="en-US" dirty="0" smtClean="0"/>
              <a:t>シェーダをつかう</a:t>
            </a:r>
            <a:endParaRPr kumimoji="1" lang="en-US" altLang="ja-JP" dirty="0" smtClean="0"/>
          </a:p>
          <a:p>
            <a:pPr lvl="1"/>
            <a:r>
              <a:rPr lang="en-US" altLang="ja-JP" dirty="0" smtClean="0"/>
              <a:t>1</a:t>
            </a:r>
            <a:r>
              <a:rPr lang="ja-JP" altLang="en-US" dirty="0" smtClean="0"/>
              <a:t>頂点、</a:t>
            </a:r>
            <a:r>
              <a:rPr lang="en-US" altLang="ja-JP" dirty="0" smtClean="0"/>
              <a:t>1</a:t>
            </a:r>
            <a:r>
              <a:rPr lang="ja-JP" altLang="en-US" dirty="0" smtClean="0"/>
              <a:t>ピクセルで行う処理を</a:t>
            </a:r>
            <a:r>
              <a:rPr lang="en-US" altLang="ja-JP" dirty="0" smtClean="0"/>
              <a:t>1</a:t>
            </a:r>
            <a:r>
              <a:rPr lang="ja-JP" altLang="en-US" dirty="0" err="1" smtClean="0"/>
              <a:t>つの</a:t>
            </a:r>
            <a:r>
              <a:rPr lang="ja-JP" altLang="en-US" dirty="0" smtClean="0"/>
              <a:t>関数として書く</a:t>
            </a:r>
            <a:endParaRPr lang="en-US" altLang="ja-JP" dirty="0" smtClean="0"/>
          </a:p>
          <a:p>
            <a:pPr lvl="1"/>
            <a:r>
              <a:rPr kumimoji="1" lang="ja-JP" altLang="en-US" dirty="0" smtClean="0"/>
              <a:t>描画処理の時に</a:t>
            </a:r>
            <a:r>
              <a:rPr kumimoji="1" lang="en-US" altLang="ja-JP" dirty="0" smtClean="0"/>
              <a:t/>
            </a:r>
            <a:br>
              <a:rPr kumimoji="1" lang="en-US" altLang="ja-JP" dirty="0" smtClean="0"/>
            </a:br>
            <a:r>
              <a:rPr kumimoji="1" lang="ja-JP" altLang="en-US" dirty="0" smtClean="0"/>
              <a:t>「これを使え！」と</a:t>
            </a:r>
            <a:r>
              <a:rPr kumimoji="1" lang="en-US" altLang="ja-JP" dirty="0" smtClean="0"/>
              <a:t/>
            </a:r>
            <a:br>
              <a:rPr kumimoji="1" lang="en-US" altLang="ja-JP" dirty="0" smtClean="0"/>
            </a:br>
            <a:r>
              <a:rPr kumimoji="1" lang="ja-JP" altLang="en-US" dirty="0" smtClean="0"/>
              <a:t>指示をすれば、後は</a:t>
            </a:r>
            <a:r>
              <a:rPr kumimoji="1" lang="en-US" altLang="ja-JP" dirty="0" smtClean="0"/>
              <a:t>GPU</a:t>
            </a:r>
            <a:r>
              <a:rPr kumimoji="1" lang="ja-JP" altLang="en-US" dirty="0" smtClean="0"/>
              <a:t>がやってくれる</a:t>
            </a:r>
            <a:endParaRPr kumimoji="1" lang="ja-JP" altLang="en-US" dirty="0"/>
          </a:p>
        </p:txBody>
      </p:sp>
      <p:sp>
        <p:nvSpPr>
          <p:cNvPr id="6" name="コンテンツ プレースホルダ 3"/>
          <p:cNvSpPr>
            <a:spLocks noGrp="1"/>
          </p:cNvSpPr>
          <p:nvPr>
            <p:ph sz="half" idx="2"/>
          </p:nvPr>
        </p:nvSpPr>
        <p:spPr/>
        <p:txBody>
          <a:bodyPr/>
          <a:lstStyle/>
          <a:p>
            <a:pPr>
              <a:buNone/>
            </a:pPr>
            <a:r>
              <a:rPr kumimoji="1" lang="en-US" altLang="ja-JP" sz="2000" dirty="0" smtClean="0"/>
              <a:t>// 1</a:t>
            </a:r>
            <a:r>
              <a:rPr kumimoji="1" lang="ja-JP" altLang="en-US" sz="2000" dirty="0" smtClean="0"/>
              <a:t>頂点分の処理を書く</a:t>
            </a:r>
            <a:endParaRPr kumimoji="1" lang="en-US" altLang="ja-JP" sz="2000" dirty="0" smtClean="0"/>
          </a:p>
          <a:p>
            <a:pPr>
              <a:buNone/>
            </a:pPr>
            <a:r>
              <a:rPr kumimoji="1" lang="en-US" altLang="ja-JP" sz="2000" dirty="0" err="1" smtClean="0"/>
              <a:t>VertexInfo</a:t>
            </a:r>
            <a:r>
              <a:rPr kumimoji="1" lang="en-US" altLang="ja-JP" sz="2000" dirty="0" smtClean="0"/>
              <a:t> main(</a:t>
            </a:r>
            <a:r>
              <a:rPr lang="en-US" altLang="ja-JP" sz="2000" dirty="0" smtClean="0"/>
              <a:t>) {</a:t>
            </a:r>
          </a:p>
          <a:p>
            <a:pPr>
              <a:buNone/>
            </a:pPr>
            <a:r>
              <a:rPr lang="en-US" altLang="ja-JP" sz="2000" dirty="0" smtClean="0"/>
              <a:t>	vertex[</a:t>
            </a:r>
            <a:r>
              <a:rPr lang="en-US" altLang="ja-JP" sz="2000" dirty="0" err="1" smtClean="0"/>
              <a:t>i</a:t>
            </a:r>
            <a:r>
              <a:rPr lang="en-US" altLang="ja-JP" sz="2000" dirty="0" smtClean="0"/>
              <a:t>] = ……;</a:t>
            </a:r>
          </a:p>
          <a:p>
            <a:pPr>
              <a:buNone/>
            </a:pPr>
            <a:r>
              <a:rPr lang="en-US" altLang="ja-JP" sz="2000" dirty="0" smtClean="0"/>
              <a:t>	color[</a:t>
            </a:r>
            <a:r>
              <a:rPr lang="en-US" altLang="ja-JP" sz="2000" dirty="0" err="1" smtClean="0"/>
              <a:t>i</a:t>
            </a:r>
            <a:r>
              <a:rPr lang="en-US" altLang="ja-JP" sz="2000" dirty="0" smtClean="0"/>
              <a:t>] = ……;</a:t>
            </a:r>
          </a:p>
          <a:p>
            <a:pPr>
              <a:buNone/>
            </a:pPr>
            <a:r>
              <a:rPr kumimoji="1" lang="en-US" altLang="ja-JP" sz="2000" dirty="0" smtClean="0"/>
              <a:t>}</a:t>
            </a:r>
          </a:p>
          <a:p>
            <a:pPr>
              <a:buNone/>
            </a:pPr>
            <a:endParaRPr lang="en-US" altLang="ja-JP" sz="2000" dirty="0" smtClean="0"/>
          </a:p>
          <a:p>
            <a:pPr>
              <a:buNone/>
            </a:pPr>
            <a:r>
              <a:rPr lang="en-US" altLang="ja-JP" sz="2000" dirty="0" smtClean="0"/>
              <a:t>// 1</a:t>
            </a:r>
            <a:r>
              <a:rPr lang="ja-JP" altLang="en-US" sz="2000" dirty="0" smtClean="0"/>
              <a:t>ピクセル分の処理を書く</a:t>
            </a:r>
            <a:endParaRPr lang="en-US" altLang="ja-JP" sz="2000" dirty="0" smtClean="0"/>
          </a:p>
          <a:p>
            <a:pPr>
              <a:buNone/>
            </a:pPr>
            <a:r>
              <a:rPr lang="en-US" altLang="ja-JP" sz="2000" dirty="0" err="1" smtClean="0"/>
              <a:t>PixelInfo</a:t>
            </a:r>
            <a:r>
              <a:rPr lang="en-US" altLang="ja-JP" sz="2000" dirty="0" smtClean="0"/>
              <a:t> main() {</a:t>
            </a:r>
          </a:p>
          <a:p>
            <a:pPr>
              <a:buNone/>
            </a:pPr>
            <a:r>
              <a:rPr lang="en-US" altLang="ja-JP" sz="2000" dirty="0" smtClean="0"/>
              <a:t>	pixel[</a:t>
            </a:r>
            <a:r>
              <a:rPr lang="en-US" altLang="ja-JP" sz="2000" dirty="0" err="1" smtClean="0"/>
              <a:t>i</a:t>
            </a:r>
            <a:r>
              <a:rPr lang="en-US" altLang="ja-JP" sz="2000" dirty="0" smtClean="0"/>
              <a:t>][j] = ……;</a:t>
            </a:r>
          </a:p>
          <a:p>
            <a:pPr>
              <a:buNone/>
            </a:pPr>
            <a:r>
              <a:rPr kumimoji="1" lang="en-US" altLang="ja-JP" sz="2000"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シェーダー言語</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OpenGL</a:t>
            </a:r>
            <a:r>
              <a:rPr kumimoji="1" lang="ja-JP" altLang="en-US" dirty="0" smtClean="0"/>
              <a:t>の場合は</a:t>
            </a:r>
            <a:r>
              <a:rPr kumimoji="1" lang="en-US" altLang="ja-JP" dirty="0" smtClean="0"/>
              <a:t>GLSL</a:t>
            </a:r>
            <a:r>
              <a:rPr kumimoji="1" lang="ja-JP" altLang="en-US" dirty="0" smtClean="0"/>
              <a:t>という言語</a:t>
            </a:r>
            <a:endParaRPr kumimoji="1" lang="en-US" altLang="ja-JP" dirty="0" smtClean="0"/>
          </a:p>
          <a:p>
            <a:r>
              <a:rPr lang="en-US" altLang="ja-JP" dirty="0" smtClean="0"/>
              <a:t>DirectX/XNA</a:t>
            </a:r>
            <a:r>
              <a:rPr lang="ja-JP" altLang="en-US" dirty="0" smtClean="0"/>
              <a:t>の場合は</a:t>
            </a:r>
            <a:r>
              <a:rPr lang="en-US" altLang="ja-JP" dirty="0" smtClean="0"/>
              <a:t>HLSL</a:t>
            </a:r>
            <a:r>
              <a:rPr lang="ja-JP" altLang="en-US" dirty="0" smtClean="0"/>
              <a:t>という言語</a:t>
            </a:r>
            <a:endParaRPr lang="en-US" altLang="ja-JP" dirty="0" smtClean="0"/>
          </a:p>
          <a:p>
            <a:r>
              <a:rPr kumimoji="1" lang="ja-JP" altLang="en-US" dirty="0" smtClean="0"/>
              <a:t>両方に対応する言語で</a:t>
            </a:r>
            <a:r>
              <a:rPr kumimoji="1" lang="en-US" altLang="ja-JP" dirty="0" smtClean="0"/>
              <a:t>Cg</a:t>
            </a:r>
            <a:r>
              <a:rPr kumimoji="1" lang="ja-JP" altLang="en-US" dirty="0" smtClean="0"/>
              <a:t>というのもある</a:t>
            </a:r>
            <a:endParaRPr kumimoji="1" lang="en-US" altLang="ja-JP" dirty="0" smtClean="0"/>
          </a:p>
          <a:p>
            <a:pPr lvl="1"/>
            <a:r>
              <a:rPr lang="en-US" altLang="ja-JP" dirty="0" smtClean="0"/>
              <a:t>C for Graphics</a:t>
            </a:r>
            <a:r>
              <a:rPr lang="ja-JP" altLang="en-US" dirty="0" smtClean="0"/>
              <a:t>の略</a:t>
            </a:r>
            <a:r>
              <a:rPr lang="en-US" altLang="ja-JP" dirty="0" smtClean="0"/>
              <a:t>…</a:t>
            </a:r>
            <a:r>
              <a:rPr lang="ja-JP" altLang="en-US" dirty="0" smtClean="0"/>
              <a:t>ちょっと無理がある</a:t>
            </a:r>
            <a:endParaRPr lang="en-US" altLang="ja-JP" dirty="0" smtClean="0"/>
          </a:p>
          <a:p>
            <a:endParaRPr kumimoji="1" lang="en-US" altLang="ja-JP" dirty="0" smtClean="0"/>
          </a:p>
          <a:p>
            <a:r>
              <a:rPr lang="ja-JP" altLang="en-US" dirty="0" smtClean="0"/>
              <a:t>どれでもだいたいやれることは一緒</a:t>
            </a:r>
            <a:endParaRPr lang="en-US" altLang="ja-JP" dirty="0" smtClean="0"/>
          </a:p>
          <a:p>
            <a:r>
              <a:rPr kumimoji="1" lang="en-US" altLang="ja-JP" dirty="0" smtClean="0"/>
              <a:t>C</a:t>
            </a:r>
            <a:r>
              <a:rPr kumimoji="1" lang="ja-JP" altLang="en-US" dirty="0" smtClean="0"/>
              <a:t>言語に近い感覚で、</a:t>
            </a:r>
            <a:r>
              <a:rPr kumimoji="1" lang="en-US" altLang="ja-JP" dirty="0" smtClean="0"/>
              <a:t>GPU</a:t>
            </a:r>
            <a:r>
              <a:rPr kumimoji="1" lang="ja-JP" altLang="en-US" dirty="0" smtClean="0"/>
              <a:t>上の処理を記述</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6034</TotalTime>
  <Words>1102</Words>
  <Application>Microsoft Office PowerPoint</Application>
  <PresentationFormat>画面に合わせる (4:3)</PresentationFormat>
  <Paragraphs>255</Paragraphs>
  <Slides>29</Slides>
  <Notes>0</Notes>
  <HiddenSlides>0</HiddenSlides>
  <MMClips>0</MMClips>
  <ScaleCrop>false</ScaleCrop>
  <HeadingPairs>
    <vt:vector size="4" baseType="variant">
      <vt:variant>
        <vt:lpstr>テーマ</vt:lpstr>
      </vt:variant>
      <vt:variant>
        <vt:i4>1</vt:i4>
      </vt:variant>
      <vt:variant>
        <vt:lpstr>スライド タイトル</vt:lpstr>
      </vt:variant>
      <vt:variant>
        <vt:i4>29</vt:i4>
      </vt:variant>
    </vt:vector>
  </HeadingPairs>
  <TitlesOfParts>
    <vt:vector size="30" baseType="lpstr">
      <vt:lpstr>Office テーマ</vt:lpstr>
      <vt:lpstr>プロジェクト演習Ⅳ インタラクティブゲーム制作 プログラミング4</vt:lpstr>
      <vt:lpstr>今日の内容</vt:lpstr>
      <vt:lpstr>シェーダーとは</vt:lpstr>
      <vt:lpstr>描画処理の流れ</vt:lpstr>
      <vt:lpstr>描画処理の実際</vt:lpstr>
      <vt:lpstr>昔はGPU側に丸投げだった</vt:lpstr>
      <vt:lpstr>まちがい</vt:lpstr>
      <vt:lpstr>せいかい</vt:lpstr>
      <vt:lpstr>シェーダー言語</vt:lpstr>
      <vt:lpstr>とりあえず2種類の シェーダプログラムを覚えよう</vt:lpstr>
      <vt:lpstr>バーテックスシェーダの役割</vt:lpstr>
      <vt:lpstr>フラグメントシェーダの役割</vt:lpstr>
      <vt:lpstr>線形補間された値とは</vt:lpstr>
      <vt:lpstr>心せねばならないこと</vt:lpstr>
      <vt:lpstr>マテリアルとライティングの基礎</vt:lpstr>
      <vt:lpstr>3DCGにおける色は色々あります</vt:lpstr>
      <vt:lpstr>拡散反射光とは</vt:lpstr>
      <vt:lpstr>環境反射光とは</vt:lpstr>
      <vt:lpstr>鏡面反射光とは</vt:lpstr>
      <vt:lpstr>放射光とは</vt:lpstr>
      <vt:lpstr>光源の種類</vt:lpstr>
      <vt:lpstr>光源にもマテリアルがある</vt:lpstr>
      <vt:lpstr>これで分かる！(一般的な) 3DCGでの色決定計算式</vt:lpstr>
      <vt:lpstr>前スライド中の変数</vt:lpstr>
      <vt:lpstr>これで分かれ！ マテリアルパラメータ一覧表</vt:lpstr>
      <vt:lpstr>光源による演出</vt:lpstr>
      <vt:lpstr>シェーディングタイプ</vt:lpstr>
      <vt:lpstr>透明度とは</vt:lpstr>
      <vt:lpstr>今説明した処理を 自力で書く必要がある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Ryota Takeuchi</cp:lastModifiedBy>
  <cp:revision>313</cp:revision>
  <dcterms:created xsi:type="dcterms:W3CDTF">2009-10-06T17:40:33Z</dcterms:created>
  <dcterms:modified xsi:type="dcterms:W3CDTF">2012-11-28T00:39:41Z</dcterms:modified>
</cp:coreProperties>
</file>