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98" r:id="rId4"/>
    <p:sldId id="299" r:id="rId5"/>
    <p:sldId id="312" r:id="rId6"/>
    <p:sldId id="300" r:id="rId7"/>
    <p:sldId id="301" r:id="rId8"/>
    <p:sldId id="304" r:id="rId9"/>
    <p:sldId id="305" r:id="rId10"/>
    <p:sldId id="302" r:id="rId11"/>
    <p:sldId id="303" r:id="rId12"/>
    <p:sldId id="306" r:id="rId13"/>
    <p:sldId id="308" r:id="rId14"/>
    <p:sldId id="307" r:id="rId15"/>
    <p:sldId id="309" r:id="rId16"/>
    <p:sldId id="310" r:id="rId17"/>
    <p:sldId id="311" r:id="rId18"/>
    <p:sldId id="313" r:id="rId19"/>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646"/>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829" autoAdjust="0"/>
  </p:normalViewPr>
  <p:slideViewPr>
    <p:cSldViewPr>
      <p:cViewPr varScale="1">
        <p:scale>
          <a:sx n="91" d="100"/>
          <a:sy n="91" d="100"/>
        </p:scale>
        <p:origin x="-108" y="-4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3D51BCC-1359-430E-90E5-4E673867CA5C}" type="datetimeFigureOut">
              <a:rPr lang="ja-JP" altLang="en-US"/>
              <a:pPr>
                <a:defRPr/>
              </a:pPr>
              <a:t>2012/11/21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C8F7857-23B6-45B7-A912-BDEDC96788A1}"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12C6E84-D104-421F-B6D0-714816778AA2}" type="datetimeFigureOut">
              <a:rPr lang="ja-JP" altLang="en-US"/>
              <a:pPr>
                <a:defRPr/>
              </a:pPr>
              <a:t>2012/11/21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A6377F4-0EFE-40BA-B095-BE71A06A8AE3}"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835C556-359E-46C6-AFB8-4D9E54FCA359}" type="datetimeFigureOut">
              <a:rPr lang="ja-JP" altLang="en-US"/>
              <a:pPr>
                <a:defRPr/>
              </a:pPr>
              <a:t>2012/11/21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2BC6FC7-16E5-458A-AEEE-BFD7802F37F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9F98564-3318-4A20-B955-9BE9E2F815F8}" type="datetimeFigureOut">
              <a:rPr lang="ja-JP" altLang="en-US"/>
              <a:pPr>
                <a:defRPr/>
              </a:pPr>
              <a:t>2012/11/21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ACDDD8B-5818-49B8-9D3A-7EDD197AF94D}"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A634A24-EE5B-4FF0-9EE6-36F34F864EAD}" type="datetimeFigureOut">
              <a:rPr lang="ja-JP" altLang="en-US"/>
              <a:pPr>
                <a:defRPr/>
              </a:pPr>
              <a:t>2012/11/21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A227536-BE23-4352-AAA9-2ED58E7592B6}"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DE4913FD-4B94-4069-873C-9CFD6849A768}" type="datetimeFigureOut">
              <a:rPr lang="ja-JP" altLang="en-US"/>
              <a:pPr>
                <a:defRPr/>
              </a:pPr>
              <a:t>2012/11/21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289FB58-8CFE-4F16-A842-3A83CFB51D51}"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2F2E7673-4BA8-4FAE-B08D-F7E331915AB2}" type="datetimeFigureOut">
              <a:rPr lang="ja-JP" altLang="en-US"/>
              <a:pPr>
                <a:defRPr/>
              </a:pPr>
              <a:t>2012/11/21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DFC6E17-9787-4434-BAC6-E87F63939727}"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E3FBDB15-3EBE-4986-9595-1EBF3A74505F}" type="datetimeFigureOut">
              <a:rPr lang="ja-JP" altLang="en-US"/>
              <a:pPr>
                <a:defRPr/>
              </a:pPr>
              <a:t>2012/11/21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981AC73-A7AB-4B2B-8FFB-E42BB7B4B64E}"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D92833B-9B56-4C4D-B5C8-B0371A49DBF1}" type="datetimeFigureOut">
              <a:rPr lang="ja-JP" altLang="en-US"/>
              <a:pPr>
                <a:defRPr/>
              </a:pPr>
              <a:t>2012/11/21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61DEB76-0AE3-4D7E-A57D-2AEDDB644AE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E02AAA7-62FC-459A-90FF-24C72A838A1B}" type="datetimeFigureOut">
              <a:rPr lang="ja-JP" altLang="en-US"/>
              <a:pPr>
                <a:defRPr/>
              </a:pPr>
              <a:t>2012/11/21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CA6B932-9529-4FEE-B345-F7039022F871}"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F6C493-99AD-4F51-A088-84B14A569F01}" type="datetimeFigureOut">
              <a:rPr lang="ja-JP" altLang="en-US"/>
              <a:pPr>
                <a:defRPr/>
              </a:pPr>
              <a:t>2012/11/21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90E6A3D-FE78-45A9-BFF8-75A9DA0E58B4}"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A756FEB-708F-47BB-A110-3C967F9A7037}" type="datetimeFigureOut">
              <a:rPr lang="ja-JP" altLang="en-US"/>
              <a:pPr>
                <a:defRPr/>
              </a:pPr>
              <a:t>2012/11/21</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B7EFD4-2801-486B-9B28-0AD45C02D28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b="1" kern="1200">
          <a:solidFill>
            <a:schemeClr val="tx1"/>
          </a:solidFill>
          <a:latin typeface="メイリオ" pitchFamily="50" charset="-128"/>
          <a:ea typeface="メイリオ" pitchFamily="50" charset="-128"/>
          <a:cs typeface="メイリオ" pitchFamily="50" charset="-128"/>
        </a:defRPr>
      </a:lvl1pPr>
      <a:lvl2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メイリオ" pitchFamily="50" charset="-128"/>
          <a:ea typeface="メイリオ" pitchFamily="50" charset="-128"/>
          <a:cs typeface="メイリオ" pitchFamily="50" charset="-128"/>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メイリオ" pitchFamily="50" charset="-128"/>
          <a:ea typeface="メイリオ" pitchFamily="50" charset="-128"/>
          <a:cs typeface="メイリオ" pitchFamily="50" charset="-128"/>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メイリオ" pitchFamily="50" charset="-128"/>
          <a:ea typeface="メイリオ" pitchFamily="50" charset="-128"/>
          <a:cs typeface="メイリオ" pitchFamily="50" charset="-128"/>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asura.iaigiri.com/top.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pPr eaLnBrk="1" hangingPunct="1"/>
            <a:r>
              <a:rPr lang="ja-JP" altLang="en-US" dirty="0" smtClean="0"/>
              <a:t>プロジェクト演習</a:t>
            </a:r>
            <a:r>
              <a:rPr lang="en-US" altLang="ja-JP" dirty="0" smtClean="0"/>
              <a:t>Ⅳ</a:t>
            </a:r>
            <a:r>
              <a:rPr lang="ja-JP" altLang="en-US" dirty="0" smtClean="0"/>
              <a:t/>
            </a:r>
            <a:br>
              <a:rPr lang="ja-JP" altLang="en-US" dirty="0" smtClean="0"/>
            </a:br>
            <a:r>
              <a:rPr lang="ja-JP" altLang="en-US" dirty="0" smtClean="0"/>
              <a:t>インタラクティブゲーム制作</a:t>
            </a:r>
            <a:r>
              <a:rPr lang="en-US" altLang="ja-JP" dirty="0" smtClean="0"/>
              <a:t/>
            </a:r>
            <a:br>
              <a:rPr lang="en-US" altLang="ja-JP" dirty="0" smtClean="0"/>
            </a:br>
            <a:r>
              <a:rPr lang="ja-JP" altLang="en-US" dirty="0" smtClean="0"/>
              <a:t>プログラミング</a:t>
            </a:r>
            <a:r>
              <a:rPr lang="en-US" altLang="ja-JP" dirty="0" smtClean="0"/>
              <a:t>4</a:t>
            </a:r>
            <a:endParaRPr lang="ja-JP" altLang="en-US" dirty="0" smtClean="0"/>
          </a:p>
        </p:txBody>
      </p:sp>
      <p:sp>
        <p:nvSpPr>
          <p:cNvPr id="3" name="サブタイトル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altLang="ja-JP" dirty="0" smtClean="0">
                <a:cs typeface="+mn-cs"/>
              </a:rPr>
              <a:t>2012/11/21</a:t>
            </a:r>
            <a:endParaRPr lang="ja-JP" altLang="en-US" dirty="0" smtClean="0">
              <a:cs typeface="+mn-cs"/>
            </a:endParaRPr>
          </a:p>
          <a:p>
            <a:pPr eaLnBrk="1" fontAlgn="auto" hangingPunct="1">
              <a:spcAft>
                <a:spcPts val="0"/>
              </a:spcAft>
              <a:buFont typeface="Arial" pitchFamily="34" charset="0"/>
              <a:buNone/>
              <a:defRPr/>
            </a:pPr>
            <a:r>
              <a:rPr lang="en-US" altLang="ja-JP" dirty="0" smtClean="0">
                <a:cs typeface="+mn-cs"/>
              </a:rPr>
              <a:t>Inside of 3DCG</a:t>
            </a:r>
            <a:endParaRPr lang="ja-JP" altLang="en-US" dirty="0">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考えられる対策</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半透明物体の描画順を後回しにする</a:t>
            </a:r>
            <a:endParaRPr kumimoji="1" lang="en-US" altLang="ja-JP" dirty="0" smtClean="0"/>
          </a:p>
          <a:p>
            <a:pPr lvl="1"/>
            <a:r>
              <a:rPr lang="ja-JP" altLang="en-US" dirty="0" smtClean="0"/>
              <a:t>半透明物体同士の順番も、出来るだけカメラから遠い順になるようにする</a:t>
            </a:r>
            <a:endParaRPr lang="en-US" altLang="ja-JP" dirty="0" smtClean="0"/>
          </a:p>
          <a:p>
            <a:r>
              <a:rPr kumimoji="1" lang="ja-JP" altLang="en-US" dirty="0" smtClean="0"/>
              <a:t>カメラの最前面に来るような物体</a:t>
            </a:r>
            <a:r>
              <a:rPr kumimoji="1" lang="en-US" altLang="ja-JP" dirty="0" smtClean="0"/>
              <a:t>(</a:t>
            </a:r>
            <a:r>
              <a:rPr kumimoji="1" lang="ja-JP" altLang="en-US" dirty="0" smtClean="0"/>
              <a:t>パラメータやメッセージなど</a:t>
            </a:r>
            <a:r>
              <a:rPr kumimoji="1" lang="en-US" altLang="ja-JP" dirty="0" smtClean="0"/>
              <a:t>)</a:t>
            </a:r>
            <a:r>
              <a:rPr kumimoji="1" lang="ja-JP" altLang="en-US" dirty="0" smtClean="0"/>
              <a:t>はオーバーレイ描画を使う</a:t>
            </a:r>
            <a:endParaRPr kumimoji="1" lang="en-US" altLang="ja-JP" dirty="0" smtClean="0"/>
          </a:p>
          <a:p>
            <a:pPr lvl="1"/>
            <a:r>
              <a:rPr lang="en-US" altLang="ja-JP" dirty="0" smtClean="0"/>
              <a:t>FK</a:t>
            </a:r>
            <a:r>
              <a:rPr lang="ja-JP" altLang="en-US" dirty="0" smtClean="0"/>
              <a:t>ならば</a:t>
            </a:r>
            <a:r>
              <a:rPr lang="en-US" altLang="ja-JP" dirty="0" err="1" smtClean="0"/>
              <a:t>entryOverlayModel</a:t>
            </a:r>
            <a:r>
              <a:rPr lang="en-US" altLang="ja-JP" dirty="0" smtClean="0"/>
              <a:t>()</a:t>
            </a:r>
            <a:r>
              <a:rPr lang="ja-JP" altLang="en-US" dirty="0" smtClean="0"/>
              <a:t>を使えばよい</a:t>
            </a:r>
            <a:endParaRPr lang="en-US" altLang="ja-JP" dirty="0" smtClean="0"/>
          </a:p>
          <a:p>
            <a:r>
              <a:rPr kumimoji="1" lang="ja-JP" altLang="en-US" dirty="0" smtClean="0">
                <a:solidFill>
                  <a:srgbClr val="FF0000"/>
                </a:solidFill>
              </a:rPr>
              <a:t>半透明物体はデプス値に影響を与えないようにする</a:t>
            </a:r>
            <a:endParaRPr kumimoji="1" lang="en-US" altLang="ja-JP" dirty="0" smtClean="0">
              <a:solidFill>
                <a:srgbClr val="FF0000"/>
              </a:solidFill>
            </a:endParaRPr>
          </a:p>
          <a:p>
            <a:pPr lvl="1"/>
            <a:r>
              <a:rPr kumimoji="1" lang="ja-JP" altLang="en-US" dirty="0" smtClean="0"/>
              <a:t>今後もちょくちょく使うテクニック</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a:t>
            </a:r>
            <a:r>
              <a:rPr kumimoji="1" lang="ja-JP" altLang="en-US" dirty="0" smtClean="0"/>
              <a:t>段階のデプス値制御</a:t>
            </a:r>
            <a:r>
              <a:rPr lang="ja-JP" altLang="en-US" dirty="0" smtClean="0"/>
              <a:t>命令</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これから描く物体は「デプス値に従って前後関係を解決する」</a:t>
            </a:r>
            <a:r>
              <a:rPr kumimoji="1" lang="en-US" altLang="ja-JP" dirty="0" smtClean="0"/>
              <a:t>or</a:t>
            </a:r>
            <a:r>
              <a:rPr lang="ja-JP" altLang="en-US" dirty="0" smtClean="0"/>
              <a:t> 「その場所がいかなる距離でも無視して上書きする」</a:t>
            </a:r>
            <a:endParaRPr kumimoji="1" lang="en-US" altLang="ja-JP" dirty="0" smtClean="0"/>
          </a:p>
          <a:p>
            <a:pPr lvl="1"/>
            <a:r>
              <a:rPr lang="en-US" altLang="ja-JP" dirty="0" err="1" smtClean="0"/>
              <a:t>glEnable</a:t>
            </a:r>
            <a:r>
              <a:rPr lang="en-US" altLang="ja-JP" dirty="0" smtClean="0"/>
              <a:t>(GL_DEPTH_TEST)</a:t>
            </a:r>
          </a:p>
          <a:p>
            <a:pPr lvl="1"/>
            <a:r>
              <a:rPr kumimoji="1" lang="en-US" altLang="ja-JP" dirty="0" err="1" smtClean="0"/>
              <a:t>glDisable</a:t>
            </a:r>
            <a:r>
              <a:rPr kumimoji="1" lang="en-US" altLang="ja-JP" dirty="0" smtClean="0"/>
              <a:t>(GL_DEPTH_TEST)</a:t>
            </a:r>
          </a:p>
          <a:p>
            <a:r>
              <a:rPr lang="ja-JP" altLang="en-US" dirty="0" smtClean="0"/>
              <a:t>これから描く物体は「描画する際にデプス値も一緒に更新する」</a:t>
            </a:r>
            <a:r>
              <a:rPr lang="en-US" altLang="ja-JP" dirty="0" smtClean="0"/>
              <a:t>or</a:t>
            </a:r>
            <a:r>
              <a:rPr lang="ja-JP" altLang="en-US" dirty="0" smtClean="0"/>
              <a:t>「描画する際にデプス値は参照するが更新はしない」</a:t>
            </a:r>
            <a:endParaRPr lang="en-US" altLang="ja-JP" dirty="0" smtClean="0"/>
          </a:p>
          <a:p>
            <a:pPr lvl="1"/>
            <a:r>
              <a:rPr kumimoji="1" lang="en-US" altLang="ja-JP" dirty="0" err="1" smtClean="0"/>
              <a:t>glDepthMask</a:t>
            </a:r>
            <a:r>
              <a:rPr kumimoji="1" lang="en-US" altLang="ja-JP" dirty="0" smtClean="0"/>
              <a:t>(GL_TRUE)</a:t>
            </a:r>
          </a:p>
          <a:p>
            <a:pPr lvl="1"/>
            <a:r>
              <a:rPr lang="en-US" altLang="ja-JP" dirty="0" err="1" smtClean="0"/>
              <a:t>glDepthMask</a:t>
            </a:r>
            <a:r>
              <a:rPr lang="en-US" altLang="ja-JP" dirty="0" smtClean="0"/>
              <a:t>(GL_FALSE)</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目的別デプス制御状態まとめ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通常の描画</a:t>
            </a:r>
            <a:endParaRPr kumimoji="1" lang="en-US" altLang="ja-JP" dirty="0" smtClean="0"/>
          </a:p>
          <a:p>
            <a:pPr lvl="1"/>
            <a:r>
              <a:rPr lang="ja-JP" altLang="en-US" dirty="0" smtClean="0"/>
              <a:t>デプステスト有効、デプス値書き込み有効</a:t>
            </a:r>
            <a:endParaRPr lang="en-US" altLang="ja-JP" dirty="0" smtClean="0"/>
          </a:p>
          <a:p>
            <a:r>
              <a:rPr kumimoji="1" lang="ja-JP" altLang="en-US" dirty="0" smtClean="0"/>
              <a:t>オーバーレイ描画</a:t>
            </a:r>
            <a:endParaRPr kumimoji="1" lang="en-US" altLang="ja-JP" dirty="0" smtClean="0"/>
          </a:p>
          <a:p>
            <a:pPr lvl="1"/>
            <a:r>
              <a:rPr lang="ja-JP" altLang="en-US" dirty="0" smtClean="0"/>
              <a:t>デプステスト無効、デプス値書き込み有効</a:t>
            </a:r>
            <a:endParaRPr lang="en-US" altLang="ja-JP" dirty="0" smtClean="0"/>
          </a:p>
          <a:p>
            <a:endParaRPr kumimoji="1" lang="en-US" altLang="ja-JP" dirty="0" smtClean="0"/>
          </a:p>
          <a:p>
            <a:r>
              <a:rPr kumimoji="1" lang="ja-JP" altLang="en-US" dirty="0" smtClean="0"/>
              <a:t>背景の後書きを邪魔しない半透明描画</a:t>
            </a:r>
            <a:endParaRPr kumimoji="1" lang="en-US" altLang="ja-JP" dirty="0" smtClean="0"/>
          </a:p>
          <a:p>
            <a:pPr lvl="1"/>
            <a:r>
              <a:rPr lang="ja-JP" altLang="en-US" dirty="0" smtClean="0"/>
              <a:t>デプステスト有効、</a:t>
            </a:r>
            <a:r>
              <a:rPr lang="ja-JP" altLang="en-US" dirty="0" smtClean="0">
                <a:solidFill>
                  <a:srgbClr val="FF0000"/>
                </a:solidFill>
              </a:rPr>
              <a:t>デプス値書き込み無効</a:t>
            </a: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アルファ値の扱いについて</a:t>
            </a:r>
            <a:endParaRPr kumimoji="1" lang="ja-JP" altLang="en-US" dirty="0"/>
          </a:p>
        </p:txBody>
      </p:sp>
      <p:sp>
        <p:nvSpPr>
          <p:cNvPr id="5" name="コンテンツ プレースホルダ 4"/>
          <p:cNvSpPr>
            <a:spLocks noGrp="1"/>
          </p:cNvSpPr>
          <p:nvPr>
            <p:ph idx="1"/>
          </p:nvPr>
        </p:nvSpPr>
        <p:spPr/>
        <p:txBody>
          <a:bodyPr>
            <a:normAutofit fontScale="92500" lnSpcReduction="10000"/>
          </a:bodyPr>
          <a:lstStyle/>
          <a:p>
            <a:r>
              <a:rPr kumimoji="1" lang="ja-JP" altLang="en-US" dirty="0" smtClean="0"/>
              <a:t>マテリアルとテクスチャで</a:t>
            </a:r>
            <a:r>
              <a:rPr kumimoji="1" lang="en-US" altLang="ja-JP" dirty="0" smtClean="0"/>
              <a:t>2</a:t>
            </a:r>
            <a:r>
              <a:rPr kumimoji="1" lang="ja-JP" altLang="en-US" dirty="0" smtClean="0"/>
              <a:t>段階のアルファ値</a:t>
            </a:r>
            <a:r>
              <a:rPr kumimoji="1" lang="en-US" altLang="ja-JP" dirty="0" smtClean="0"/>
              <a:t>(</a:t>
            </a:r>
            <a:r>
              <a:rPr kumimoji="1" lang="ja-JP" altLang="en-US" dirty="0" smtClean="0"/>
              <a:t>透明度</a:t>
            </a:r>
            <a:r>
              <a:rPr kumimoji="1" lang="en-US" altLang="ja-JP" dirty="0" smtClean="0"/>
              <a:t>)</a:t>
            </a:r>
            <a:r>
              <a:rPr kumimoji="1" lang="ja-JP" altLang="en-US" dirty="0" smtClean="0"/>
              <a:t>が扱える</a:t>
            </a:r>
            <a:endParaRPr kumimoji="1" lang="en-US" altLang="ja-JP" dirty="0" smtClean="0"/>
          </a:p>
          <a:p>
            <a:r>
              <a:rPr lang="ja-JP" altLang="en-US" dirty="0" smtClean="0"/>
              <a:t>アルファ値は</a:t>
            </a:r>
            <a:r>
              <a:rPr lang="en-US" altLang="ja-JP" dirty="0" smtClean="0"/>
              <a:t>0</a:t>
            </a:r>
            <a:r>
              <a:rPr lang="ja-JP" altLang="en-US" dirty="0" smtClean="0"/>
              <a:t>で完全透過を表す</a:t>
            </a:r>
            <a:endParaRPr lang="en-US" altLang="ja-JP" dirty="0" smtClean="0"/>
          </a:p>
          <a:p>
            <a:pPr lvl="1"/>
            <a:r>
              <a:rPr kumimoji="1" lang="ja-JP" altLang="en-US" dirty="0" smtClean="0"/>
              <a:t>アルファ値</a:t>
            </a:r>
            <a:r>
              <a:rPr kumimoji="1" lang="en-US" altLang="ja-JP" dirty="0" smtClean="0"/>
              <a:t>0</a:t>
            </a:r>
            <a:r>
              <a:rPr kumimoji="1" lang="ja-JP" altLang="en-US" dirty="0" smtClean="0"/>
              <a:t>のピクセルは描画領域から除かれるようになっており、デプステストからも外れる</a:t>
            </a:r>
            <a:endParaRPr kumimoji="1" lang="en-US" altLang="ja-JP" dirty="0" smtClean="0"/>
          </a:p>
          <a:p>
            <a:pPr lvl="1"/>
            <a:r>
              <a:rPr lang="ja-JP" altLang="en-US" dirty="0" smtClean="0"/>
              <a:t>これをアルファテストと呼ぶ</a:t>
            </a:r>
            <a:endParaRPr lang="en-US" altLang="ja-JP" dirty="0" smtClean="0"/>
          </a:p>
          <a:p>
            <a:pPr lvl="2"/>
            <a:r>
              <a:rPr lang="en-US" altLang="ja-JP" dirty="0" smtClean="0"/>
              <a:t>FK</a:t>
            </a:r>
            <a:r>
              <a:rPr lang="ja-JP" altLang="en-US" dirty="0" smtClean="0"/>
              <a:t>ではデフォルトで有効になっている</a:t>
            </a:r>
            <a:endParaRPr kumimoji="1" lang="en-US" altLang="ja-JP" dirty="0" smtClean="0"/>
          </a:p>
          <a:p>
            <a:r>
              <a:rPr lang="en-US" altLang="ja-JP" dirty="0" smtClean="0"/>
              <a:t>1</a:t>
            </a:r>
            <a:r>
              <a:rPr lang="ja-JP" altLang="en-US" dirty="0" smtClean="0"/>
              <a:t>で完全不透明となり、その間の値は半透明としてブレンド処理が行われる</a:t>
            </a:r>
            <a:endParaRPr lang="en-US" altLang="ja-JP" dirty="0" smtClean="0"/>
          </a:p>
          <a:p>
            <a:pPr lvl="1"/>
            <a:r>
              <a:rPr kumimoji="1" lang="en-US" altLang="ja-JP" dirty="0" smtClean="0"/>
              <a:t>FK</a:t>
            </a:r>
            <a:r>
              <a:rPr kumimoji="1" lang="ja-JP" altLang="en-US" dirty="0" smtClean="0"/>
              <a:t>の場合は</a:t>
            </a:r>
            <a:r>
              <a:rPr kumimoji="1" lang="en-US" altLang="ja-JP" dirty="0" err="1" smtClean="0"/>
              <a:t>fk_Scene</a:t>
            </a:r>
            <a:r>
              <a:rPr lang="ja-JP" altLang="en-US" dirty="0" err="1" smtClean="0"/>
              <a:t>での</a:t>
            </a:r>
            <a:r>
              <a:rPr lang="ja-JP" altLang="en-US" dirty="0" smtClean="0"/>
              <a:t>設定が必要</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制御命令</a:t>
            </a:r>
            <a:r>
              <a:rPr lang="ja-JP" altLang="en-US" dirty="0" err="1" smtClean="0"/>
              <a:t>ぶっ</a:t>
            </a:r>
            <a:r>
              <a:rPr lang="ja-JP" altLang="en-US" dirty="0" smtClean="0"/>
              <a:t>込みポイント</a:t>
            </a:r>
            <a:endParaRPr kumimoji="1" lang="ja-JP" altLang="en-US" dirty="0"/>
          </a:p>
        </p:txBody>
      </p:sp>
      <p:sp>
        <p:nvSpPr>
          <p:cNvPr id="4" name="コンテンツ プレースホルダ 3"/>
          <p:cNvSpPr>
            <a:spLocks noGrp="1"/>
          </p:cNvSpPr>
          <p:nvPr>
            <p:ph sz="half" idx="1"/>
          </p:nvPr>
        </p:nvSpPr>
        <p:spPr/>
        <p:txBody>
          <a:bodyPr/>
          <a:lstStyle/>
          <a:p>
            <a:r>
              <a:rPr lang="ja-JP" altLang="en-US" dirty="0" smtClean="0"/>
              <a:t>先ほどの処理の流れに注目</a:t>
            </a:r>
            <a:endParaRPr lang="en-US" altLang="ja-JP" dirty="0" smtClean="0"/>
          </a:p>
          <a:p>
            <a:r>
              <a:rPr kumimoji="1" lang="en-US" altLang="ja-JP" dirty="0" err="1" smtClean="0"/>
              <a:t>fk_Model</a:t>
            </a:r>
            <a:r>
              <a:rPr kumimoji="1" lang="ja-JP" altLang="en-US" dirty="0" smtClean="0"/>
              <a:t>を継承するとこのポイントに割り込みが可能</a:t>
            </a:r>
            <a:endParaRPr kumimoji="1" lang="en-US" altLang="ja-JP" dirty="0" smtClean="0"/>
          </a:p>
          <a:p>
            <a:endParaRPr lang="en-US" altLang="ja-JP" dirty="0" smtClean="0"/>
          </a:p>
          <a:p>
            <a:endParaRPr kumimoji="1" lang="en-US" altLang="ja-JP" dirty="0" smtClean="0"/>
          </a:p>
          <a:p>
            <a:r>
              <a:rPr lang="en-US" altLang="ja-JP" dirty="0" smtClean="0"/>
              <a:t>pre</a:t>
            </a:r>
            <a:r>
              <a:rPr lang="ja-JP" altLang="en-US" dirty="0" smtClean="0"/>
              <a:t>でいじって</a:t>
            </a:r>
            <a:r>
              <a:rPr lang="en-US" altLang="ja-JP" dirty="0" smtClean="0"/>
              <a:t>post</a:t>
            </a:r>
            <a:r>
              <a:rPr lang="ja-JP" altLang="en-US" dirty="0" smtClean="0"/>
              <a:t>で戻せば無問題！</a:t>
            </a:r>
            <a:endParaRPr kumimoji="1" lang="ja-JP" altLang="en-US" dirty="0"/>
          </a:p>
        </p:txBody>
      </p:sp>
      <p:sp>
        <p:nvSpPr>
          <p:cNvPr id="6" name="コンテンツ プレースホルダ 4"/>
          <p:cNvSpPr>
            <a:spLocks noGrp="1"/>
          </p:cNvSpPr>
          <p:nvPr>
            <p:ph sz="half" idx="2"/>
          </p:nvPr>
        </p:nvSpPr>
        <p:spPr/>
        <p:txBody>
          <a:bodyPr/>
          <a:lstStyle/>
          <a:p>
            <a:pPr marL="514350" indent="-514350">
              <a:buFont typeface="+mj-lt"/>
              <a:buAutoNum type="arabicPeriod"/>
            </a:pPr>
            <a:r>
              <a:rPr kumimoji="1" lang="ja-JP" altLang="en-US" sz="2400" dirty="0" smtClean="0"/>
              <a:t>画面をまっさらに</a:t>
            </a:r>
            <a:r>
              <a:rPr kumimoji="1" lang="en-US" altLang="ja-JP" sz="2400" dirty="0" smtClean="0"/>
              <a:t/>
            </a:r>
            <a:br>
              <a:rPr kumimoji="1" lang="en-US" altLang="ja-JP" sz="2400" dirty="0" smtClean="0"/>
            </a:br>
            <a:r>
              <a:rPr kumimoji="1" lang="ja-JP" altLang="en-US" sz="2400" dirty="0" smtClean="0"/>
              <a:t>塗りつぶす</a:t>
            </a:r>
            <a:endParaRPr kumimoji="1" lang="en-US" altLang="ja-JP" sz="2400" dirty="0" smtClean="0"/>
          </a:p>
          <a:p>
            <a:pPr marL="514350" indent="-514350">
              <a:buFont typeface="+mj-lt"/>
              <a:buAutoNum type="arabicPeriod"/>
            </a:pPr>
            <a:r>
              <a:rPr lang="ja-JP" altLang="en-US" sz="2400" dirty="0" smtClean="0"/>
              <a:t>カメラの位置と向き、その他諸々をセット</a:t>
            </a:r>
            <a:endParaRPr lang="en-US" altLang="ja-JP" sz="2400" dirty="0" smtClean="0"/>
          </a:p>
          <a:p>
            <a:pPr marL="514350" indent="-514350">
              <a:buFont typeface="+mj-lt"/>
              <a:buAutoNum type="arabicPeriod"/>
            </a:pPr>
            <a:r>
              <a:rPr kumimoji="1" lang="ja-JP" altLang="en-US" sz="2400" dirty="0" smtClean="0"/>
              <a:t>描画したいモデルの</a:t>
            </a:r>
            <a:r>
              <a:rPr kumimoji="1" lang="en-US" altLang="ja-JP" sz="2400" dirty="0" smtClean="0"/>
              <a:t/>
            </a:r>
            <a:br>
              <a:rPr kumimoji="1" lang="en-US" altLang="ja-JP" sz="2400" dirty="0" smtClean="0"/>
            </a:br>
            <a:r>
              <a:rPr kumimoji="1" lang="ja-JP" altLang="en-US" sz="2400" dirty="0" smtClean="0"/>
              <a:t>座標系をセットする</a:t>
            </a:r>
            <a:endParaRPr kumimoji="1" lang="en-US" altLang="ja-JP" sz="2400" dirty="0" smtClean="0"/>
          </a:p>
          <a:p>
            <a:pPr marL="514350" indent="-514350">
              <a:buFont typeface="+mj-lt"/>
              <a:buAutoNum type="arabicPeriod"/>
            </a:pPr>
            <a:r>
              <a:rPr kumimoji="1" lang="ja-JP" altLang="en-US" sz="2400" dirty="0" smtClean="0"/>
              <a:t>三角形をたくさんたくさんたくさん描画する</a:t>
            </a:r>
            <a:r>
              <a:rPr kumimoji="1" lang="en-US" altLang="ja-JP" sz="2400" dirty="0" smtClean="0"/>
              <a:t/>
            </a:r>
            <a:br>
              <a:rPr kumimoji="1" lang="en-US" altLang="ja-JP" sz="2400" dirty="0" smtClean="0"/>
            </a:br>
            <a:r>
              <a:rPr kumimoji="1" lang="en-US" altLang="ja-JP" sz="2400" dirty="0" smtClean="0"/>
              <a:t>(3,4</a:t>
            </a:r>
            <a:r>
              <a:rPr kumimoji="1" lang="ja-JP" altLang="en-US" sz="2400" dirty="0" smtClean="0"/>
              <a:t>をモデルの個数分</a:t>
            </a:r>
            <a:r>
              <a:rPr kumimoji="1" lang="en-US" altLang="ja-JP" sz="2400" dirty="0" smtClean="0"/>
              <a:t>)</a:t>
            </a:r>
          </a:p>
          <a:p>
            <a:pPr marL="514350" indent="-514350">
              <a:buFont typeface="+mj-lt"/>
              <a:buAutoNum type="arabicPeriod"/>
            </a:pPr>
            <a:r>
              <a:rPr kumimoji="1" lang="ja-JP" altLang="en-US" sz="2400" dirty="0" smtClean="0"/>
              <a:t>描き上がった画面を</a:t>
            </a:r>
            <a:r>
              <a:rPr kumimoji="1" lang="en-US" altLang="ja-JP" sz="2400" dirty="0" smtClean="0"/>
              <a:t/>
            </a:r>
            <a:br>
              <a:rPr kumimoji="1" lang="en-US" altLang="ja-JP" sz="2400" dirty="0" smtClean="0"/>
            </a:br>
            <a:r>
              <a:rPr kumimoji="1" lang="ja-JP" altLang="en-US" sz="2400" dirty="0" err="1" smtClean="0"/>
              <a:t>まるっと</a:t>
            </a:r>
            <a:r>
              <a:rPr kumimoji="1" lang="ja-JP" altLang="en-US" sz="2400" dirty="0" smtClean="0"/>
              <a:t>差し替え</a:t>
            </a:r>
            <a:endParaRPr kumimoji="1" lang="ja-JP" altLang="en-US" sz="2400" dirty="0"/>
          </a:p>
        </p:txBody>
      </p:sp>
      <p:sp>
        <p:nvSpPr>
          <p:cNvPr id="7" name="右矢印吹き出し 6"/>
          <p:cNvSpPr/>
          <p:nvPr/>
        </p:nvSpPr>
        <p:spPr>
          <a:xfrm>
            <a:off x="3131840" y="3717032"/>
            <a:ext cx="2160240" cy="504056"/>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preShader</a:t>
            </a:r>
            <a:r>
              <a:rPr kumimoji="1" lang="en-US" altLang="ja-JP" dirty="0" smtClean="0"/>
              <a:t>()</a:t>
            </a:r>
            <a:endParaRPr kumimoji="1" lang="ja-JP" altLang="en-US" dirty="0"/>
          </a:p>
        </p:txBody>
      </p:sp>
      <p:sp>
        <p:nvSpPr>
          <p:cNvPr id="8" name="右矢印吹き出し 7"/>
          <p:cNvSpPr/>
          <p:nvPr/>
        </p:nvSpPr>
        <p:spPr>
          <a:xfrm>
            <a:off x="3131840" y="4437112"/>
            <a:ext cx="2160240" cy="504056"/>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postShader</a:t>
            </a: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どんな命令を突っ込めるか？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デプス値制御命令</a:t>
            </a:r>
            <a:endParaRPr kumimoji="1" lang="en-US" altLang="ja-JP" dirty="0" smtClean="0"/>
          </a:p>
          <a:p>
            <a:r>
              <a:rPr lang="ja-JP" altLang="en-US" dirty="0" smtClean="0"/>
              <a:t>アルファブレンド制御命令</a:t>
            </a:r>
            <a:endParaRPr lang="en-US" altLang="ja-JP" dirty="0" smtClean="0"/>
          </a:p>
          <a:p>
            <a:pPr lvl="1"/>
            <a:r>
              <a:rPr kumimoji="1" lang="en-US" altLang="ja-JP" dirty="0" err="1" smtClean="0"/>
              <a:t>glBlendFunc</a:t>
            </a:r>
            <a:r>
              <a:rPr kumimoji="1" lang="en-US" altLang="ja-JP" dirty="0" smtClean="0"/>
              <a:t>()</a:t>
            </a:r>
          </a:p>
          <a:p>
            <a:pPr lvl="2"/>
            <a:r>
              <a:rPr lang="en-US" altLang="ja-JP" sz="1800" dirty="0" smtClean="0"/>
              <a:t>(GL_SRC_ALPHA, GL_ONE_MINUS_SRC_ALPHA)</a:t>
            </a:r>
            <a:r>
              <a:rPr lang="ja-JP" altLang="en-US" sz="1800" dirty="0" smtClean="0"/>
              <a:t>がデフォ</a:t>
            </a:r>
          </a:p>
          <a:p>
            <a:pPr lvl="2"/>
            <a:r>
              <a:rPr lang="en-US" altLang="ja-JP" sz="1800" dirty="0" smtClean="0"/>
              <a:t>(GL_ONE, GL_ONE)</a:t>
            </a:r>
            <a:r>
              <a:rPr lang="ja-JP" altLang="en-US" sz="1800" dirty="0" smtClean="0"/>
              <a:t>にすると加算ブレンドになる</a:t>
            </a:r>
            <a:endParaRPr lang="en-US" altLang="ja-JP" sz="1800" dirty="0" smtClean="0"/>
          </a:p>
          <a:p>
            <a:r>
              <a:rPr lang="ja-JP" altLang="en-US" dirty="0" smtClean="0"/>
              <a:t>シェーダ処理命令</a:t>
            </a:r>
            <a:endParaRPr lang="en-US" altLang="ja-JP" dirty="0" smtClean="0"/>
          </a:p>
          <a:p>
            <a:r>
              <a:rPr kumimoji="1" lang="ja-JP" altLang="en-US" dirty="0" smtClean="0"/>
              <a:t>独自の描画処理命令</a:t>
            </a:r>
            <a:endParaRPr kumimoji="1" lang="en-US" altLang="ja-JP" dirty="0" smtClean="0"/>
          </a:p>
          <a:p>
            <a:endParaRPr lang="en-US" altLang="ja-JP" dirty="0" smtClean="0"/>
          </a:p>
          <a:p>
            <a:r>
              <a:rPr kumimoji="1" lang="en-US" altLang="ja-JP" dirty="0" smtClean="0"/>
              <a:t>pre</a:t>
            </a:r>
            <a:r>
              <a:rPr kumimoji="1" lang="ja-JP" altLang="en-US" dirty="0" smtClean="0"/>
              <a:t>でいじった状態値は</a:t>
            </a:r>
            <a:r>
              <a:rPr kumimoji="1" lang="en-US" altLang="ja-JP" dirty="0" smtClean="0"/>
              <a:t>post</a:t>
            </a:r>
            <a:r>
              <a:rPr kumimoji="1" lang="ja-JP" altLang="en-US" dirty="0" smtClean="0"/>
              <a:t>で戻すこと</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とても参考になるサイト</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PROJECT ASURA</a:t>
            </a:r>
          </a:p>
          <a:p>
            <a:pPr lvl="1"/>
            <a:r>
              <a:rPr lang="en-US" altLang="ja-JP" dirty="0" smtClean="0">
                <a:hlinkClick r:id="rId2"/>
              </a:rPr>
              <a:t>http://asura.iaigiri.com/top.html</a:t>
            </a:r>
            <a:endParaRPr lang="en-US" altLang="ja-JP" dirty="0" smtClean="0"/>
          </a:p>
          <a:p>
            <a:pPr lvl="1"/>
            <a:endParaRPr lang="en-US" altLang="ja-JP" dirty="0" smtClean="0"/>
          </a:p>
          <a:p>
            <a:pPr lvl="1"/>
            <a:r>
              <a:rPr lang="en-US" altLang="ja-JP" dirty="0" smtClean="0"/>
              <a:t>XNA</a:t>
            </a:r>
            <a:r>
              <a:rPr lang="ja-JP" altLang="en-US" dirty="0" smtClean="0"/>
              <a:t>中心ですが、</a:t>
            </a:r>
            <a:r>
              <a:rPr lang="en-US" altLang="ja-JP" dirty="0" smtClean="0"/>
              <a:t>OpenGL</a:t>
            </a:r>
            <a:r>
              <a:rPr lang="ja-JP" altLang="en-US" dirty="0" smtClean="0"/>
              <a:t>による実装サンプルも豊富です</a:t>
            </a:r>
            <a:endParaRPr lang="en-US" altLang="ja-JP" dirty="0" smtClean="0"/>
          </a:p>
          <a:p>
            <a:pPr lvl="1"/>
            <a:r>
              <a:rPr lang="ja-JP" altLang="en-US" dirty="0" smtClean="0"/>
              <a:t>あくまでターゲットにするスペックの範囲でやれることを探してみるのも良いでしょう</a:t>
            </a:r>
            <a:endParaRPr lang="en-US" altLang="ja-JP" dirty="0" smtClean="0"/>
          </a:p>
          <a:p>
            <a:pPr lvl="1"/>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一般的な</a:t>
            </a:r>
            <a:r>
              <a:rPr kumimoji="1" lang="en-US" altLang="ja-JP" dirty="0" smtClean="0"/>
              <a:t>3DCG</a:t>
            </a:r>
            <a:r>
              <a:rPr kumimoji="1" lang="ja-JP" altLang="en-US" dirty="0" smtClean="0"/>
              <a:t>プログラミングにおける</a:t>
            </a:r>
            <a:r>
              <a:rPr kumimoji="1" lang="en-US" altLang="ja-JP" dirty="0" smtClean="0"/>
              <a:t/>
            </a:r>
            <a:br>
              <a:rPr kumimoji="1" lang="en-US" altLang="ja-JP" dirty="0" smtClean="0"/>
            </a:br>
            <a:r>
              <a:rPr kumimoji="1" lang="ja-JP" altLang="en-US" dirty="0" smtClean="0"/>
              <a:t>処理の流れを把握</a:t>
            </a:r>
            <a:endParaRPr kumimoji="1" lang="en-US" altLang="ja-JP" dirty="0" smtClean="0"/>
          </a:p>
          <a:p>
            <a:r>
              <a:rPr lang="ja-JP" altLang="en-US" dirty="0" smtClean="0"/>
              <a:t>描画処理の各段階において何が行われているかを知る</a:t>
            </a:r>
            <a:endParaRPr lang="en-US" altLang="ja-JP" dirty="0" smtClean="0"/>
          </a:p>
          <a:p>
            <a:r>
              <a:rPr kumimoji="1" lang="ja-JP" altLang="en-US" dirty="0" smtClean="0"/>
              <a:t>デプス、アルファなどの挙動と制御</a:t>
            </a:r>
            <a:endParaRPr kumimoji="1" lang="en-US" altLang="ja-JP" dirty="0" smtClean="0"/>
          </a:p>
          <a:p>
            <a:r>
              <a:rPr lang="ja-JP" altLang="en-US" smtClean="0"/>
              <a:t>正しい見た目の表現と、外部サンプルをうまく取り込むための基礎知識</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今日の課題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a:t>
            </a:r>
            <a:r>
              <a:rPr kumimoji="1" lang="en-US" altLang="ja-JP" dirty="0" smtClean="0"/>
              <a:t>PROJECT ASURA</a:t>
            </a:r>
            <a:r>
              <a:rPr kumimoji="1" lang="ja-JP" altLang="en-US" dirty="0" smtClean="0"/>
              <a:t>」に掲載されているエフェクトのサンプルのうち、自分たちで使いそうなものを</a:t>
            </a:r>
            <a:r>
              <a:rPr kumimoji="1" lang="en-US" altLang="ja-JP" dirty="0" smtClean="0"/>
              <a:t>FK</a:t>
            </a:r>
            <a:r>
              <a:rPr kumimoji="1" lang="ja-JP" altLang="en-US" dirty="0" smtClean="0"/>
              <a:t>上で利用できるように移植してみよう</a:t>
            </a:r>
            <a:endParaRPr kumimoji="1" lang="en-US" altLang="ja-JP" dirty="0" smtClean="0"/>
          </a:p>
          <a:p>
            <a:pPr lvl="1"/>
            <a:r>
              <a:rPr lang="ja-JP" altLang="en-US" dirty="0" smtClean="0"/>
              <a:t>煙のサンプルについては移植した例があるので、そちらを参考にするとよい</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dirty="0" smtClean="0"/>
              <a:t>今日の内容</a:t>
            </a:r>
          </a:p>
        </p:txBody>
      </p:sp>
      <p:sp>
        <p:nvSpPr>
          <p:cNvPr id="3075" name="コンテンツ プレースホルダ 2"/>
          <p:cNvSpPr>
            <a:spLocks noGrp="1"/>
          </p:cNvSpPr>
          <p:nvPr>
            <p:ph idx="1"/>
          </p:nvPr>
        </p:nvSpPr>
        <p:spPr/>
        <p:txBody>
          <a:bodyPr/>
          <a:lstStyle/>
          <a:p>
            <a:pPr eaLnBrk="1" hangingPunct="1"/>
            <a:r>
              <a:rPr lang="ja-JP" altLang="en-US" dirty="0" smtClean="0"/>
              <a:t>リアルタイム</a:t>
            </a:r>
            <a:r>
              <a:rPr lang="en-US" altLang="ja-JP" dirty="0" smtClean="0"/>
              <a:t>3DCG</a:t>
            </a:r>
            <a:r>
              <a:rPr lang="ja-JP" altLang="en-US" dirty="0" smtClean="0"/>
              <a:t>の描画処理の流れを</a:t>
            </a:r>
            <a:r>
              <a:rPr lang="en-US" altLang="ja-JP" dirty="0" smtClean="0"/>
              <a:t/>
            </a:r>
            <a:br>
              <a:rPr lang="en-US" altLang="ja-JP" dirty="0" smtClean="0"/>
            </a:br>
            <a:r>
              <a:rPr lang="ja-JP" altLang="en-US" dirty="0" smtClean="0"/>
              <a:t>知ろう</a:t>
            </a:r>
            <a:endParaRPr lang="en-US" altLang="ja-JP" dirty="0" smtClean="0"/>
          </a:p>
          <a:p>
            <a:pPr lvl="1" eaLnBrk="1" hangingPunct="1"/>
            <a:r>
              <a:rPr lang="en-US" altLang="ja-JP" dirty="0" smtClean="0"/>
              <a:t>FK</a:t>
            </a:r>
            <a:r>
              <a:rPr lang="ja-JP" altLang="en-US" dirty="0" smtClean="0"/>
              <a:t>の内側を少しだけ解剖します</a:t>
            </a:r>
            <a:endParaRPr lang="en-US" altLang="ja-JP" dirty="0" smtClean="0"/>
          </a:p>
          <a:p>
            <a:pPr eaLnBrk="1" hangingPunct="1"/>
            <a:endParaRPr lang="en-US" altLang="ja-JP" dirty="0" smtClean="0"/>
          </a:p>
          <a:p>
            <a:pPr eaLnBrk="1" hangingPunct="1"/>
            <a:r>
              <a:rPr lang="ja-JP" altLang="en-US" dirty="0" smtClean="0"/>
              <a:t>ネット上のサンプルや、他のライブラリとの連携がやりやすくなる！</a:t>
            </a:r>
            <a:endParaRPr lang="en-US" altLang="ja-JP" dirty="0" smtClean="0"/>
          </a:p>
          <a:p>
            <a:pPr lvl="1" eaLnBrk="1" hangingPunct="1"/>
            <a:r>
              <a:rPr lang="ja-JP" altLang="en-US" dirty="0" smtClean="0"/>
              <a:t>シェーダプログラミングもやりやすいはず</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描画処理の流れ</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sz="2400" dirty="0" smtClean="0"/>
              <a:t>多くのライブラリは</a:t>
            </a:r>
            <a:r>
              <a:rPr kumimoji="1" lang="en-US" altLang="ja-JP" sz="2400" dirty="0" smtClean="0"/>
              <a:t/>
            </a:r>
            <a:br>
              <a:rPr kumimoji="1" lang="en-US" altLang="ja-JP" sz="2400" dirty="0" smtClean="0"/>
            </a:br>
            <a:r>
              <a:rPr kumimoji="1" lang="ja-JP" altLang="en-US" sz="2400" dirty="0" smtClean="0"/>
              <a:t>「描画」しかできない</a:t>
            </a:r>
            <a:endParaRPr kumimoji="1" lang="en-US" altLang="ja-JP" sz="2400" dirty="0" smtClean="0"/>
          </a:p>
          <a:p>
            <a:pPr lvl="1"/>
            <a:r>
              <a:rPr lang="en-US" altLang="ja-JP" sz="2000" dirty="0" smtClean="0"/>
              <a:t>OpenGL</a:t>
            </a:r>
            <a:r>
              <a:rPr lang="ja-JP" altLang="en-US" sz="2000" dirty="0" err="1" smtClean="0"/>
              <a:t>、</a:t>
            </a:r>
            <a:r>
              <a:rPr lang="en-US" altLang="ja-JP" sz="2000" dirty="0" smtClean="0"/>
              <a:t>Direct3D</a:t>
            </a:r>
            <a:r>
              <a:rPr lang="ja-JP" altLang="en-US" sz="2000" dirty="0" smtClean="0"/>
              <a:t>は</a:t>
            </a:r>
            <a:r>
              <a:rPr lang="en-US" altLang="ja-JP" sz="2000" dirty="0" smtClean="0"/>
              <a:t/>
            </a:r>
            <a:br>
              <a:rPr lang="en-US" altLang="ja-JP" sz="2000" dirty="0" smtClean="0"/>
            </a:br>
            <a:r>
              <a:rPr lang="ja-JP" altLang="en-US" sz="2000" dirty="0" smtClean="0"/>
              <a:t>もちろん、</a:t>
            </a:r>
            <a:r>
              <a:rPr lang="en-US" altLang="ja-JP" sz="2000" dirty="0" smtClean="0"/>
              <a:t>XNA</a:t>
            </a:r>
            <a:r>
              <a:rPr lang="ja-JP" altLang="en-US" sz="2000" dirty="0" smtClean="0"/>
              <a:t>や</a:t>
            </a:r>
            <a:r>
              <a:rPr lang="en-US" altLang="ja-JP" sz="2000" dirty="0" smtClean="0"/>
              <a:t>DX</a:t>
            </a:r>
            <a:r>
              <a:rPr lang="ja-JP" altLang="en-US" sz="2000" dirty="0" smtClean="0"/>
              <a:t>ライブラリもそう</a:t>
            </a:r>
            <a:endParaRPr lang="en-US" altLang="ja-JP" sz="2000" dirty="0" smtClean="0"/>
          </a:p>
          <a:p>
            <a:r>
              <a:rPr kumimoji="1" lang="ja-JP" altLang="en-US" sz="2400" dirty="0" smtClean="0"/>
              <a:t>これらのライブラリを用いた場合は、自分で右の流れを組む必要がある</a:t>
            </a:r>
            <a:endParaRPr kumimoji="1" lang="ja-JP" altLang="en-US" sz="2400" dirty="0"/>
          </a:p>
        </p:txBody>
      </p:sp>
      <p:sp>
        <p:nvSpPr>
          <p:cNvPr id="5" name="コンテンツ プレースホルダ 4"/>
          <p:cNvSpPr>
            <a:spLocks noGrp="1"/>
          </p:cNvSpPr>
          <p:nvPr>
            <p:ph sz="half" idx="2"/>
          </p:nvPr>
        </p:nvSpPr>
        <p:spPr/>
        <p:txBody>
          <a:bodyPr/>
          <a:lstStyle/>
          <a:p>
            <a:pPr marL="514350" indent="-514350">
              <a:buFont typeface="+mj-lt"/>
              <a:buAutoNum type="arabicPeriod"/>
            </a:pPr>
            <a:r>
              <a:rPr kumimoji="1" lang="ja-JP" altLang="en-US" sz="2400" dirty="0" smtClean="0"/>
              <a:t>画面をまっさらに</a:t>
            </a:r>
            <a:r>
              <a:rPr kumimoji="1" lang="en-US" altLang="ja-JP" sz="2400" dirty="0" smtClean="0"/>
              <a:t/>
            </a:r>
            <a:br>
              <a:rPr kumimoji="1" lang="en-US" altLang="ja-JP" sz="2400" dirty="0" smtClean="0"/>
            </a:br>
            <a:r>
              <a:rPr kumimoji="1" lang="ja-JP" altLang="en-US" sz="2400" dirty="0" smtClean="0"/>
              <a:t>塗りつぶす</a:t>
            </a:r>
            <a:endParaRPr kumimoji="1" lang="en-US" altLang="ja-JP" sz="2400" dirty="0" smtClean="0"/>
          </a:p>
          <a:p>
            <a:pPr marL="514350" indent="-514350">
              <a:buFont typeface="+mj-lt"/>
              <a:buAutoNum type="arabicPeriod"/>
            </a:pPr>
            <a:r>
              <a:rPr lang="ja-JP" altLang="en-US" sz="2400" dirty="0" smtClean="0"/>
              <a:t>カメラの位置と向き、その他諸々をセット</a:t>
            </a:r>
            <a:endParaRPr lang="en-US" altLang="ja-JP" sz="2400" dirty="0" smtClean="0"/>
          </a:p>
          <a:p>
            <a:pPr marL="514350" indent="-514350">
              <a:buFont typeface="+mj-lt"/>
              <a:buAutoNum type="arabicPeriod"/>
            </a:pPr>
            <a:r>
              <a:rPr kumimoji="1" lang="ja-JP" altLang="en-US" sz="2400" dirty="0" smtClean="0"/>
              <a:t>描画したいモデルの</a:t>
            </a:r>
            <a:r>
              <a:rPr kumimoji="1" lang="en-US" altLang="ja-JP" sz="2400" dirty="0" smtClean="0"/>
              <a:t/>
            </a:r>
            <a:br>
              <a:rPr kumimoji="1" lang="en-US" altLang="ja-JP" sz="2400" dirty="0" smtClean="0"/>
            </a:br>
            <a:r>
              <a:rPr kumimoji="1" lang="ja-JP" altLang="en-US" sz="2400" dirty="0" smtClean="0"/>
              <a:t>座標系をセットする</a:t>
            </a:r>
            <a:endParaRPr kumimoji="1" lang="en-US" altLang="ja-JP" sz="2400" dirty="0" smtClean="0"/>
          </a:p>
          <a:p>
            <a:pPr marL="514350" indent="-514350">
              <a:buFont typeface="+mj-lt"/>
              <a:buAutoNum type="arabicPeriod"/>
            </a:pPr>
            <a:r>
              <a:rPr kumimoji="1" lang="ja-JP" altLang="en-US" sz="2400" dirty="0" smtClean="0"/>
              <a:t>三角形をたくさんたくさんたくさん描画する</a:t>
            </a:r>
            <a:r>
              <a:rPr kumimoji="1" lang="en-US" altLang="ja-JP" sz="2400" dirty="0" smtClean="0"/>
              <a:t/>
            </a:r>
            <a:br>
              <a:rPr kumimoji="1" lang="en-US" altLang="ja-JP" sz="2400" dirty="0" smtClean="0"/>
            </a:br>
            <a:r>
              <a:rPr kumimoji="1" lang="en-US" altLang="ja-JP" sz="2400" dirty="0" smtClean="0"/>
              <a:t>(3,4</a:t>
            </a:r>
            <a:r>
              <a:rPr kumimoji="1" lang="ja-JP" altLang="en-US" sz="2400" dirty="0" smtClean="0"/>
              <a:t>をモデルの個数分</a:t>
            </a:r>
            <a:r>
              <a:rPr kumimoji="1" lang="en-US" altLang="ja-JP" sz="2400" dirty="0" smtClean="0"/>
              <a:t>)</a:t>
            </a:r>
          </a:p>
          <a:p>
            <a:pPr marL="514350" indent="-514350">
              <a:buFont typeface="+mj-lt"/>
              <a:buAutoNum type="arabicPeriod"/>
            </a:pPr>
            <a:r>
              <a:rPr kumimoji="1" lang="ja-JP" altLang="en-US" sz="2400" dirty="0" smtClean="0"/>
              <a:t>描き上がった画面を</a:t>
            </a:r>
            <a:r>
              <a:rPr kumimoji="1" lang="en-US" altLang="ja-JP" sz="2400" dirty="0" smtClean="0"/>
              <a:t/>
            </a:r>
            <a:br>
              <a:rPr kumimoji="1" lang="en-US" altLang="ja-JP" sz="2400" dirty="0" smtClean="0"/>
            </a:br>
            <a:r>
              <a:rPr kumimoji="1" lang="ja-JP" altLang="en-US" sz="2400" dirty="0" err="1" smtClean="0"/>
              <a:t>まるっと</a:t>
            </a:r>
            <a:r>
              <a:rPr kumimoji="1" lang="ja-JP" altLang="en-US" sz="2400" dirty="0" smtClean="0"/>
              <a:t>差し替え</a:t>
            </a:r>
            <a:endParaRPr kumimoji="1" lang="ja-JP" alt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FK</a:t>
            </a:r>
            <a:r>
              <a:rPr kumimoji="1" lang="ja-JP" altLang="en-US" dirty="0" smtClean="0"/>
              <a:t>の最大の特長</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形状</a:t>
            </a:r>
            <a:r>
              <a:rPr kumimoji="1" lang="en-US" altLang="ja-JP" dirty="0" smtClean="0"/>
              <a:t>-</a:t>
            </a:r>
            <a:r>
              <a:rPr kumimoji="1" lang="ja-JP" altLang="en-US" dirty="0" smtClean="0"/>
              <a:t>モデル</a:t>
            </a:r>
            <a:r>
              <a:rPr kumimoji="1" lang="en-US" altLang="ja-JP" dirty="0" smtClean="0"/>
              <a:t>-</a:t>
            </a:r>
            <a:r>
              <a:rPr kumimoji="1" lang="ja-JP" altLang="en-US" dirty="0" smtClean="0"/>
              <a:t>シーン</a:t>
            </a:r>
            <a:r>
              <a:rPr kumimoji="1" lang="en-US" altLang="ja-JP" dirty="0" smtClean="0"/>
              <a:t>-</a:t>
            </a:r>
            <a:r>
              <a:rPr kumimoji="1" lang="ja-JP" altLang="en-US" dirty="0" smtClean="0"/>
              <a:t>ウィンドウ</a:t>
            </a:r>
            <a:r>
              <a:rPr lang="ja-JP" altLang="en-US" dirty="0" smtClean="0"/>
              <a:t>からなる</a:t>
            </a:r>
            <a:r>
              <a:rPr kumimoji="1" lang="ja-JP" altLang="en-US" dirty="0" smtClean="0"/>
              <a:t>階層構造</a:t>
            </a:r>
            <a:endParaRPr kumimoji="1" lang="en-US" altLang="ja-JP" dirty="0" smtClean="0"/>
          </a:p>
          <a:p>
            <a:pPr lvl="1"/>
            <a:r>
              <a:rPr kumimoji="1" lang="ja-JP" altLang="en-US" dirty="0" smtClean="0"/>
              <a:t>なかでも</a:t>
            </a:r>
            <a:r>
              <a:rPr lang="ja-JP" altLang="en-US" dirty="0" smtClean="0"/>
              <a:t>モデル</a:t>
            </a:r>
            <a:r>
              <a:rPr kumimoji="1" lang="ja-JP" altLang="en-US" dirty="0" smtClean="0"/>
              <a:t>の存在</a:t>
            </a:r>
            <a:r>
              <a:rPr lang="ja-JP" altLang="en-US" dirty="0" smtClean="0"/>
              <a:t>は大きい</a:t>
            </a:r>
            <a:endParaRPr lang="en-US" altLang="ja-JP" dirty="0" smtClean="0"/>
          </a:p>
          <a:p>
            <a:pPr lvl="2"/>
            <a:r>
              <a:rPr kumimoji="1" lang="ja-JP" altLang="en-US" dirty="0" smtClean="0"/>
              <a:t>同じ形状を複数描画する際の効率化</a:t>
            </a:r>
            <a:endParaRPr kumimoji="1" lang="en-US" altLang="ja-JP" dirty="0" smtClean="0"/>
          </a:p>
          <a:p>
            <a:pPr lvl="2"/>
            <a:r>
              <a:rPr lang="ja-JP" altLang="en-US" dirty="0" smtClean="0"/>
              <a:t>位置、姿勢、スケールの柔軟な制御</a:t>
            </a:r>
            <a:endParaRPr lang="en-US" altLang="ja-JP" dirty="0" smtClean="0"/>
          </a:p>
          <a:p>
            <a:pPr lvl="2"/>
            <a:r>
              <a:rPr kumimoji="1" lang="ja-JP" altLang="en-US" dirty="0" smtClean="0"/>
              <a:t>シーンへの登録制による描画処理のカプセル化</a:t>
            </a:r>
            <a:endParaRPr kumimoji="1" lang="en-US" altLang="ja-JP" dirty="0" smtClean="0"/>
          </a:p>
          <a:p>
            <a:r>
              <a:rPr lang="ja-JP" altLang="en-US" dirty="0" smtClean="0"/>
              <a:t>他にも特長はあるが、あまりゲーム向きではない</a:t>
            </a:r>
            <a:endParaRPr lang="en-US" altLang="ja-JP" dirty="0" smtClean="0"/>
          </a:p>
          <a:p>
            <a:pPr lvl="1"/>
            <a:r>
              <a:rPr kumimoji="1" lang="ja-JP" altLang="en-US" dirty="0" smtClean="0"/>
              <a:t>形状自体の高度な変形、編集操作など</a:t>
            </a:r>
            <a:endParaRPr kumimoji="1" lang="en-US" altLang="ja-JP"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FK</a:t>
            </a:r>
            <a:r>
              <a:rPr kumimoji="1" lang="ja-JP" altLang="en-US" dirty="0" smtClean="0"/>
              <a:t>のデメリット</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カプセル化しすぎてて、融通を利かせるのがちょっと難しい</a:t>
            </a:r>
            <a:endParaRPr kumimoji="1" lang="en-US" altLang="ja-JP" dirty="0" smtClean="0"/>
          </a:p>
          <a:p>
            <a:pPr lvl="1"/>
            <a:r>
              <a:rPr lang="ja-JP" altLang="en-US" dirty="0" smtClean="0"/>
              <a:t>形状ごとに描画処理内容が固定されており、自由に実装することができない</a:t>
            </a:r>
            <a:endParaRPr lang="en-US" altLang="ja-JP" dirty="0" smtClean="0"/>
          </a:p>
          <a:p>
            <a:pPr lvl="1"/>
            <a:r>
              <a:rPr kumimoji="1" lang="ja-JP" altLang="en-US" dirty="0" smtClean="0"/>
              <a:t>一般的な描画処理の流れが隠蔽されており、処理のイメージをつかみづらい</a:t>
            </a:r>
            <a:endParaRPr kumimoji="1" lang="en-US" altLang="ja-JP" dirty="0" smtClean="0"/>
          </a:p>
          <a:p>
            <a:r>
              <a:rPr kumimoji="1" lang="ja-JP" altLang="en-US" dirty="0" smtClean="0"/>
              <a:t>これらを紐解きつつ、自分でいじりたいところのいじり方を伝授したい</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描画処理の解剖</a:t>
            </a:r>
            <a:endParaRPr kumimoji="1" lang="ja-JP" altLang="en-US" dirty="0"/>
          </a:p>
        </p:txBody>
      </p:sp>
      <p:sp>
        <p:nvSpPr>
          <p:cNvPr id="4" name="コンテンツ プレースホルダ 3"/>
          <p:cNvSpPr>
            <a:spLocks noGrp="1"/>
          </p:cNvSpPr>
          <p:nvPr>
            <p:ph sz="half" idx="1"/>
          </p:nvPr>
        </p:nvSpPr>
        <p:spPr/>
        <p:txBody>
          <a:bodyPr>
            <a:normAutofit lnSpcReduction="10000"/>
          </a:bodyPr>
          <a:lstStyle/>
          <a:p>
            <a:r>
              <a:rPr kumimoji="1" lang="ja-JP" altLang="en-US" dirty="0" smtClean="0"/>
              <a:t>エントリーした順に画面上の領域を塗りつぶしていく</a:t>
            </a:r>
            <a:endParaRPr kumimoji="1" lang="en-US" altLang="ja-JP" dirty="0" smtClean="0"/>
          </a:p>
          <a:p>
            <a:pPr lvl="1"/>
            <a:r>
              <a:rPr lang="ja-JP" altLang="en-US" dirty="0" smtClean="0"/>
              <a:t>画面上のどの位置を塗りつぶすかは、カメラの座標系とモデルの座標系で決まる</a:t>
            </a:r>
            <a:endParaRPr lang="en-US" altLang="ja-JP" dirty="0" smtClean="0"/>
          </a:p>
          <a:p>
            <a:pPr lvl="1"/>
            <a:r>
              <a:rPr lang="ja-JP" altLang="en-US" dirty="0" smtClean="0"/>
              <a:t>どのような色、画像で塗りつぶすかはマテリアルやテクスチャの設定と、光源と法線ベクトルで決まる</a:t>
            </a:r>
            <a:endParaRPr lang="en-US" altLang="ja-JP" dirty="0" smtClean="0"/>
          </a:p>
          <a:p>
            <a:pPr lvl="1"/>
            <a:endParaRPr kumimoji="1" lang="ja-JP" altLang="en-US" dirty="0"/>
          </a:p>
        </p:txBody>
      </p:sp>
      <p:sp>
        <p:nvSpPr>
          <p:cNvPr id="6" name="正方形/長方形 5"/>
          <p:cNvSpPr/>
          <p:nvPr/>
        </p:nvSpPr>
        <p:spPr>
          <a:xfrm>
            <a:off x="4644008" y="2276872"/>
            <a:ext cx="4032448" cy="288032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台形 7"/>
          <p:cNvSpPr/>
          <p:nvPr/>
        </p:nvSpPr>
        <p:spPr>
          <a:xfrm>
            <a:off x="4644008" y="3717032"/>
            <a:ext cx="4032448" cy="1440160"/>
          </a:xfrm>
          <a:prstGeom prst="trapezoid">
            <a:avLst>
              <a:gd name="adj" fmla="val 59448"/>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直方体 10"/>
          <p:cNvSpPr/>
          <p:nvPr/>
        </p:nvSpPr>
        <p:spPr>
          <a:xfrm>
            <a:off x="5508104" y="3789040"/>
            <a:ext cx="2304256" cy="432048"/>
          </a:xfrm>
          <a:prstGeom prst="cub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柱 8"/>
          <p:cNvSpPr/>
          <p:nvPr/>
        </p:nvSpPr>
        <p:spPr>
          <a:xfrm>
            <a:off x="5580112" y="3356992"/>
            <a:ext cx="792088" cy="129614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直方体 9"/>
          <p:cNvSpPr/>
          <p:nvPr/>
        </p:nvSpPr>
        <p:spPr>
          <a:xfrm>
            <a:off x="6516216" y="3861048"/>
            <a:ext cx="1224136" cy="864096"/>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形吹き出し 11"/>
          <p:cNvSpPr/>
          <p:nvPr/>
        </p:nvSpPr>
        <p:spPr>
          <a:xfrm>
            <a:off x="6444208" y="2708920"/>
            <a:ext cx="1008112" cy="1008112"/>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800" dirty="0" smtClean="0">
                <a:solidFill>
                  <a:srgbClr val="FF0000"/>
                </a:solidFill>
              </a:rPr>
              <a:t>!?</a:t>
            </a:r>
            <a:endParaRPr kumimoji="1" lang="ja-JP" altLang="en-US" sz="4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8" grpId="0" animBg="1"/>
      <p:bldP spid="11" grpId="0" animBg="1"/>
      <p:bldP spid="9" grpId="0" animBg="1"/>
      <p:bldP spid="10"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何故こうならずに済むのか？</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dirty="0" smtClean="0"/>
              <a:t>エントリー順に塗りつぶすのであれば、右のようになってしまうはず</a:t>
            </a:r>
            <a:endParaRPr kumimoji="1" lang="en-US" altLang="ja-JP" dirty="0" smtClean="0"/>
          </a:p>
          <a:p>
            <a:r>
              <a:rPr lang="ja-JP" altLang="en-US" dirty="0" smtClean="0"/>
              <a:t>奥のものから順番にエントリーしないといけないようだが、実際は大丈夫</a:t>
            </a:r>
            <a:endParaRPr lang="en-US" altLang="ja-JP" dirty="0" smtClean="0"/>
          </a:p>
          <a:p>
            <a:r>
              <a:rPr kumimoji="1" lang="ja-JP" altLang="en-US" dirty="0" smtClean="0"/>
              <a:t>何故か？</a:t>
            </a:r>
            <a:endParaRPr kumimoji="1" lang="ja-JP" altLang="en-US" dirty="0"/>
          </a:p>
        </p:txBody>
      </p:sp>
      <p:sp>
        <p:nvSpPr>
          <p:cNvPr id="5" name="コンテンツ プレースホルダ 4"/>
          <p:cNvSpPr>
            <a:spLocks noGrp="1"/>
          </p:cNvSpPr>
          <p:nvPr>
            <p:ph sz="half" idx="2"/>
          </p:nvPr>
        </p:nvSpPr>
        <p:spPr/>
        <p:txBody>
          <a:bodyPr/>
          <a:lstStyle/>
          <a:p>
            <a:endParaRPr kumimoji="1" lang="ja-JP" altLang="en-US"/>
          </a:p>
        </p:txBody>
      </p:sp>
      <p:sp>
        <p:nvSpPr>
          <p:cNvPr id="6" name="正方形/長方形 5"/>
          <p:cNvSpPr/>
          <p:nvPr/>
        </p:nvSpPr>
        <p:spPr>
          <a:xfrm>
            <a:off x="4644008" y="2276872"/>
            <a:ext cx="4032448" cy="288032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台形 6"/>
          <p:cNvSpPr/>
          <p:nvPr/>
        </p:nvSpPr>
        <p:spPr>
          <a:xfrm>
            <a:off x="4644008" y="3717032"/>
            <a:ext cx="4032448" cy="1440160"/>
          </a:xfrm>
          <a:prstGeom prst="trapezoid">
            <a:avLst>
              <a:gd name="adj" fmla="val 59448"/>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柱 8"/>
          <p:cNvSpPr/>
          <p:nvPr/>
        </p:nvSpPr>
        <p:spPr>
          <a:xfrm>
            <a:off x="5580112" y="3356992"/>
            <a:ext cx="792088" cy="129614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直方体 9"/>
          <p:cNvSpPr/>
          <p:nvPr/>
        </p:nvSpPr>
        <p:spPr>
          <a:xfrm>
            <a:off x="6516216" y="3861048"/>
            <a:ext cx="1224136" cy="864096"/>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直方体 7"/>
          <p:cNvSpPr/>
          <p:nvPr/>
        </p:nvSpPr>
        <p:spPr>
          <a:xfrm>
            <a:off x="5508104" y="3789040"/>
            <a:ext cx="2304256" cy="432048"/>
          </a:xfrm>
          <a:prstGeom prst="cub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デプス</a:t>
            </a:r>
            <a:r>
              <a:rPr kumimoji="1" lang="en-US" altLang="ja-JP" dirty="0" smtClean="0"/>
              <a:t>(</a:t>
            </a:r>
            <a:r>
              <a:rPr kumimoji="1" lang="ja-JP" altLang="en-US" dirty="0" smtClean="0"/>
              <a:t>深度</a:t>
            </a:r>
            <a:r>
              <a:rPr kumimoji="1" lang="en-US" altLang="ja-JP" dirty="0" smtClean="0"/>
              <a:t>)</a:t>
            </a:r>
            <a:r>
              <a:rPr kumimoji="1" lang="ja-JP" altLang="en-US" dirty="0" smtClean="0"/>
              <a:t>テスト</a:t>
            </a:r>
            <a:endParaRPr kumimoji="1" lang="ja-JP" altLang="en-US" dirty="0"/>
          </a:p>
        </p:txBody>
      </p:sp>
      <p:sp>
        <p:nvSpPr>
          <p:cNvPr id="3" name="コンテンツ プレースホルダ 2"/>
          <p:cNvSpPr>
            <a:spLocks noGrp="1"/>
          </p:cNvSpPr>
          <p:nvPr>
            <p:ph sz="half" idx="1"/>
          </p:nvPr>
        </p:nvSpPr>
        <p:spPr/>
        <p:txBody>
          <a:bodyPr>
            <a:normAutofit fontScale="92500" lnSpcReduction="10000"/>
          </a:bodyPr>
          <a:lstStyle/>
          <a:p>
            <a:r>
              <a:rPr kumimoji="1" lang="ja-JP" altLang="en-US" dirty="0" smtClean="0"/>
              <a:t>塗りつぶす際に、そのピクセルがカメラからどのくらいの距離かを記録していく</a:t>
            </a:r>
            <a:endParaRPr kumimoji="1" lang="en-US" altLang="ja-JP" dirty="0" smtClean="0"/>
          </a:p>
          <a:p>
            <a:pPr lvl="1"/>
            <a:r>
              <a:rPr lang="ja-JP" altLang="en-US" dirty="0" smtClean="0"/>
              <a:t>色で表すと右図のようなモノクログラデーションになる</a:t>
            </a:r>
            <a:endParaRPr lang="en-US" altLang="ja-JP" dirty="0" smtClean="0"/>
          </a:p>
          <a:p>
            <a:r>
              <a:rPr lang="ja-JP" altLang="en-US" dirty="0" smtClean="0"/>
              <a:t>実際に塗りつぶす前にピクセル単位で距離を比較し、手前の位置にくる部分だけを塗りつぶす</a:t>
            </a:r>
            <a:endParaRPr kumimoji="1" lang="ja-JP" altLang="en-US" dirty="0"/>
          </a:p>
        </p:txBody>
      </p:sp>
      <p:sp>
        <p:nvSpPr>
          <p:cNvPr id="4" name="コンテンツ プレースホルダ 3"/>
          <p:cNvSpPr>
            <a:spLocks noGrp="1"/>
          </p:cNvSpPr>
          <p:nvPr>
            <p:ph sz="half" idx="2"/>
          </p:nvPr>
        </p:nvSpPr>
        <p:spPr/>
        <p:txBody>
          <a:bodyPr/>
          <a:lstStyle/>
          <a:p>
            <a:endParaRPr kumimoji="1" lang="ja-JP" altLang="en-US" dirty="0"/>
          </a:p>
        </p:txBody>
      </p:sp>
      <p:sp>
        <p:nvSpPr>
          <p:cNvPr id="5" name="正方形/長方形 4"/>
          <p:cNvSpPr/>
          <p:nvPr/>
        </p:nvSpPr>
        <p:spPr>
          <a:xfrm>
            <a:off x="4644008" y="2276872"/>
            <a:ext cx="4032448" cy="288032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台形 5"/>
          <p:cNvSpPr/>
          <p:nvPr/>
        </p:nvSpPr>
        <p:spPr>
          <a:xfrm>
            <a:off x="4644008" y="3717032"/>
            <a:ext cx="4032448" cy="1440160"/>
          </a:xfrm>
          <a:prstGeom prst="trapezoid">
            <a:avLst>
              <a:gd name="adj" fmla="val 59448"/>
            </a:avLst>
          </a:prstGeom>
          <a:gradFill flip="none" rotWithShape="1">
            <a:gsLst>
              <a:gs pos="0">
                <a:schemeClr val="tx1"/>
              </a:gs>
              <a:gs pos="50000">
                <a:schemeClr val="bg2">
                  <a:lumMod val="90000"/>
                </a:schemeClr>
              </a:gs>
              <a:gs pos="100000">
                <a:schemeClr val="accent2">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直方体 11"/>
          <p:cNvSpPr/>
          <p:nvPr/>
        </p:nvSpPr>
        <p:spPr>
          <a:xfrm>
            <a:off x="5508104" y="3789040"/>
            <a:ext cx="2304256" cy="432048"/>
          </a:xfrm>
          <a:prstGeom prst="cube">
            <a:avLst/>
          </a:prstGeom>
          <a:gradFill>
            <a:gsLst>
              <a:gs pos="0">
                <a:schemeClr val="bg2">
                  <a:lumMod val="90000"/>
                </a:schemeClr>
              </a:gs>
              <a:gs pos="50000">
                <a:schemeClr val="bg2"/>
              </a:gs>
              <a:gs pos="100000">
                <a:schemeClr val="bg2"/>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柱 7"/>
          <p:cNvSpPr/>
          <p:nvPr/>
        </p:nvSpPr>
        <p:spPr>
          <a:xfrm>
            <a:off x="5580112" y="3356992"/>
            <a:ext cx="792088" cy="1296144"/>
          </a:xfrm>
          <a:prstGeom prst="can">
            <a:avLst/>
          </a:prstGeom>
          <a:gradFill>
            <a:gsLst>
              <a:gs pos="0">
                <a:schemeClr val="tx1">
                  <a:lumMod val="50000"/>
                  <a:lumOff val="50000"/>
                </a:schemeClr>
              </a:gs>
              <a:gs pos="50000">
                <a:schemeClr val="bg2">
                  <a:lumMod val="75000"/>
                </a:schemeClr>
              </a:gs>
              <a:gs pos="100000">
                <a:schemeClr val="bg2"/>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直方体 8"/>
          <p:cNvSpPr/>
          <p:nvPr/>
        </p:nvSpPr>
        <p:spPr>
          <a:xfrm>
            <a:off x="6516216" y="3861048"/>
            <a:ext cx="1224136" cy="864096"/>
          </a:xfrm>
          <a:prstGeom prst="cube">
            <a:avLst/>
          </a:prstGeom>
          <a:gradFill flip="none" rotWithShape="1">
            <a:gsLst>
              <a:gs pos="0">
                <a:schemeClr val="tx1">
                  <a:lumMod val="50000"/>
                  <a:lumOff val="50000"/>
                </a:schemeClr>
              </a:gs>
              <a:gs pos="50000">
                <a:schemeClr val="bg2">
                  <a:lumMod val="75000"/>
                </a:schemeClr>
              </a:gs>
              <a:gs pos="100000">
                <a:schemeClr val="bg2">
                  <a:lumMod val="9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直方体 10"/>
          <p:cNvSpPr/>
          <p:nvPr/>
        </p:nvSpPr>
        <p:spPr>
          <a:xfrm>
            <a:off x="5508104" y="3789040"/>
            <a:ext cx="2304256" cy="432048"/>
          </a:xfrm>
          <a:prstGeom prst="cube">
            <a:avLst/>
          </a:prstGeom>
          <a:gradFill>
            <a:gsLst>
              <a:gs pos="0">
                <a:schemeClr val="bg2">
                  <a:lumMod val="90000"/>
                  <a:alpha val="50000"/>
                </a:schemeClr>
              </a:gs>
              <a:gs pos="50000">
                <a:schemeClr val="bg2">
                  <a:alpha val="50000"/>
                </a:schemeClr>
              </a:gs>
              <a:gs pos="100000">
                <a:schemeClr val="bg2">
                  <a:alpha val="5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580112" y="3789040"/>
            <a:ext cx="792088" cy="43204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6516216" y="3861048"/>
            <a:ext cx="1224136" cy="36004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childTnLst>
                                </p:cTn>
                              </p:par>
                              <p:par>
                                <p:cTn id="17" presetID="53"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500" fill="hold"/>
                                        <p:tgtEl>
                                          <p:spTgt spid="17"/>
                                        </p:tgtEl>
                                        <p:attrNameLst>
                                          <p:attrName>ppt_w</p:attrName>
                                        </p:attrNameLst>
                                      </p:cBhvr>
                                      <p:tavLst>
                                        <p:tav tm="0">
                                          <p:val>
                                            <p:fltVal val="0"/>
                                          </p:val>
                                        </p:tav>
                                        <p:tav tm="100000">
                                          <p:val>
                                            <p:strVal val="#ppt_w"/>
                                          </p:val>
                                        </p:tav>
                                      </p:tavLst>
                                    </p:anim>
                                    <p:anim calcmode="lin" valueType="num">
                                      <p:cBhvr>
                                        <p:cTn id="20" dur="500" fill="hold"/>
                                        <p:tgtEl>
                                          <p:spTgt spid="17"/>
                                        </p:tgtEl>
                                        <p:attrNameLst>
                                          <p:attrName>ppt_h</p:attrName>
                                        </p:attrNameLst>
                                      </p:cBhvr>
                                      <p:tavLst>
                                        <p:tav tm="0">
                                          <p:val>
                                            <p:fltVal val="0"/>
                                          </p:val>
                                        </p:tav>
                                        <p:tav tm="100000">
                                          <p:val>
                                            <p:strVal val="#ppt_h"/>
                                          </p:val>
                                        </p:tav>
                                      </p:tavLst>
                                    </p:anim>
                                    <p:animEffect transition="in" filter="fade">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xit" presetSubtype="0" fill="hold" grpId="1" nodeType="clickEffect">
                                  <p:stCondLst>
                                    <p:cond delay="0"/>
                                  </p:stCondLst>
                                  <p:childTnLst>
                                    <p:anim calcmode="lin" valueType="num">
                                      <p:cBhvr>
                                        <p:cTn id="25" dur="500"/>
                                        <p:tgtEl>
                                          <p:spTgt spid="11"/>
                                        </p:tgtEl>
                                        <p:attrNameLst>
                                          <p:attrName>ppt_w</p:attrName>
                                        </p:attrNameLst>
                                      </p:cBhvr>
                                      <p:tavLst>
                                        <p:tav tm="0">
                                          <p:val>
                                            <p:strVal val="ppt_w"/>
                                          </p:val>
                                        </p:tav>
                                        <p:tav tm="100000">
                                          <p:val>
                                            <p:fltVal val="0"/>
                                          </p:val>
                                        </p:tav>
                                      </p:tavLst>
                                    </p:anim>
                                    <p:anim calcmode="lin" valueType="num">
                                      <p:cBhvr>
                                        <p:cTn id="26" dur="500"/>
                                        <p:tgtEl>
                                          <p:spTgt spid="11"/>
                                        </p:tgtEl>
                                        <p:attrNameLst>
                                          <p:attrName>ppt_h</p:attrName>
                                        </p:attrNameLst>
                                      </p:cBhvr>
                                      <p:tavLst>
                                        <p:tav tm="0">
                                          <p:val>
                                            <p:strVal val="ppt_h"/>
                                          </p:val>
                                        </p:tav>
                                        <p:tav tm="100000">
                                          <p:val>
                                            <p:fltVal val="0"/>
                                          </p:val>
                                        </p:tav>
                                      </p:tavLst>
                                    </p:anim>
                                    <p:animEffect transition="out" filter="fade">
                                      <p:cBhvr>
                                        <p:cTn id="27" dur="500"/>
                                        <p:tgtEl>
                                          <p:spTgt spid="11"/>
                                        </p:tgtEl>
                                      </p:cBhvr>
                                    </p:animEffect>
                                    <p:set>
                                      <p:cBhvr>
                                        <p:cTn id="28" dur="1" fill="hold">
                                          <p:stCondLst>
                                            <p:cond delay="499"/>
                                          </p:stCondLst>
                                        </p:cTn>
                                        <p:tgtEl>
                                          <p:spTgt spid="11"/>
                                        </p:tgtEl>
                                        <p:attrNameLst>
                                          <p:attrName>style.visibility</p:attrName>
                                        </p:attrNameLst>
                                      </p:cBhvr>
                                      <p:to>
                                        <p:strVal val="hidden"/>
                                      </p:to>
                                    </p:set>
                                  </p:childTnLst>
                                </p:cTn>
                              </p:par>
                              <p:par>
                                <p:cTn id="29" presetID="53" presetClass="exit" presetSubtype="0" fill="hold" grpId="1" nodeType="withEffect">
                                  <p:stCondLst>
                                    <p:cond delay="0"/>
                                  </p:stCondLst>
                                  <p:childTnLst>
                                    <p:anim calcmode="lin" valueType="num">
                                      <p:cBhvr>
                                        <p:cTn id="30" dur="500"/>
                                        <p:tgtEl>
                                          <p:spTgt spid="14"/>
                                        </p:tgtEl>
                                        <p:attrNameLst>
                                          <p:attrName>ppt_w</p:attrName>
                                        </p:attrNameLst>
                                      </p:cBhvr>
                                      <p:tavLst>
                                        <p:tav tm="0">
                                          <p:val>
                                            <p:strVal val="ppt_w"/>
                                          </p:val>
                                        </p:tav>
                                        <p:tav tm="100000">
                                          <p:val>
                                            <p:fltVal val="0"/>
                                          </p:val>
                                        </p:tav>
                                      </p:tavLst>
                                    </p:anim>
                                    <p:anim calcmode="lin" valueType="num">
                                      <p:cBhvr>
                                        <p:cTn id="31" dur="500"/>
                                        <p:tgtEl>
                                          <p:spTgt spid="14"/>
                                        </p:tgtEl>
                                        <p:attrNameLst>
                                          <p:attrName>ppt_h</p:attrName>
                                        </p:attrNameLst>
                                      </p:cBhvr>
                                      <p:tavLst>
                                        <p:tav tm="0">
                                          <p:val>
                                            <p:strVal val="ppt_h"/>
                                          </p:val>
                                        </p:tav>
                                        <p:tav tm="100000">
                                          <p:val>
                                            <p:fltVal val="0"/>
                                          </p:val>
                                        </p:tav>
                                      </p:tavLst>
                                    </p:anim>
                                    <p:animEffect transition="out" filter="fade">
                                      <p:cBhvr>
                                        <p:cTn id="32" dur="500"/>
                                        <p:tgtEl>
                                          <p:spTgt spid="14"/>
                                        </p:tgtEl>
                                      </p:cBhvr>
                                    </p:animEffect>
                                    <p:set>
                                      <p:cBhvr>
                                        <p:cTn id="33" dur="1" fill="hold">
                                          <p:stCondLst>
                                            <p:cond delay="499"/>
                                          </p:stCondLst>
                                        </p:cTn>
                                        <p:tgtEl>
                                          <p:spTgt spid="14"/>
                                        </p:tgtEl>
                                        <p:attrNameLst>
                                          <p:attrName>style.visibility</p:attrName>
                                        </p:attrNameLst>
                                      </p:cBhvr>
                                      <p:to>
                                        <p:strVal val="hidden"/>
                                      </p:to>
                                    </p:set>
                                  </p:childTnLst>
                                </p:cTn>
                              </p:par>
                              <p:par>
                                <p:cTn id="34" presetID="53" presetClass="exit" presetSubtype="0" fill="hold" grpId="1" nodeType="withEffect">
                                  <p:stCondLst>
                                    <p:cond delay="0"/>
                                  </p:stCondLst>
                                  <p:childTnLst>
                                    <p:anim calcmode="lin" valueType="num">
                                      <p:cBhvr>
                                        <p:cTn id="35" dur="500"/>
                                        <p:tgtEl>
                                          <p:spTgt spid="17"/>
                                        </p:tgtEl>
                                        <p:attrNameLst>
                                          <p:attrName>ppt_w</p:attrName>
                                        </p:attrNameLst>
                                      </p:cBhvr>
                                      <p:tavLst>
                                        <p:tav tm="0">
                                          <p:val>
                                            <p:strVal val="ppt_w"/>
                                          </p:val>
                                        </p:tav>
                                        <p:tav tm="100000">
                                          <p:val>
                                            <p:fltVal val="0"/>
                                          </p:val>
                                        </p:tav>
                                      </p:tavLst>
                                    </p:anim>
                                    <p:anim calcmode="lin" valueType="num">
                                      <p:cBhvr>
                                        <p:cTn id="36" dur="500"/>
                                        <p:tgtEl>
                                          <p:spTgt spid="17"/>
                                        </p:tgtEl>
                                        <p:attrNameLst>
                                          <p:attrName>ppt_h</p:attrName>
                                        </p:attrNameLst>
                                      </p:cBhvr>
                                      <p:tavLst>
                                        <p:tav tm="0">
                                          <p:val>
                                            <p:strVal val="ppt_h"/>
                                          </p:val>
                                        </p:tav>
                                        <p:tav tm="100000">
                                          <p:val>
                                            <p:fltVal val="0"/>
                                          </p:val>
                                        </p:tav>
                                      </p:tavLst>
                                    </p:anim>
                                    <p:animEffect transition="out" filter="fade">
                                      <p:cBhvr>
                                        <p:cTn id="37" dur="500"/>
                                        <p:tgtEl>
                                          <p:spTgt spid="17"/>
                                        </p:tgtEl>
                                      </p:cBhvr>
                                    </p:animEffect>
                                    <p:set>
                                      <p:cBhvr>
                                        <p:cTn id="38" dur="1" fill="hold">
                                          <p:stCondLst>
                                            <p:cond delay="499"/>
                                          </p:stCondLst>
                                        </p:cTn>
                                        <p:tgtEl>
                                          <p:spTgt spid="17"/>
                                        </p:tgtEl>
                                        <p:attrNameLst>
                                          <p:attrName>style.visibility</p:attrName>
                                        </p:attrNameLst>
                                      </p:cBhvr>
                                      <p:to>
                                        <p:strVal val="hidden"/>
                                      </p:to>
                                    </p:set>
                                  </p:childTnLst>
                                </p:cTn>
                              </p:par>
                              <p:par>
                                <p:cTn id="39" presetID="10"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1" grpId="1" animBg="1"/>
      <p:bldP spid="14" grpId="0" animBg="1"/>
      <p:bldP spid="14" grpId="1" animBg="1"/>
      <p:bldP spid="17" grpId="0" animBg="1"/>
      <p:bldP spid="17"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半透明との組み合わせによって起きる問題</a:t>
            </a:r>
            <a:endParaRPr kumimoji="1" lang="ja-JP" altLang="en-US" dirty="0"/>
          </a:p>
        </p:txBody>
      </p:sp>
      <p:sp>
        <p:nvSpPr>
          <p:cNvPr id="5" name="コンテンツ プレースホルダ 4"/>
          <p:cNvSpPr>
            <a:spLocks noGrp="1"/>
          </p:cNvSpPr>
          <p:nvPr>
            <p:ph sz="half" idx="1"/>
          </p:nvPr>
        </p:nvSpPr>
        <p:spPr>
          <a:xfrm>
            <a:off x="457200" y="1600200"/>
            <a:ext cx="4114800" cy="4525963"/>
          </a:xfrm>
        </p:spPr>
        <p:txBody>
          <a:bodyPr>
            <a:normAutofit fontScale="85000" lnSpcReduction="10000"/>
          </a:bodyPr>
          <a:lstStyle/>
          <a:p>
            <a:pPr marL="514350" indent="-514350">
              <a:buFont typeface="+mj-lt"/>
              <a:buAutoNum type="arabicPeriod"/>
            </a:pPr>
            <a:r>
              <a:rPr kumimoji="1" lang="ja-JP" altLang="en-US" dirty="0" smtClean="0"/>
              <a:t>手前に半透明物体を描く</a:t>
            </a:r>
            <a:endParaRPr kumimoji="1" lang="en-US" altLang="ja-JP" dirty="0" smtClean="0"/>
          </a:p>
          <a:p>
            <a:pPr marL="914400" lvl="1" indent="-514350"/>
            <a:r>
              <a:rPr lang="ja-JP" altLang="en-US" dirty="0" smtClean="0"/>
              <a:t>この時点では奥に何も描かれてないので、</a:t>
            </a:r>
            <a:r>
              <a:rPr lang="en-US" altLang="ja-JP" dirty="0" smtClean="0"/>
              <a:t/>
            </a:r>
            <a:br>
              <a:rPr lang="en-US" altLang="ja-JP" dirty="0" smtClean="0"/>
            </a:br>
            <a:r>
              <a:rPr lang="ja-JP" altLang="en-US" dirty="0" smtClean="0"/>
              <a:t>背景とのブレンド結果で塗りつぶす</a:t>
            </a:r>
            <a:endParaRPr kumimoji="1" lang="en-US" altLang="ja-JP" dirty="0" smtClean="0"/>
          </a:p>
          <a:p>
            <a:pPr marL="914400" lvl="1" indent="-514350"/>
            <a:r>
              <a:rPr kumimoji="1" lang="ja-JP" altLang="en-US" dirty="0" smtClean="0"/>
              <a:t>当然デプス値にも手前の距離を書き込む</a:t>
            </a:r>
            <a:endParaRPr kumimoji="1" lang="en-US" altLang="ja-JP" dirty="0" smtClean="0"/>
          </a:p>
          <a:p>
            <a:pPr marL="514350" indent="-514350">
              <a:buFont typeface="+mj-lt"/>
              <a:buAutoNum type="arabicPeriod"/>
            </a:pPr>
            <a:r>
              <a:rPr lang="ja-JP" altLang="en-US" dirty="0" smtClean="0"/>
              <a:t>奥に物体を描く</a:t>
            </a:r>
            <a:endParaRPr lang="en-US" altLang="ja-JP" dirty="0" smtClean="0"/>
          </a:p>
          <a:p>
            <a:pPr marL="914400" lvl="1" indent="-514350"/>
            <a:r>
              <a:rPr kumimoji="1" lang="ja-JP" altLang="en-US" dirty="0" smtClean="0"/>
              <a:t>上で手前の距離値が書き込まれている部分は塗りつぶされない</a:t>
            </a:r>
            <a:endParaRPr kumimoji="1" lang="en-US" altLang="ja-JP" dirty="0" smtClean="0"/>
          </a:p>
          <a:p>
            <a:pPr marL="914400" lvl="1" indent="-514350"/>
            <a:r>
              <a:rPr lang="ja-JP" altLang="en-US" dirty="0" smtClean="0"/>
              <a:t>半透明物体を描いた領域は「</a:t>
            </a:r>
            <a:r>
              <a:rPr lang="ja-JP" altLang="en-US" dirty="0" smtClean="0">
                <a:solidFill>
                  <a:srgbClr val="FF0000"/>
                </a:solidFill>
              </a:rPr>
              <a:t>背景とのブレンド結果のまま</a:t>
            </a:r>
            <a:r>
              <a:rPr lang="ja-JP" altLang="en-US" dirty="0" smtClean="0"/>
              <a:t>」になる</a:t>
            </a:r>
            <a:endParaRPr kumimoji="1" lang="ja-JP" altLang="en-US" dirty="0"/>
          </a:p>
        </p:txBody>
      </p:sp>
      <p:sp>
        <p:nvSpPr>
          <p:cNvPr id="6" name="正方形/長方形 5"/>
          <p:cNvSpPr/>
          <p:nvPr/>
        </p:nvSpPr>
        <p:spPr>
          <a:xfrm>
            <a:off x="4644008" y="2276872"/>
            <a:ext cx="4032448" cy="288032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台形 6"/>
          <p:cNvSpPr/>
          <p:nvPr/>
        </p:nvSpPr>
        <p:spPr>
          <a:xfrm>
            <a:off x="4644008" y="3717032"/>
            <a:ext cx="4032448" cy="1440160"/>
          </a:xfrm>
          <a:prstGeom prst="trapezoid">
            <a:avLst>
              <a:gd name="adj" fmla="val 59448"/>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直方体 7"/>
          <p:cNvSpPr/>
          <p:nvPr/>
        </p:nvSpPr>
        <p:spPr>
          <a:xfrm>
            <a:off x="5508104" y="3789040"/>
            <a:ext cx="2304256" cy="432048"/>
          </a:xfrm>
          <a:prstGeom prst="cub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柱 8"/>
          <p:cNvSpPr/>
          <p:nvPr/>
        </p:nvSpPr>
        <p:spPr>
          <a:xfrm>
            <a:off x="5580112" y="3356992"/>
            <a:ext cx="792088" cy="1296144"/>
          </a:xfrm>
          <a:prstGeom prst="can">
            <a:avLst/>
          </a:prstGeom>
          <a:solidFill>
            <a:srgbClr val="4F81BD">
              <a:alpha val="6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直方体 9"/>
          <p:cNvSpPr/>
          <p:nvPr/>
        </p:nvSpPr>
        <p:spPr>
          <a:xfrm>
            <a:off x="6516216" y="3861048"/>
            <a:ext cx="1224136" cy="864096"/>
          </a:xfrm>
          <a:prstGeom prst="cube">
            <a:avLst/>
          </a:prstGeom>
          <a:solidFill>
            <a:srgbClr val="F79646">
              <a:alpha val="6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p:cNvGrpSpPr/>
          <p:nvPr/>
        </p:nvGrpSpPr>
        <p:grpSpPr>
          <a:xfrm>
            <a:off x="5591988" y="3746722"/>
            <a:ext cx="766800" cy="504056"/>
            <a:chOff x="6228184" y="5373216"/>
            <a:chExt cx="792088" cy="504056"/>
          </a:xfrm>
        </p:grpSpPr>
        <p:sp>
          <p:nvSpPr>
            <p:cNvPr id="12" name="正方形/長方形 11"/>
            <p:cNvSpPr/>
            <p:nvPr/>
          </p:nvSpPr>
          <p:spPr>
            <a:xfrm>
              <a:off x="6228184" y="5373216"/>
              <a:ext cx="792088" cy="5040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228184" y="5373216"/>
              <a:ext cx="792088" cy="504056"/>
            </a:xfrm>
            <a:prstGeom prst="rect">
              <a:avLst/>
            </a:prstGeom>
            <a:solidFill>
              <a:srgbClr val="4F81BD">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円形吹き出し 10"/>
          <p:cNvSpPr/>
          <p:nvPr/>
        </p:nvSpPr>
        <p:spPr>
          <a:xfrm>
            <a:off x="6012160" y="2708920"/>
            <a:ext cx="1008112" cy="1008112"/>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800" dirty="0" smtClean="0">
                <a:solidFill>
                  <a:srgbClr val="FF0000"/>
                </a:solidFill>
              </a:rPr>
              <a:t>!?</a:t>
            </a:r>
            <a:endParaRPr kumimoji="1" lang="ja-JP" altLang="en-US" sz="4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53"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p:cTn id="45" dur="500" fill="hold"/>
                                        <p:tgtEl>
                                          <p:spTgt spid="10"/>
                                        </p:tgtEl>
                                        <p:attrNameLst>
                                          <p:attrName>ppt_w</p:attrName>
                                        </p:attrNameLst>
                                      </p:cBhvr>
                                      <p:tavLst>
                                        <p:tav tm="0">
                                          <p:val>
                                            <p:fltVal val="0"/>
                                          </p:val>
                                        </p:tav>
                                        <p:tav tm="100000">
                                          <p:val>
                                            <p:strVal val="#ppt_w"/>
                                          </p:val>
                                        </p:tav>
                                      </p:tavLst>
                                    </p:anim>
                                    <p:anim calcmode="lin" valueType="num">
                                      <p:cBhvr>
                                        <p:cTn id="46" dur="500" fill="hold"/>
                                        <p:tgtEl>
                                          <p:spTgt spid="10"/>
                                        </p:tgtEl>
                                        <p:attrNameLst>
                                          <p:attrName>ppt_h</p:attrName>
                                        </p:attrNameLst>
                                      </p:cBhvr>
                                      <p:tavLst>
                                        <p:tav tm="0">
                                          <p:val>
                                            <p:fltVal val="0"/>
                                          </p:val>
                                        </p:tav>
                                        <p:tav tm="100000">
                                          <p:val>
                                            <p:strVal val="#ppt_h"/>
                                          </p:val>
                                        </p:tav>
                                      </p:tavLst>
                                    </p:anim>
                                    <p:animEffect transition="in" filter="fade">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5854</TotalTime>
  <Words>806</Words>
  <Application>Microsoft Office PowerPoint</Application>
  <PresentationFormat>画面に合わせる (4:3)</PresentationFormat>
  <Paragraphs>119</Paragraphs>
  <Slides>18</Slides>
  <Notes>0</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プロジェクト演習Ⅳ インタラクティブゲーム制作 プログラミング4</vt:lpstr>
      <vt:lpstr>今日の内容</vt:lpstr>
      <vt:lpstr>描画処理の流れ</vt:lpstr>
      <vt:lpstr>FKの最大の特長</vt:lpstr>
      <vt:lpstr>FKのデメリット</vt:lpstr>
      <vt:lpstr>描画処理の解剖</vt:lpstr>
      <vt:lpstr>何故こうならずに済むのか？</vt:lpstr>
      <vt:lpstr>デプス(深度)テスト</vt:lpstr>
      <vt:lpstr>半透明との組み合わせによって起きる問題</vt:lpstr>
      <vt:lpstr>考えられる対策</vt:lpstr>
      <vt:lpstr>2段階のデプス値制御命令</vt:lpstr>
      <vt:lpstr>目的別デプス制御状態まとめ</vt:lpstr>
      <vt:lpstr>アルファ値の扱いについて</vt:lpstr>
      <vt:lpstr>制御命令ぶっ込みポイント</vt:lpstr>
      <vt:lpstr>どんな命令を突っ込めるか？</vt:lpstr>
      <vt:lpstr>とても参考になるサイト</vt:lpstr>
      <vt:lpstr>まとめ</vt:lpstr>
      <vt:lpstr>今日の課題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竹内 亮太</cp:lastModifiedBy>
  <cp:revision>297</cp:revision>
  <dcterms:created xsi:type="dcterms:W3CDTF">2009-10-06T17:40:33Z</dcterms:created>
  <dcterms:modified xsi:type="dcterms:W3CDTF">2012-11-21T05:08:54Z</dcterms:modified>
</cp:coreProperties>
</file>