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49" r:id="rId3"/>
    <p:sldId id="350" r:id="rId4"/>
    <p:sldId id="363" r:id="rId5"/>
    <p:sldId id="364" r:id="rId6"/>
    <p:sldId id="365" r:id="rId7"/>
    <p:sldId id="366" r:id="rId8"/>
    <p:sldId id="367" r:id="rId9"/>
    <p:sldId id="351" r:id="rId10"/>
    <p:sldId id="352" r:id="rId11"/>
    <p:sldId id="353" r:id="rId12"/>
    <p:sldId id="355" r:id="rId13"/>
    <p:sldId id="356" r:id="rId14"/>
    <p:sldId id="357" r:id="rId15"/>
    <p:sldId id="358" r:id="rId16"/>
    <p:sldId id="359" r:id="rId17"/>
    <p:sldId id="368" r:id="rId18"/>
    <p:sldId id="369" r:id="rId19"/>
    <p:sldId id="370" r:id="rId20"/>
    <p:sldId id="371" r:id="rId21"/>
    <p:sldId id="378" r:id="rId22"/>
    <p:sldId id="379" r:id="rId23"/>
    <p:sldId id="380" r:id="rId24"/>
    <p:sldId id="381" r:id="rId25"/>
    <p:sldId id="362" r:id="rId26"/>
    <p:sldId id="372" r:id="rId27"/>
    <p:sldId id="373" r:id="rId28"/>
    <p:sldId id="374" r:id="rId29"/>
    <p:sldId id="375" r:id="rId30"/>
    <p:sldId id="376" r:id="rId31"/>
    <p:sldId id="377" r:id="rId3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  <a:srgbClr val="9BBB59"/>
    <a:srgbClr val="C0504D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8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60144-FEE5-4D7A-A64A-131E094971AC}" type="datetimeFigureOut">
              <a:rPr kumimoji="1" lang="ja-JP" altLang="en-US" smtClean="0"/>
              <a:t>2012/11/7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28674-32EC-4432-879A-4769E41A32E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91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28674-32EC-4432-879A-4769E41A32E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2012/11/7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2012/11/7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2012/11/7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2012/11/7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2012/11/7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2012/11/7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2012/11/7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2012/11/7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2012/11/7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2012/11/7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2012/11/7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2012/11/7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</a:t>
            </a:r>
            <a:r>
              <a:rPr lang="ja-JP" altLang="en-US" dirty="0" smtClean="0"/>
              <a:t>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イントロダクション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回</a:t>
            </a:r>
            <a:endParaRPr kumimoji="1" lang="en-US" altLang="ja-JP" dirty="0" smtClean="0"/>
          </a:p>
          <a:p>
            <a:r>
              <a:rPr lang="ja-JP" altLang="en-US" dirty="0"/>
              <a:t>はじめての</a:t>
            </a:r>
            <a:r>
              <a:rPr lang="en-US" altLang="ja-JP" dirty="0"/>
              <a:t>3D</a:t>
            </a:r>
            <a:r>
              <a:rPr lang="ja-JP" altLang="en-US" dirty="0" smtClean="0"/>
              <a:t>プログラミング</a:t>
            </a:r>
            <a:endParaRPr kumimoji="1" lang="ja-JP" altLang="en-US" dirty="0" smtClean="0"/>
          </a:p>
          <a:p>
            <a:r>
              <a:rPr lang="ja-JP" altLang="en-US" dirty="0" smtClean="0"/>
              <a:t>ジャンプ</a:t>
            </a:r>
            <a:r>
              <a:rPr lang="en-US" altLang="ja-JP" dirty="0" smtClean="0"/>
              <a:t>(</a:t>
            </a:r>
            <a:r>
              <a:rPr lang="ja-JP" altLang="en-US" dirty="0" smtClean="0"/>
              <a:t>色んな意味で</a:t>
            </a:r>
            <a:r>
              <a:rPr lang="en-US" altLang="ja-JP" dirty="0" smtClean="0"/>
              <a:t>)</a:t>
            </a:r>
            <a:r>
              <a:rPr lang="ja-JP" altLang="en-US" dirty="0" smtClean="0"/>
              <a:t>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以前に教えた条件分岐で</a:t>
            </a:r>
            <a:br>
              <a:rPr kumimoji="1" lang="ja-JP" altLang="en-US" dirty="0" smtClean="0"/>
            </a:br>
            <a:r>
              <a:rPr lang="ja-JP" altLang="en-US" dirty="0" smtClean="0"/>
              <a:t>できたこと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キーを「押してる間」こうしろ</a:t>
            </a:r>
          </a:p>
          <a:p>
            <a:r>
              <a:rPr lang="ja-JP" altLang="en-US" dirty="0" smtClean="0"/>
              <a:t>キーを「押した瞬間」こうしてね</a:t>
            </a:r>
          </a:p>
          <a:p>
            <a:endParaRPr kumimoji="1" lang="ja-JP" altLang="en-US" dirty="0" smtClean="0"/>
          </a:p>
          <a:p>
            <a:pPr algn="ctr">
              <a:buNone/>
            </a:pPr>
            <a:r>
              <a:rPr kumimoji="1" lang="ja-JP" altLang="en-US" dirty="0" smtClean="0"/>
              <a:t>だけど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キーを押したら「こう動き始めてね」</a:t>
            </a:r>
          </a:p>
          <a:p>
            <a:pPr lvl="1"/>
            <a:r>
              <a:rPr kumimoji="1" lang="ja-JP" altLang="en-US" dirty="0" smtClean="0"/>
              <a:t>で、一定時間過ぎたら動作終了するような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419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フラグ、立ってますか？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キーが押された！フラグが立った！</a:t>
            </a:r>
          </a:p>
          <a:p>
            <a:pPr marL="914400" lvl="1" indent="-514350">
              <a:buNone/>
            </a:pPr>
            <a:r>
              <a:rPr kumimoji="1" lang="en-US" altLang="ja-JP" dirty="0" smtClean="0"/>
              <a:t>	if(</a:t>
            </a:r>
            <a:r>
              <a:rPr kumimoji="1" lang="ja-JP" altLang="en-US" dirty="0" smtClean="0"/>
              <a:t>キー押された</a:t>
            </a:r>
            <a:r>
              <a:rPr kumimoji="1" lang="en-US" altLang="ja-JP" dirty="0" smtClean="0"/>
              <a:t>) { </a:t>
            </a:r>
            <a:r>
              <a:rPr kumimoji="1" lang="ja-JP" altLang="en-US" dirty="0" smtClean="0"/>
              <a:t>フラグ</a:t>
            </a:r>
            <a:r>
              <a:rPr kumimoji="1" lang="en-US" altLang="ja-JP" dirty="0" smtClean="0"/>
              <a:t>ON }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フラグ立ってる間はこうしなさい！</a:t>
            </a:r>
            <a:br>
              <a:rPr kumimoji="1" lang="ja-JP" altLang="en-US" dirty="0" smtClean="0"/>
            </a:br>
            <a:r>
              <a:rPr kumimoji="1" lang="ja-JP" altLang="en-US" dirty="0" smtClean="0"/>
              <a:t>アクションが終了したら、</a:t>
            </a:r>
            <a:br>
              <a:rPr kumimoji="1" lang="ja-JP" altLang="en-US" dirty="0" smtClean="0"/>
            </a:br>
            <a:r>
              <a:rPr kumimoji="1" lang="ja-JP" altLang="en-US" dirty="0" smtClean="0"/>
              <a:t>フラグをベキッ！と折りなさい</a:t>
            </a:r>
          </a:p>
          <a:p>
            <a:pPr marL="1314450" lvl="2" indent="-514350">
              <a:buNone/>
            </a:pPr>
            <a:r>
              <a:rPr lang="en-US" altLang="ja-JP" dirty="0" smtClean="0"/>
              <a:t>if(</a:t>
            </a:r>
            <a:r>
              <a:rPr lang="ja-JP" altLang="en-US" dirty="0" smtClean="0"/>
              <a:t>フラグ</a:t>
            </a:r>
            <a:r>
              <a:rPr lang="en-US" altLang="ja-JP" dirty="0" smtClean="0"/>
              <a:t>ON) {</a:t>
            </a:r>
            <a:endParaRPr lang="ja-JP" altLang="en-US" dirty="0" smtClean="0"/>
          </a:p>
          <a:p>
            <a:pPr marL="1771650" lvl="3" indent="-514350">
              <a:buNone/>
            </a:pPr>
            <a:r>
              <a:rPr lang="ja-JP" altLang="en-US" dirty="0" smtClean="0"/>
              <a:t>アクション</a:t>
            </a:r>
            <a:r>
              <a:rPr lang="en-US" altLang="ja-JP" dirty="0" smtClean="0"/>
              <a:t>1</a:t>
            </a:r>
            <a:r>
              <a:rPr lang="ja-JP" altLang="en-US" dirty="0" smtClean="0"/>
              <a:t>コマ分の処理</a:t>
            </a:r>
            <a:endParaRPr lang="en-US" altLang="ja-JP" dirty="0" smtClean="0"/>
          </a:p>
          <a:p>
            <a:pPr marL="1771650" lvl="3" indent="-514350">
              <a:buNone/>
            </a:pPr>
            <a:r>
              <a:rPr lang="en-US" altLang="ja-JP" dirty="0" smtClean="0"/>
              <a:t>if(</a:t>
            </a:r>
            <a:r>
              <a:rPr lang="ja-JP" altLang="en-US" dirty="0" smtClean="0"/>
              <a:t>アクション終わり</a:t>
            </a:r>
            <a:r>
              <a:rPr lang="en-US" altLang="ja-JP" dirty="0" smtClean="0"/>
              <a:t>?) { </a:t>
            </a:r>
            <a:r>
              <a:rPr lang="ja-JP" altLang="en-US" dirty="0" smtClean="0"/>
              <a:t>フラグ</a:t>
            </a:r>
            <a:r>
              <a:rPr lang="en-US" altLang="ja-JP" dirty="0" smtClean="0"/>
              <a:t>OFF }</a:t>
            </a:r>
          </a:p>
          <a:p>
            <a:pPr marL="1314450" lvl="2" indent="-514350">
              <a:buNone/>
            </a:pPr>
            <a:r>
              <a:rPr kumimoji="1" lang="en-US" altLang="ja-JP" dirty="0" smtClean="0"/>
              <a:t>}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17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お前ちょっと跳んでみろよ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飛べない</a:t>
            </a:r>
            <a:r>
              <a:rPr lang="ja-JP" altLang="en-US" dirty="0" smtClean="0"/>
              <a:t>アクションはただのアクションだ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583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ジャンプはアクションの命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ジャンプもフラグによって管理できる</a:t>
            </a:r>
            <a:br>
              <a:rPr kumimoji="1" lang="ja-JP" altLang="en-US" dirty="0" smtClean="0"/>
            </a:br>
            <a:r>
              <a:rPr kumimoji="1" lang="ja-JP" altLang="en-US" dirty="0" smtClean="0"/>
              <a:t>アクションのひとつ</a:t>
            </a:r>
          </a:p>
          <a:p>
            <a:pPr lvl="1"/>
            <a:r>
              <a:rPr kumimoji="1" lang="ja-JP" altLang="en-US" dirty="0" smtClean="0"/>
              <a:t>右図</a:t>
            </a:r>
            <a:r>
              <a:rPr kumimoji="1" lang="ja-JP" altLang="en-US" dirty="0" smtClean="0"/>
              <a:t>は驚異的な</a:t>
            </a:r>
            <a:br>
              <a:rPr kumimoji="1" lang="ja-JP" altLang="en-US" dirty="0" smtClean="0"/>
            </a:br>
            <a:r>
              <a:rPr kumimoji="1" lang="ja-JP" altLang="en-US" dirty="0" smtClean="0"/>
              <a:t>跳躍力でお馴染みの</a:t>
            </a:r>
            <a:br>
              <a:rPr kumimoji="1" lang="ja-JP" altLang="en-US" dirty="0" smtClean="0"/>
            </a:br>
            <a:r>
              <a:rPr kumimoji="1" lang="ja-JP" altLang="en-US" dirty="0" smtClean="0"/>
              <a:t>配管工</a:t>
            </a:r>
            <a:r>
              <a:rPr kumimoji="1" lang="en-US" altLang="ja-JP" dirty="0" smtClean="0"/>
              <a:t>M</a:t>
            </a:r>
            <a:r>
              <a:rPr kumimoji="1" lang="ja-JP" altLang="en-US" dirty="0" smtClean="0"/>
              <a:t>さん</a:t>
            </a:r>
            <a:endParaRPr kumimoji="1" lang="ja-JP" altLang="en-US" dirty="0"/>
          </a:p>
        </p:txBody>
      </p:sp>
      <p:pic>
        <p:nvPicPr>
          <p:cNvPr id="7170" name="Picture 2" descr="http://tonarinoanoko.seesaa.net/image/post20it20mario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7300" y="2439194"/>
            <a:ext cx="3200400" cy="2847975"/>
          </a:xfrm>
          <a:prstGeom prst="rect">
            <a:avLst/>
          </a:prstGeom>
          <a:noFill/>
        </p:spPr>
      </p:pic>
      <p:sp>
        <p:nvSpPr>
          <p:cNvPr id="6" name="正方形/長方形 5"/>
          <p:cNvSpPr/>
          <p:nvPr/>
        </p:nvSpPr>
        <p:spPr>
          <a:xfrm>
            <a:off x="5072066" y="3071810"/>
            <a:ext cx="2714644" cy="3571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128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フラグ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モード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管理の流れ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普通の状態を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とする</a:t>
            </a:r>
          </a:p>
          <a:p>
            <a:r>
              <a:rPr lang="ja-JP" altLang="en-US" dirty="0" smtClean="0"/>
              <a:t>キーを押されたら上昇モード</a:t>
            </a:r>
            <a:r>
              <a:rPr lang="en-US" altLang="ja-JP" dirty="0" smtClean="0"/>
              <a:t>(1)</a:t>
            </a:r>
            <a:r>
              <a:rPr lang="ja-JP" altLang="en-US" dirty="0" smtClean="0"/>
              <a:t>とする</a:t>
            </a:r>
          </a:p>
          <a:p>
            <a:r>
              <a:rPr kumimoji="1" lang="ja-JP" altLang="en-US" dirty="0" smtClean="0"/>
              <a:t>頂点に達したら下降モード</a:t>
            </a:r>
            <a:r>
              <a:rPr kumimoji="1" lang="en-US" altLang="ja-JP" dirty="0" smtClean="0"/>
              <a:t>(2)</a:t>
            </a:r>
            <a:r>
              <a:rPr kumimoji="1" lang="ja-JP" altLang="en-US" dirty="0" smtClean="0"/>
              <a:t>とする</a:t>
            </a:r>
          </a:p>
          <a:p>
            <a:r>
              <a:rPr lang="ja-JP" altLang="en-US" dirty="0" smtClean="0"/>
              <a:t>着地したら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に戻す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500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上昇と下降ってどういう処理？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単純に一定距離ぶん上下移動させる</a:t>
            </a:r>
          </a:p>
          <a:p>
            <a:pPr lvl="1"/>
            <a:r>
              <a:rPr lang="en-US" altLang="ja-JP" dirty="0" smtClean="0"/>
              <a:t>glTranslate()</a:t>
            </a:r>
            <a:r>
              <a:rPr lang="ja-JP" altLang="en-US" dirty="0" smtClean="0"/>
              <a:t>で動かせばいいのだが</a:t>
            </a:r>
            <a:r>
              <a:rPr lang="en-US" altLang="ja-JP" dirty="0" smtClean="0"/>
              <a:t>…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ずっと一定値だと単調で気持ち悪い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速度と加速度の関係を思いだそう</a:t>
            </a:r>
          </a:p>
          <a:p>
            <a:pPr lvl="1"/>
            <a:r>
              <a:rPr lang="ja-JP" altLang="en-US" dirty="0" smtClean="0"/>
              <a:t>速度をいじってやることで動きに緩急が付く</a:t>
            </a:r>
          </a:p>
          <a:p>
            <a:pPr lvl="1"/>
            <a:r>
              <a:rPr kumimoji="1" lang="ja-JP" altLang="en-US" dirty="0" smtClean="0"/>
              <a:t>重力加速度とかに則ってもいいけど、</a:t>
            </a:r>
            <a:br>
              <a:rPr kumimoji="1" lang="ja-JP" altLang="en-US" dirty="0" smtClean="0"/>
            </a:br>
            <a:r>
              <a:rPr kumimoji="1" lang="ja-JP" altLang="en-US" dirty="0" smtClean="0"/>
              <a:t>そのままだとあんまり面白くない</a:t>
            </a:r>
          </a:p>
          <a:p>
            <a:pPr lvl="1"/>
            <a:r>
              <a:rPr lang="ja-JP" altLang="en-US" dirty="0" smtClean="0"/>
              <a:t>気持ちいい動きを探してみよう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65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モードの境目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通常→上昇</a:t>
            </a:r>
          </a:p>
          <a:p>
            <a:pPr lvl="1"/>
            <a:r>
              <a:rPr kumimoji="1" lang="ja-JP" altLang="en-US" dirty="0" smtClean="0"/>
              <a:t>キーが押された瞬間</a:t>
            </a:r>
          </a:p>
          <a:p>
            <a:r>
              <a:rPr kumimoji="1" lang="ja-JP" altLang="en-US" dirty="0" smtClean="0"/>
              <a:t>上昇→下降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y</a:t>
            </a:r>
            <a:r>
              <a:rPr kumimoji="1" lang="ja-JP" altLang="en-US" dirty="0" smtClean="0"/>
              <a:t>方向の速度がマイナスになった時</a:t>
            </a:r>
          </a:p>
          <a:p>
            <a:r>
              <a:rPr kumimoji="1" lang="ja-JP" altLang="en-US" dirty="0" smtClean="0"/>
              <a:t>下降→着地</a:t>
            </a:r>
          </a:p>
          <a:p>
            <a:pPr lvl="1"/>
            <a:r>
              <a:rPr kumimoji="1" lang="ja-JP" altLang="en-US" dirty="0" smtClean="0"/>
              <a:t>地面とぶつかった時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先週</a:t>
            </a:r>
            <a:r>
              <a:rPr lang="ja-JP" altLang="en-US" dirty="0" smtClean="0"/>
              <a:t>覚えた「衝突判定」が使えそう！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通常→下降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足元</a:t>
            </a:r>
            <a:r>
              <a:rPr lang="ja-JP" altLang="en-US" dirty="0" smtClean="0"/>
              <a:t>に地面が無くなったとき！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4714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今回の当たり判定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ja-JP" altLang="en-US" dirty="0" smtClean="0"/>
              <a:t>障害物は</a:t>
            </a:r>
            <a:r>
              <a:rPr kumimoji="1" lang="en-US" altLang="ja-JP" dirty="0" smtClean="0"/>
              <a:t>fkut_BlockModel</a:t>
            </a:r>
          </a:p>
          <a:p>
            <a:r>
              <a:rPr lang="ja-JP" altLang="en-US" dirty="0" smtClean="0"/>
              <a:t>プレイヤーは</a:t>
            </a:r>
            <a:r>
              <a:rPr lang="en-US" altLang="ja-JP" dirty="0" smtClean="0"/>
              <a:t>fkut_SphereModel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当たり判定には、</a:t>
            </a:r>
            <a:r>
              <a:rPr lang="en-US" altLang="ja-JP" dirty="0" smtClean="0"/>
              <a:t>fkut_BlockModel</a:t>
            </a:r>
            <a:r>
              <a:rPr lang="ja-JP" altLang="en-US" dirty="0" smtClean="0"/>
              <a:t>の変数に対して</a:t>
            </a:r>
            <a:r>
              <a:rPr lang="en-US" altLang="ja-JP" dirty="0" smtClean="0"/>
              <a:t>checkToMovingSphere()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block.checkToMovingSphere(other, spd, back);</a:t>
            </a:r>
          </a:p>
          <a:p>
            <a:pPr lvl="2"/>
            <a:r>
              <a:rPr lang="en-US" altLang="ja-JP" dirty="0" smtClean="0"/>
              <a:t>other</a:t>
            </a:r>
            <a:r>
              <a:rPr lang="ja-JP" altLang="en-US" dirty="0" smtClean="0"/>
              <a:t>の部分に操作している</a:t>
            </a:r>
            <a:r>
              <a:rPr lang="en-US" altLang="ja-JP" dirty="0" smtClean="0"/>
              <a:t>SphereModel</a:t>
            </a:r>
            <a:r>
              <a:rPr lang="ja-JP" altLang="en-US" dirty="0" smtClean="0"/>
              <a:t>を、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spd</a:t>
            </a:r>
            <a:r>
              <a:rPr lang="ja-JP" altLang="en-US" dirty="0" smtClean="0"/>
              <a:t>に動かす予定の速度を、</a:t>
            </a:r>
            <a:r>
              <a:rPr lang="en-US" altLang="ja-JP" dirty="0" smtClean="0"/>
              <a:t>back</a:t>
            </a:r>
            <a:r>
              <a:rPr lang="ja-JP" altLang="en-US" dirty="0" smtClean="0"/>
              <a:t>には空の</a:t>
            </a:r>
            <a:r>
              <a:rPr lang="en-US" altLang="ja-JP" dirty="0" smtClean="0"/>
              <a:t>fk_Vector</a:t>
            </a:r>
            <a:r>
              <a:rPr lang="ja-JP" altLang="en-US" dirty="0" smtClean="0"/>
              <a:t>を渡す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if(</a:t>
            </a:r>
            <a:r>
              <a:rPr lang="ja-JP" altLang="en-US" dirty="0" smtClean="0"/>
              <a:t>命令 </a:t>
            </a:r>
            <a:r>
              <a:rPr lang="en-US" altLang="ja-JP" dirty="0" smtClean="0"/>
              <a:t>== true)</a:t>
            </a:r>
            <a:r>
              <a:rPr lang="ja-JP" altLang="en-US" dirty="0" smtClean="0"/>
              <a:t>で</a:t>
            </a:r>
            <a:r>
              <a:rPr lang="en-US" altLang="ja-JP" dirty="0" smtClean="0"/>
              <a:t>Yes</a:t>
            </a:r>
            <a:r>
              <a:rPr lang="ja-JP" altLang="en-US" dirty="0" smtClean="0"/>
              <a:t>なら衝突している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back</a:t>
            </a:r>
            <a:r>
              <a:rPr lang="ja-JP" altLang="en-US" dirty="0" smtClean="0"/>
              <a:t>の部分に渡した</a:t>
            </a:r>
            <a:r>
              <a:rPr lang="en-US" altLang="ja-JP" dirty="0" smtClean="0"/>
              <a:t>fk_Vector</a:t>
            </a:r>
            <a:r>
              <a:rPr lang="ja-JP" altLang="en-US" dirty="0" smtClean="0"/>
              <a:t>には、</a:t>
            </a:r>
            <a:r>
              <a:rPr lang="en-US" altLang="ja-JP" dirty="0" smtClean="0"/>
              <a:t>spd</a:t>
            </a:r>
            <a:r>
              <a:rPr lang="ja-JP" altLang="en-US" dirty="0" smtClean="0"/>
              <a:t>をどれだけ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減算すれば衝突寸前まで戻せるかを表すベクトルが入る</a:t>
            </a:r>
            <a:endParaRPr lang="en-US" altLang="ja-JP" dirty="0" smtClean="0"/>
          </a:p>
          <a:p>
            <a:endParaRPr lang="en-US" altLang="ja-JP" dirty="0" smtClean="0"/>
          </a:p>
          <a:p>
            <a:pPr lvl="2"/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8255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真の衝突判定とは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ある瞬間にぶつかってるかどうか、を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調べるだけでは「干渉判定」でしかない</a:t>
            </a:r>
            <a:endParaRPr kumimoji="1" lang="en-US" altLang="ja-JP" dirty="0" smtClean="0"/>
          </a:p>
          <a:p>
            <a:r>
              <a:rPr lang="ja-JP" altLang="en-US" dirty="0" smtClean="0"/>
              <a:t>「これくらい動く予定なんだけど、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どこかでぶつかっちゃう？」を調べる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907704" y="4509120"/>
            <a:ext cx="11521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971600" y="5733256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1619672" y="5085184"/>
            <a:ext cx="792088" cy="79208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!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915816" y="3717032"/>
            <a:ext cx="792088" cy="79208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!!!!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588224" y="4005064"/>
            <a:ext cx="11521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5220072" y="5373216"/>
            <a:ext cx="792088" cy="79208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732240" y="4149080"/>
            <a:ext cx="792088" cy="792088"/>
          </a:xfrm>
          <a:prstGeom prst="ellipse">
            <a:avLst/>
          </a:prstGeom>
          <a:solidFill>
            <a:srgbClr val="F707FD">
              <a:alpha val="4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 rot="19239150">
            <a:off x="5383265" y="4764630"/>
            <a:ext cx="1990685" cy="772235"/>
          </a:xfrm>
          <a:prstGeom prst="rect">
            <a:avLst/>
          </a:prstGeom>
          <a:solidFill>
            <a:srgbClr val="F707FD">
              <a:alpha val="4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5868144" y="4869160"/>
            <a:ext cx="792088" cy="79208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!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36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spd</a:t>
            </a:r>
            <a:r>
              <a:rPr kumimoji="1" lang="ja-JP" altLang="en-US" dirty="0" smtClean="0"/>
              <a:t>が非常に重要な変数になる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まずは次のフレームでどれだけ動かしたいかを</a:t>
            </a:r>
            <a:r>
              <a:rPr lang="en-US" altLang="ja-JP" dirty="0" smtClean="0"/>
              <a:t>spd</a:t>
            </a:r>
            <a:r>
              <a:rPr lang="ja-JP" altLang="en-US" dirty="0" smtClean="0"/>
              <a:t>に蓄積し、当たり判定で修正</a:t>
            </a:r>
            <a:endParaRPr lang="en-US" altLang="ja-JP" dirty="0" smtClean="0"/>
          </a:p>
          <a:p>
            <a:r>
              <a:rPr kumimoji="1" lang="ja-JP" altLang="en-US" dirty="0" smtClean="0"/>
              <a:t>修正が済んだ</a:t>
            </a:r>
            <a:r>
              <a:rPr kumimoji="1" lang="en-US" altLang="ja-JP" dirty="0" smtClean="0"/>
              <a:t>spd</a:t>
            </a:r>
            <a:r>
              <a:rPr kumimoji="1" lang="ja-JP" altLang="en-US" dirty="0" smtClean="0"/>
              <a:t>をモデルに</a:t>
            </a:r>
            <a:r>
              <a:rPr kumimoji="1" lang="en-US" altLang="ja-JP" dirty="0" smtClean="0"/>
              <a:t>glTranslate()</a:t>
            </a:r>
            <a:r>
              <a:rPr kumimoji="1" lang="ja-JP" altLang="en-US" dirty="0" smtClean="0"/>
              <a:t>で適用する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Block</a:t>
            </a:r>
            <a:r>
              <a:rPr kumimoji="1" lang="ja-JP" altLang="en-US" dirty="0" smtClean="0"/>
              <a:t>対</a:t>
            </a:r>
            <a:r>
              <a:rPr kumimoji="1" lang="en-US" altLang="ja-JP" dirty="0" smtClean="0"/>
              <a:t>Block</a:t>
            </a:r>
            <a:r>
              <a:rPr kumimoji="1" lang="ja-JP" altLang="en-US" dirty="0" smtClean="0"/>
              <a:t>なら</a:t>
            </a:r>
            <a:r>
              <a:rPr kumimoji="1" lang="en-US" altLang="ja-JP" dirty="0" smtClean="0"/>
              <a:t>checkToMovingBlock()</a:t>
            </a:r>
            <a:r>
              <a:rPr kumimoji="1" lang="ja-JP" altLang="en-US" dirty="0" smtClean="0"/>
              <a:t>で同じように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判定できる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454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跳びたい！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状態</a:t>
            </a:r>
            <a:r>
              <a:rPr lang="ja-JP" altLang="en-US" dirty="0" smtClean="0"/>
              <a:t>による条件分岐</a:t>
            </a:r>
          </a:p>
          <a:p>
            <a:pPr lvl="1"/>
            <a:r>
              <a:rPr lang="ja-JP" altLang="en-US" dirty="0" smtClean="0"/>
              <a:t>速度と加速度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衝突判定</a:t>
            </a:r>
            <a:r>
              <a:rPr lang="ja-JP" altLang="en-US" dirty="0" smtClean="0"/>
              <a:t>の効率化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そろそろ</a:t>
            </a:r>
            <a:r>
              <a:rPr lang="en-US" altLang="ja-JP" dirty="0" smtClean="0"/>
              <a:t>main()</a:t>
            </a:r>
            <a:r>
              <a:rPr lang="ja-JP" altLang="en-US" dirty="0" smtClean="0"/>
              <a:t>が膨らむのがつらい</a:t>
            </a:r>
            <a:r>
              <a:rPr lang="en-US" altLang="ja-JP" dirty="0" smtClean="0"/>
              <a:t>…</a:t>
            </a:r>
          </a:p>
          <a:p>
            <a:pPr lvl="1"/>
            <a:r>
              <a:rPr lang="ja-JP" altLang="en-US" dirty="0" smtClean="0"/>
              <a:t>クラスと関数を導入したプログラム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こちらも結構な「ジャンプ」かも</a:t>
            </a:r>
            <a:r>
              <a:rPr lang="en-US" altLang="ja-JP" dirty="0" smtClean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161021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用途に応じて使い分け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キャラクターは球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見た目はゴージャスに作った形状でもいい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それらを覆うような球を当たり判定用に用意して、親子関係を結べばいい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entry()</a:t>
            </a:r>
            <a:r>
              <a:rPr lang="ja-JP" altLang="en-US" dirty="0" smtClean="0"/>
              <a:t>しなければ表示されない</a:t>
            </a:r>
            <a:endParaRPr lang="en-US" altLang="ja-JP" dirty="0" smtClean="0"/>
          </a:p>
          <a:p>
            <a:r>
              <a:rPr kumimoji="1" lang="ja-JP" altLang="en-US" dirty="0" smtClean="0"/>
              <a:t>マップはブロック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球だとつるつるすべって操作性に難がある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184588" y="2924944"/>
            <a:ext cx="93610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6112580" y="1988840"/>
            <a:ext cx="100811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 rot="19424310">
            <a:off x="7146682" y="2952991"/>
            <a:ext cx="49567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 rot="2769714">
            <a:off x="5543070" y="2912548"/>
            <a:ext cx="48728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112580" y="4149080"/>
            <a:ext cx="47890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6688644" y="4149080"/>
            <a:ext cx="47052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4932416" y="2060848"/>
            <a:ext cx="3384000" cy="3384376"/>
          </a:xfrm>
          <a:prstGeom prst="ellipse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139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その他もろもろ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046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カメラを一緒に動かす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自分で用意した</a:t>
            </a:r>
            <a:r>
              <a:rPr kumimoji="1" lang="en-US" altLang="ja-JP" dirty="0" smtClean="0"/>
              <a:t>fk_Model</a:t>
            </a:r>
            <a:r>
              <a:rPr kumimoji="1" lang="ja-JP" altLang="en-US" dirty="0" smtClean="0"/>
              <a:t>の変数をカメラとしてセットすると、物体同様に動きをコントロールすることが可能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キャラクターの動きと同期すれば、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FPS</a:t>
            </a:r>
            <a:r>
              <a:rPr kumimoji="1" lang="ja-JP" altLang="en-US" dirty="0" smtClean="0"/>
              <a:t>的な画面も作れる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9917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シリーズの</a:t>
            </a:r>
            <a:r>
              <a:rPr lang="ja-JP" altLang="en-US" dirty="0" smtClean="0"/>
              <a:t>回転</a:t>
            </a:r>
            <a:r>
              <a:rPr kumimoji="1" lang="ja-JP" altLang="en-US" dirty="0" smtClean="0"/>
              <a:t>制御命令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今のところ「方向」を指定するやり方しか教えていないが、他にも色々あります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XYZ</a:t>
            </a:r>
            <a:r>
              <a:rPr lang="ja-JP" altLang="en-US" dirty="0" smtClean="0"/>
              <a:t>軸それぞれについてこのくらいの角度で！などといった姿勢の指定が可能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glAngle()</a:t>
            </a:r>
          </a:p>
          <a:p>
            <a:pPr lvl="1"/>
            <a:r>
              <a:rPr lang="ja-JP" altLang="en-US" dirty="0" smtClean="0"/>
              <a:t>現在位置からここを中心に回転しろ、なんて命令も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glRotateWithVec()</a:t>
            </a:r>
            <a:endParaRPr lang="ja-JP" altLang="en-US" dirty="0" smtClean="0"/>
          </a:p>
          <a:p>
            <a:r>
              <a:rPr kumimoji="1" lang="ja-JP" altLang="en-US" dirty="0" smtClean="0"/>
              <a:t>リファレンスを見て実験して確かめよう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583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ぶつかるためじゃない当たり判定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ゲームでは「ある地点に到達したら何かがおきる」という処理も必要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fkut_BlockModel</a:t>
            </a:r>
            <a:r>
              <a:rPr kumimoji="1" lang="ja-JP" altLang="en-US" dirty="0" smtClean="0"/>
              <a:t>を配置して、そこに接触したらイベント発生、という使い方もできる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entry</a:t>
            </a:r>
            <a:r>
              <a:rPr lang="ja-JP" altLang="en-US" dirty="0" smtClean="0"/>
              <a:t>しなければ表示はされない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822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BASIC</a:t>
            </a:r>
          </a:p>
          <a:p>
            <a:pPr lvl="1"/>
            <a:r>
              <a:rPr lang="en-US" altLang="ja-JP" dirty="0"/>
              <a:t>X</a:t>
            </a:r>
            <a:r>
              <a:rPr lang="ja-JP" altLang="en-US" dirty="0"/>
              <a:t>キーを押すと、</a:t>
            </a:r>
            <a:r>
              <a:rPr lang="en-US" altLang="ja-JP" dirty="0"/>
              <a:t>5</a:t>
            </a:r>
            <a:r>
              <a:rPr lang="ja-JP" altLang="en-US" dirty="0" smtClean="0"/>
              <a:t>秒間</a:t>
            </a:r>
            <a:r>
              <a:rPr lang="en-US" altLang="ja-JP" dirty="0" smtClean="0"/>
              <a:t>(300</a:t>
            </a:r>
            <a:r>
              <a:rPr lang="ja-JP" altLang="en-US" dirty="0" smtClean="0"/>
              <a:t>フレーム</a:t>
            </a:r>
            <a:r>
              <a:rPr lang="en-US" altLang="ja-JP" dirty="0" smtClean="0"/>
              <a:t>)</a:t>
            </a:r>
            <a:r>
              <a:rPr lang="ja-JP" altLang="en-US" dirty="0" smtClean="0"/>
              <a:t>球</a:t>
            </a:r>
            <a:r>
              <a:rPr lang="ja-JP" altLang="en-US" dirty="0" smtClean="0"/>
              <a:t>が</a:t>
            </a:r>
            <a:r>
              <a:rPr lang="ja-JP" altLang="en-US" dirty="0"/>
              <a:t>赤くなり、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3</a:t>
            </a:r>
            <a:r>
              <a:rPr lang="ja-JP" altLang="en-US" dirty="0"/>
              <a:t>倍の速さで走るようにしてみよう</a:t>
            </a:r>
            <a:endParaRPr lang="en-US" altLang="ja-JP" dirty="0"/>
          </a:p>
          <a:p>
            <a:pPr lvl="2"/>
            <a:r>
              <a:rPr lang="ja-JP" altLang="en-US" dirty="0"/>
              <a:t>フラグとして秒数をカウントする変数を用意</a:t>
            </a:r>
          </a:p>
          <a:p>
            <a:pPr lvl="2"/>
            <a:r>
              <a:rPr lang="ja-JP" altLang="en-US" dirty="0"/>
              <a:t>フラグが立っているかいないかで処理を分岐</a:t>
            </a:r>
          </a:p>
          <a:p>
            <a:pPr lvl="2"/>
            <a:r>
              <a:rPr lang="ja-JP" altLang="en-US" dirty="0"/>
              <a:t>フラグが立っている場合の処理で、残り時間を減算して</a:t>
            </a:r>
            <a:r>
              <a:rPr lang="ja-JP" altLang="en-US" dirty="0" smtClean="0"/>
              <a:t>いく</a:t>
            </a:r>
          </a:p>
          <a:p>
            <a:r>
              <a:rPr kumimoji="1" lang="en-US" altLang="ja-JP" dirty="0" smtClean="0"/>
              <a:t>ADVANCED</a:t>
            </a:r>
          </a:p>
          <a:p>
            <a:pPr lvl="1"/>
            <a:r>
              <a:rPr lang="en-US" altLang="ja-JP" dirty="0" smtClean="0"/>
              <a:t>2</a:t>
            </a:r>
            <a:r>
              <a:rPr lang="ja-JP" altLang="en-US" dirty="0" smtClean="0"/>
              <a:t>段ジャンプをできるよう</a:t>
            </a:r>
            <a:r>
              <a:rPr lang="ja-JP" altLang="en-US" dirty="0" smtClean="0"/>
              <a:t>にしてみよう</a:t>
            </a:r>
            <a:endParaRPr kumimoji="1" lang="ja-JP" altLang="en-US" dirty="0" smtClean="0"/>
          </a:p>
          <a:p>
            <a:r>
              <a:rPr kumimoji="1" lang="en-US" altLang="ja-JP" dirty="0" smtClean="0"/>
              <a:t>EXTREME</a:t>
            </a:r>
          </a:p>
          <a:p>
            <a:pPr lvl="1"/>
            <a:r>
              <a:rPr lang="ja-JP" altLang="en-US" dirty="0"/>
              <a:t>ジャンプで上っていけるフィールドを</a:t>
            </a:r>
            <a:r>
              <a:rPr lang="ja-JP" altLang="en-US" dirty="0" smtClean="0"/>
              <a:t>作り、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ゴールに到達したらクリアを褒めるメッセージを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出して終了するゲームを作ってみよう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5973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当たった場合の戻し方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複雑</a:t>
            </a:r>
            <a:r>
              <a:rPr lang="ja-JP" altLang="en-US" dirty="0" smtClean="0"/>
              <a:t>なフィールドを作ってしまった人へ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532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戻し方の罠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動物体の次フレームでの位置を仮定する</a:t>
            </a:r>
            <a:endParaRPr kumimoji="1" lang="en-US" altLang="ja-JP" dirty="0" smtClean="0"/>
          </a:p>
          <a:p>
            <a:r>
              <a:rPr lang="ja-JP" altLang="en-US" dirty="0" smtClean="0"/>
              <a:t>その動きを阻害する可能性のある物体全てと衝突判定を行う</a:t>
            </a:r>
            <a:endParaRPr lang="en-US" altLang="ja-JP" dirty="0" smtClean="0"/>
          </a:p>
          <a:p>
            <a:r>
              <a:rPr kumimoji="1" lang="ja-JP" altLang="en-US" dirty="0" smtClean="0"/>
              <a:t>戻しベクトル</a:t>
            </a:r>
            <a:r>
              <a:rPr lang="ja-JP" altLang="en-US" dirty="0" smtClean="0"/>
              <a:t>が発生したら動物体に適用する</a:t>
            </a:r>
            <a:endParaRPr lang="en-US" altLang="ja-JP" dirty="0" smtClean="0"/>
          </a:p>
          <a:p>
            <a:r>
              <a:rPr lang="ja-JP" altLang="en-US" dirty="0" smtClean="0"/>
              <a:t>全物体と判定を終えたら終了</a:t>
            </a:r>
            <a:r>
              <a:rPr lang="en-US" altLang="ja-JP" dirty="0" smtClean="0"/>
              <a:t>…</a:t>
            </a:r>
          </a:p>
          <a:p>
            <a:pPr algn="ctr">
              <a:buNone/>
            </a:pPr>
            <a:r>
              <a:rPr lang="ja-JP" altLang="en-US" sz="6600" dirty="0" smtClean="0">
                <a:solidFill>
                  <a:srgbClr val="FF0000"/>
                </a:solidFill>
              </a:rPr>
              <a:t>ではない</a:t>
            </a:r>
            <a:endParaRPr lang="en-US" altLang="ja-JP" sz="6600" dirty="0" smtClean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118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以下のようなシチュを考える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右図のような状況の場合、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に衝突して発生した戻しベクトルによって、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に衝突する危険性がある</a:t>
            </a:r>
            <a:endParaRPr kumimoji="1" lang="en-US" altLang="ja-JP" dirty="0" smtClean="0"/>
          </a:p>
          <a:p>
            <a:r>
              <a:rPr lang="en-US" altLang="ja-JP" dirty="0" smtClean="0"/>
              <a:t>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B</a:t>
            </a:r>
            <a:r>
              <a:rPr lang="ja-JP" altLang="en-US" dirty="0" smtClean="0"/>
              <a:t>の順に判定できればいいが、そうならなかったらどうする？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kumimoji="1" lang="ja-JP" altLang="en-US" dirty="0" smtClean="0"/>
              <a:t>真上から見た図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 rot="17703651">
            <a:off x="4962286" y="3336865"/>
            <a:ext cx="1960553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 rot="4492153">
            <a:off x="6275858" y="3707633"/>
            <a:ext cx="23543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373657" y="5229200"/>
            <a:ext cx="504056" cy="7200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下矢印 9"/>
          <p:cNvSpPr/>
          <p:nvPr/>
        </p:nvSpPr>
        <p:spPr>
          <a:xfrm rot="10800000">
            <a:off x="6301649" y="4293096"/>
            <a:ext cx="648072" cy="93610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790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解決案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全部の物体と判定して、「戻しベクトルが発生しなかったら」判定終了とする</a:t>
            </a:r>
            <a:endParaRPr kumimoji="1" lang="en-US" altLang="ja-JP" dirty="0" smtClean="0"/>
          </a:p>
          <a:p>
            <a:r>
              <a:rPr lang="ja-JP" altLang="en-US" dirty="0" smtClean="0"/>
              <a:t>色々効率化の余地はあるだろうが、とりあえずはこうしておこう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en-US" altLang="ja-JP" dirty="0" smtClean="0"/>
              <a:t>do {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戻しベクトル初期化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for(</a:t>
            </a:r>
            <a:r>
              <a:rPr lang="ja-JP" altLang="en-US" dirty="0" smtClean="0"/>
              <a:t>障害物全部</a:t>
            </a:r>
            <a:r>
              <a:rPr lang="en-US" altLang="ja-JP" dirty="0" smtClean="0"/>
              <a:t>) {</a:t>
            </a:r>
          </a:p>
          <a:p>
            <a:pPr>
              <a:buNone/>
            </a:pPr>
            <a:r>
              <a:rPr kumimoji="1" lang="en-US" altLang="ja-JP" dirty="0" smtClean="0"/>
              <a:t>		</a:t>
            </a:r>
            <a:r>
              <a:rPr kumimoji="1" lang="ja-JP" altLang="en-US" dirty="0" smtClean="0"/>
              <a:t>当たり判定する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戻しベクトル加算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}</a:t>
            </a:r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動物体に適用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} while(</a:t>
            </a:r>
            <a:r>
              <a:rPr lang="ja-JP" altLang="en-US" dirty="0" smtClean="0"/>
              <a:t>適用したベクトルがゼロじゃなかったらもう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回ループ</a:t>
            </a:r>
            <a:r>
              <a:rPr lang="en-US" altLang="ja-JP" dirty="0" smtClean="0"/>
              <a:t>);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350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ファイルを解凍して、出てきたフォルダを好きなところに配置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775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重力の扱い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基本的には常時下向きの力を働かせる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そうすると、同じ高さで並べたブロックでつっかかる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足下のブロックから先に判定できればいいが、そうもいかない</a:t>
            </a:r>
            <a:endParaRPr lang="en-US" altLang="ja-JP" dirty="0" smtClean="0"/>
          </a:p>
          <a:p>
            <a:r>
              <a:rPr kumimoji="1" lang="ja-JP" altLang="en-US" dirty="0" smtClean="0"/>
              <a:t>速度を</a:t>
            </a:r>
            <a:r>
              <a:rPr kumimoji="1" lang="en-US" altLang="ja-JP" dirty="0" smtClean="0"/>
              <a:t>XZ</a:t>
            </a:r>
            <a:r>
              <a:rPr kumimoji="1" lang="ja-JP" altLang="en-US" dirty="0" smtClean="0"/>
              <a:t>方向と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方向に分解して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回判定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kumimoji="1" lang="ja-JP" altLang="en-US" dirty="0" smtClean="0"/>
              <a:t>真横から見た図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716016" y="3645024"/>
            <a:ext cx="1960553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300192" y="3645024"/>
            <a:ext cx="23543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724128" y="2924944"/>
            <a:ext cx="504056" cy="7200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下矢印 7"/>
          <p:cNvSpPr/>
          <p:nvPr/>
        </p:nvSpPr>
        <p:spPr>
          <a:xfrm rot="18787754">
            <a:off x="6251241" y="3517415"/>
            <a:ext cx="648072" cy="93610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85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物体を押せるようにした場合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押されて動いた物体</a:t>
            </a:r>
            <a:r>
              <a:rPr kumimoji="1" lang="en-US" altLang="ja-JP" dirty="0" smtClean="0"/>
              <a:t>vs</a:t>
            </a:r>
            <a:r>
              <a:rPr kumimoji="1" lang="ja-JP" altLang="en-US" dirty="0" smtClean="0"/>
              <a:t>全物体での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判定も必要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判定回数が爆発的に増加する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押して動かせるのは限定的にするべき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でも関数を上手く作れば処理はコンパクトに書けるはず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21557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プログラムの構造を整理しよう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ちょびっと</a:t>
            </a:r>
            <a:r>
              <a:rPr kumimoji="1" lang="en-US" altLang="ja-JP" dirty="0" smtClean="0"/>
              <a:t>Processing</a:t>
            </a:r>
            <a:r>
              <a:rPr kumimoji="1" lang="ja-JP" altLang="en-US" dirty="0" smtClean="0"/>
              <a:t>チックに書いてみようか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5164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そろそろ行数辛くないですか？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main()</a:t>
            </a:r>
            <a:r>
              <a:rPr kumimoji="1" lang="ja-JP" altLang="en-US" dirty="0" smtClean="0"/>
              <a:t>がどんどん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伸びるよ！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やったね</a:t>
            </a:r>
            <a:r>
              <a:rPr lang="ja-JP" altLang="en-US" dirty="0" smtClean="0"/>
              <a:t>！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ではない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en-US" altLang="ja-JP" dirty="0" smtClean="0"/>
              <a:t>100</a:t>
            </a:r>
            <a:r>
              <a:rPr kumimoji="1" lang="ja-JP" altLang="en-US" dirty="0" smtClean="0"/>
              <a:t>行超えた関数を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うじうじいじるのはちょっと</a:t>
            </a:r>
            <a:r>
              <a:rPr lang="ja-JP" altLang="en-US" dirty="0" smtClean="0"/>
              <a:t>イケ</a:t>
            </a:r>
            <a:r>
              <a:rPr lang="ja-JP" altLang="en-US" dirty="0"/>
              <a:t>て</a:t>
            </a:r>
            <a:r>
              <a:rPr lang="ja-JP" altLang="en-US" dirty="0" smtClean="0"/>
              <a:t>ない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と</a:t>
            </a:r>
            <a:r>
              <a:rPr kumimoji="1" lang="ja-JP" altLang="en-US" dirty="0" smtClean="0"/>
              <a:t>言いつつ私も顔を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背ける</a:t>
            </a:r>
            <a:r>
              <a:rPr kumimoji="1" lang="en-US" altLang="ja-JP" dirty="0" smtClean="0"/>
              <a:t>……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1800" dirty="0" smtClean="0"/>
              <a:t>int main(int argc, char *argv[])</a:t>
            </a:r>
          </a:p>
          <a:p>
            <a:pPr marL="0" indent="0">
              <a:buNone/>
            </a:pPr>
            <a:r>
              <a:rPr lang="en-US" altLang="ja-JP" sz="1800" dirty="0" smtClean="0"/>
              <a:t>{</a:t>
            </a:r>
          </a:p>
          <a:p>
            <a:pPr marL="0" indent="0">
              <a:buNone/>
            </a:pPr>
            <a:r>
              <a:rPr lang="ja-JP" altLang="en-US" sz="1800" dirty="0" smtClean="0"/>
              <a:t>　　</a:t>
            </a:r>
            <a:r>
              <a:rPr lang="en-US" altLang="ja-JP" sz="1800" dirty="0" smtClean="0"/>
              <a:t>// </a:t>
            </a:r>
            <a:r>
              <a:rPr lang="ja-JP" altLang="en-US" sz="1800" dirty="0" smtClean="0"/>
              <a:t>準備処理がごちゃー！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…</a:t>
            </a:r>
            <a:endParaRPr lang="en-US" altLang="ja-JP" sz="1800" dirty="0"/>
          </a:p>
          <a:p>
            <a:pPr marL="0" indent="0">
              <a:buNone/>
            </a:pP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// </a:t>
            </a:r>
            <a:r>
              <a:rPr lang="ja-JP" altLang="en-US" sz="1800" dirty="0" smtClean="0"/>
              <a:t>ここからループ！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/>
              <a:t>　</a:t>
            </a:r>
            <a:r>
              <a:rPr kumimoji="1" lang="ja-JP" altLang="en-US" sz="1800" dirty="0" smtClean="0"/>
              <a:t>　</a:t>
            </a:r>
            <a:r>
              <a:rPr kumimoji="1" lang="en-US" altLang="ja-JP" sz="1800" dirty="0" smtClean="0"/>
              <a:t>while(update() ==true) {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</a:t>
            </a:r>
            <a:r>
              <a:rPr lang="en-US" altLang="ja-JP" sz="1800" dirty="0" smtClean="0"/>
              <a:t>// </a:t>
            </a:r>
            <a:r>
              <a:rPr lang="ja-JP" altLang="en-US" sz="1800" dirty="0" smtClean="0"/>
              <a:t>条件分岐がごちゃー！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en-US" altLang="ja-JP" sz="1800" dirty="0"/>
              <a:t>	</a:t>
            </a:r>
            <a:r>
              <a:rPr lang="en-US" altLang="ja-JP" sz="1800" dirty="0" smtClean="0"/>
              <a:t>…</a:t>
            </a:r>
          </a:p>
          <a:p>
            <a:pPr marL="0" indent="0">
              <a:buNone/>
            </a:pPr>
            <a:r>
              <a:rPr kumimoji="1" lang="ja-JP" altLang="en-US" sz="1800" dirty="0"/>
              <a:t>　</a:t>
            </a:r>
            <a:r>
              <a:rPr kumimoji="1" lang="ja-JP" altLang="en-US" sz="1800" dirty="0" smtClean="0"/>
              <a:t>　</a:t>
            </a:r>
            <a:r>
              <a:rPr kumimoji="1" lang="en-US" altLang="ja-JP" sz="1800" dirty="0" smtClean="0"/>
              <a:t>}</a:t>
            </a:r>
          </a:p>
          <a:p>
            <a:pPr marL="0" indent="0">
              <a:buNone/>
            </a:pPr>
            <a:r>
              <a:rPr kumimoji="1" lang="ja-JP" altLang="en-US" sz="1800" dirty="0" smtClean="0"/>
              <a:t>　　</a:t>
            </a:r>
            <a:r>
              <a:rPr kumimoji="1" lang="en-US" altLang="ja-JP" sz="1800" dirty="0" smtClean="0"/>
              <a:t>return 0;</a:t>
            </a:r>
          </a:p>
          <a:p>
            <a:pPr marL="0" indent="0">
              <a:buNone/>
            </a:pPr>
            <a:r>
              <a:rPr kumimoji="1" lang="en-US" altLang="ja-JP" sz="1800" dirty="0" smtClean="0"/>
              <a:t>}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7484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なので、関数化したい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準備でやることは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setup()</a:t>
            </a:r>
          </a:p>
          <a:p>
            <a:r>
              <a:rPr lang="ja-JP" altLang="en-US" dirty="0" smtClean="0"/>
              <a:t>毎フレーム処理することは</a:t>
            </a:r>
            <a:r>
              <a:rPr lang="en-US" altLang="ja-JP" dirty="0" smtClean="0"/>
              <a:t>draw()</a:t>
            </a:r>
          </a:p>
          <a:p>
            <a:endParaRPr kumimoji="1" lang="en-US" altLang="ja-JP" dirty="0"/>
          </a:p>
          <a:p>
            <a:r>
              <a:rPr lang="ja-JP" altLang="en-US" dirty="0" smtClean="0"/>
              <a:t>あれあれ、これって</a:t>
            </a:r>
            <a:r>
              <a:rPr lang="en-US" altLang="ja-JP" dirty="0" smtClean="0"/>
              <a:t>Processing</a:t>
            </a:r>
            <a:r>
              <a:rPr lang="ja-JP" altLang="en-US" dirty="0" smtClean="0"/>
              <a:t>チック？</a:t>
            </a:r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000" dirty="0" smtClean="0"/>
              <a:t>voi</a:t>
            </a:r>
            <a:r>
              <a:rPr lang="en-US" altLang="ja-JP" sz="2000" dirty="0" smtClean="0"/>
              <a:t>d setup()</a:t>
            </a:r>
          </a:p>
          <a:p>
            <a:pPr marL="0" indent="0">
              <a:buNone/>
            </a:pPr>
            <a:r>
              <a:rPr kumimoji="1" lang="en-US" altLang="ja-JP" sz="2000" dirty="0" smtClean="0"/>
              <a:t>{</a:t>
            </a:r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</a:t>
            </a:r>
            <a:r>
              <a:rPr lang="en-US" altLang="ja-JP" sz="2000" dirty="0" smtClean="0"/>
              <a:t>// </a:t>
            </a:r>
            <a:r>
              <a:rPr lang="ja-JP" altLang="en-US" sz="2000" dirty="0" smtClean="0"/>
              <a:t>ここで準備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en-US" altLang="ja-JP" sz="2000" dirty="0" smtClean="0"/>
              <a:t>};</a:t>
            </a:r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r>
              <a:rPr lang="en-US" altLang="ja-JP" sz="2000" dirty="0" smtClean="0"/>
              <a:t>void draw()</a:t>
            </a:r>
          </a:p>
          <a:p>
            <a:pPr marL="0" indent="0">
              <a:buNone/>
            </a:pPr>
            <a:r>
              <a:rPr kumimoji="1" lang="en-US" altLang="ja-JP" sz="2000" dirty="0" smtClean="0"/>
              <a:t>{</a:t>
            </a:r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</a:t>
            </a:r>
            <a:r>
              <a:rPr lang="en-US" altLang="ja-JP" sz="2000" dirty="0" smtClean="0"/>
              <a:t>// </a:t>
            </a:r>
            <a:r>
              <a:rPr lang="ja-JP" altLang="en-US" sz="2000" dirty="0" smtClean="0"/>
              <a:t>ここでループ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en-US" sz="2000" dirty="0" smtClean="0"/>
              <a:t>　　</a:t>
            </a:r>
            <a:r>
              <a:rPr lang="en-US" altLang="ja-JP" sz="2000" dirty="0" smtClean="0"/>
              <a:t>while(update() == true) {</a:t>
            </a:r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</a:t>
            </a:r>
            <a:r>
              <a:rPr lang="en-US" altLang="ja-JP" sz="2000" dirty="0" smtClean="0"/>
              <a:t>// </a:t>
            </a:r>
            <a:r>
              <a:rPr lang="ja-JP" altLang="en-US" sz="2000" dirty="0" smtClean="0"/>
              <a:t>処理本体</a:t>
            </a:r>
            <a:endParaRPr lang="en-US" altLang="ja-JP" sz="2000" dirty="0" smtClean="0"/>
          </a:p>
          <a:p>
            <a:pPr marL="0" indent="0">
              <a:buNone/>
            </a:pPr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</a:t>
            </a:r>
            <a:r>
              <a:rPr kumimoji="1" lang="en-US" altLang="ja-JP" sz="2000" dirty="0" smtClean="0"/>
              <a:t>}</a:t>
            </a:r>
          </a:p>
          <a:p>
            <a:pPr marL="0" indent="0">
              <a:buNone/>
            </a:pPr>
            <a:r>
              <a:rPr lang="en-US" altLang="ja-JP" sz="2000" dirty="0" smtClean="0"/>
              <a:t>};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98521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setup()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draw()</a:t>
            </a:r>
            <a:r>
              <a:rPr kumimoji="1" lang="ja-JP" altLang="en-US" dirty="0" smtClean="0"/>
              <a:t>の中身も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用途に応じて関数に分ける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やることが増えると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結局</a:t>
            </a:r>
            <a:r>
              <a:rPr kumimoji="1" lang="en-US" altLang="ja-JP" dirty="0" smtClean="0"/>
              <a:t>setup()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draw()</a:t>
            </a:r>
            <a:r>
              <a:rPr kumimoji="1" lang="ja-JP" altLang="en-US" dirty="0" smtClean="0"/>
              <a:t>が爆発する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処理のカタマリごと</a:t>
            </a:r>
            <a:r>
              <a:rPr lang="ja-JP" altLang="en-US" dirty="0" smtClean="0"/>
              <a:t>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関数に分けると見通しが良くなる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関数の基本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名前</a:t>
            </a:r>
            <a:r>
              <a:rPr kumimoji="1" lang="ja-JP" altLang="en-US" dirty="0" smtClean="0"/>
              <a:t>を呼ばれたらそこへ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ジャンプ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終わったらもどの場所へ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ジャンプ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en-US" altLang="ja-JP" sz="1800" dirty="0" smtClean="0"/>
              <a:t>void draw()</a:t>
            </a:r>
          </a:p>
          <a:p>
            <a:pPr marL="0" indent="0">
              <a:buNone/>
            </a:pPr>
            <a:r>
              <a:rPr lang="en-US" altLang="ja-JP" sz="1800" dirty="0" smtClean="0"/>
              <a:t>{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while(update() == true) {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</a:t>
            </a:r>
            <a:r>
              <a:rPr lang="en-US" altLang="ja-JP" sz="1800" dirty="0" smtClean="0"/>
              <a:t>are();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</a:t>
            </a:r>
            <a:r>
              <a:rPr lang="en-US" altLang="ja-JP" sz="1800" dirty="0" smtClean="0"/>
              <a:t>sore();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}</a:t>
            </a:r>
          </a:p>
          <a:p>
            <a:pPr marL="0" indent="0">
              <a:buNone/>
            </a:pPr>
            <a:r>
              <a:rPr kumimoji="1" lang="en-US" altLang="ja-JP" sz="1800" dirty="0" smtClean="0"/>
              <a:t>};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kumimoji="1" lang="en-US" altLang="ja-JP" sz="1800" dirty="0" smtClean="0"/>
              <a:t>void </a:t>
            </a:r>
            <a:r>
              <a:rPr lang="en-US" altLang="ja-JP" sz="1800" dirty="0" smtClean="0"/>
              <a:t>are</a:t>
            </a:r>
            <a:r>
              <a:rPr kumimoji="1" lang="en-US" altLang="ja-JP" sz="1800" dirty="0" smtClean="0"/>
              <a:t>()</a:t>
            </a:r>
          </a:p>
          <a:p>
            <a:pPr marL="0" indent="0">
              <a:buNone/>
            </a:pPr>
            <a:r>
              <a:rPr lang="en-US" altLang="ja-JP" sz="1800" dirty="0" smtClean="0"/>
              <a:t>{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// </a:t>
            </a:r>
            <a:r>
              <a:rPr lang="ja-JP" altLang="en-US" sz="1800" dirty="0" smtClean="0"/>
              <a:t>超複雑なアレに関する処理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en-US" altLang="ja-JP" sz="1800" dirty="0" smtClean="0"/>
              <a:t>};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kumimoji="1" lang="en-US" altLang="ja-JP" sz="1800" dirty="0" smtClean="0"/>
              <a:t>void sore()</a:t>
            </a:r>
          </a:p>
          <a:p>
            <a:pPr marL="0" indent="0">
              <a:buNone/>
            </a:pPr>
            <a:r>
              <a:rPr lang="en-US" altLang="ja-JP" sz="1800" dirty="0" smtClean="0"/>
              <a:t>{</a:t>
            </a:r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// </a:t>
            </a:r>
            <a:r>
              <a:rPr lang="ja-JP" altLang="en-US" sz="1800" dirty="0" smtClean="0"/>
              <a:t>超難解なソレに</a:t>
            </a:r>
            <a:r>
              <a:rPr lang="ja-JP" altLang="en-US" sz="1800" dirty="0"/>
              <a:t>関する処理</a:t>
            </a:r>
            <a:endParaRPr lang="en-US" altLang="ja-JP" sz="1800" dirty="0"/>
          </a:p>
          <a:p>
            <a:pPr marL="0" indent="0">
              <a:buNone/>
            </a:pPr>
            <a:r>
              <a:rPr kumimoji="1" lang="en-US" altLang="ja-JP" sz="1800" dirty="0" smtClean="0"/>
              <a:t>};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834923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そ</a:t>
            </a:r>
            <a:r>
              <a:rPr kumimoji="1" lang="ja-JP" altLang="en-US" dirty="0" smtClean="0"/>
              <a:t>んなプログラミングを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実現するために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「クラス」を導入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private</a:t>
            </a:r>
            <a:r>
              <a:rPr lang="ja-JP" altLang="en-US" dirty="0" smtClean="0"/>
              <a:t>のところに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プログラムで使いたい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オブジェクトや変数を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用意する</a:t>
            </a:r>
            <a:endParaRPr lang="en-US" altLang="ja-JP" dirty="0" smtClean="0"/>
          </a:p>
          <a:p>
            <a:pPr lvl="2"/>
            <a:r>
              <a:rPr lang="ja-JP" altLang="en-US" dirty="0"/>
              <a:t>関数内</a:t>
            </a:r>
            <a:r>
              <a:rPr lang="ja-JP" altLang="en-US" dirty="0" smtClean="0"/>
              <a:t>で使い捨てるものは関数内でもいい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public</a:t>
            </a:r>
            <a:r>
              <a:rPr kumimoji="1" lang="ja-JP" altLang="en-US" dirty="0" smtClean="0"/>
              <a:t>のところに関数を書く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準備</a:t>
            </a:r>
            <a:r>
              <a:rPr lang="ja-JP" altLang="en-US" dirty="0" smtClean="0"/>
              <a:t>は</a:t>
            </a:r>
            <a:r>
              <a:rPr lang="en-US" altLang="ja-JP" dirty="0" smtClean="0"/>
              <a:t>setup()</a:t>
            </a:r>
          </a:p>
          <a:p>
            <a:pPr lvl="2"/>
            <a:r>
              <a:rPr kumimoji="1" lang="ja-JP" altLang="en-US" dirty="0"/>
              <a:t>ループ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draw()</a:t>
            </a:r>
          </a:p>
          <a:p>
            <a:pPr lvl="2"/>
            <a:r>
              <a:rPr lang="ja-JP" altLang="en-US" dirty="0"/>
              <a:t>それ以外に</a:t>
            </a:r>
            <a:r>
              <a:rPr lang="ja-JP" altLang="en-US" dirty="0" smtClean="0"/>
              <a:t>も関数</a:t>
            </a:r>
            <a:r>
              <a:rPr lang="ja-JP" altLang="en-US" dirty="0" smtClean="0"/>
              <a:t>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作って</a:t>
            </a:r>
            <a:r>
              <a:rPr lang="ja-JP" altLang="en-US" dirty="0" smtClean="0"/>
              <a:t>よい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main()</a:t>
            </a:r>
            <a:r>
              <a:rPr kumimoji="1" lang="ja-JP" altLang="en-US" dirty="0" smtClean="0"/>
              <a:t>関数から、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きちんと</a:t>
            </a:r>
            <a:r>
              <a:rPr kumimoji="1" lang="en-US" altLang="ja-JP" dirty="0" smtClean="0"/>
              <a:t>setup()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draw()</a:t>
            </a:r>
            <a:r>
              <a:rPr kumimoji="1" lang="ja-JP" altLang="en-US" dirty="0" smtClean="0"/>
              <a:t>を呼んで</a:t>
            </a:r>
            <a:r>
              <a:rPr kumimoji="1" lang="ja-JP" altLang="en-US" dirty="0" smtClean="0"/>
              <a:t>いる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err="1" smtClean="0"/>
              <a:t>の</a:t>
            </a:r>
            <a:r>
              <a:rPr kumimoji="1" lang="ja-JP" altLang="en-US" dirty="0" err="1" smtClean="0"/>
              <a:t>を</a:t>
            </a:r>
            <a:r>
              <a:rPr kumimoji="1" lang="ja-JP" altLang="en-US" dirty="0" smtClean="0"/>
              <a:t>確認して</a:t>
            </a:r>
            <a:r>
              <a:rPr kumimoji="1" lang="ja-JP" altLang="en-US" dirty="0" smtClean="0"/>
              <a:t>おこう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ゲーム</a:t>
            </a:r>
            <a:r>
              <a:rPr lang="ja-JP" altLang="en-US" dirty="0" smtClean="0"/>
              <a:t>がオブジェクトになってる？と思った人はなかなか鋭い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今のやり方だと結局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ファイルは長くなるが、これを分割する方法はいずれまた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1095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キーを押したら勝手に動く、は</a:t>
            </a:r>
            <a:br>
              <a:rPr kumimoji="1" lang="ja-JP" altLang="en-US" dirty="0" smtClean="0"/>
            </a:br>
            <a:r>
              <a:rPr lang="ja-JP" altLang="en-US" dirty="0" smtClean="0"/>
              <a:t>どーやるの？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前回の課題でやりたかった人もいるでしょう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8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961</Words>
  <Application>Microsoft Office PowerPoint</Application>
  <PresentationFormat>画面に合わせる (4:3)</PresentationFormat>
  <Paragraphs>232</Paragraphs>
  <Slides>31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2" baseType="lpstr">
      <vt:lpstr>Office テーマ</vt:lpstr>
      <vt:lpstr>プロジェクト演習Ⅱ インタラクティブゲーム制作 イントロダクション2</vt:lpstr>
      <vt:lpstr>今日の内容</vt:lpstr>
      <vt:lpstr>今週のプロジェクト</vt:lpstr>
      <vt:lpstr>プログラムの構造を整理しよう</vt:lpstr>
      <vt:lpstr>そろそろ行数辛くないですか？</vt:lpstr>
      <vt:lpstr>なので、関数化したい</vt:lpstr>
      <vt:lpstr>setup()やdraw()の中身も 用途に応じて関数に分ける</vt:lpstr>
      <vt:lpstr>そんなプログラミングを 実現するために</vt:lpstr>
      <vt:lpstr>キーを押したら勝手に動く、は どーやるの？</vt:lpstr>
      <vt:lpstr>以前に教えた条件分岐で できたこと</vt:lpstr>
      <vt:lpstr>フラグ、立ってますか？</vt:lpstr>
      <vt:lpstr>お前ちょっと跳んでみろよ</vt:lpstr>
      <vt:lpstr>ジャンプはアクションの命</vt:lpstr>
      <vt:lpstr>フラグ(モード)管理の流れ</vt:lpstr>
      <vt:lpstr>上昇と下降ってどういう処理？</vt:lpstr>
      <vt:lpstr>モードの境目</vt:lpstr>
      <vt:lpstr>今回の当たり判定</vt:lpstr>
      <vt:lpstr>真の衝突判定とは</vt:lpstr>
      <vt:lpstr>spdが非常に重要な変数になる</vt:lpstr>
      <vt:lpstr>用途に応じて使い分け</vt:lpstr>
      <vt:lpstr>その他もろもろ</vt:lpstr>
      <vt:lpstr>カメラを一緒に動かす</vt:lpstr>
      <vt:lpstr>Modelシリーズの回転制御命令</vt:lpstr>
      <vt:lpstr>ぶつかるためじゃない当たり判定</vt:lpstr>
      <vt:lpstr>今日の課題</vt:lpstr>
      <vt:lpstr>当たった場合の戻し方</vt:lpstr>
      <vt:lpstr>戻し方の罠</vt:lpstr>
      <vt:lpstr>以下のようなシチュを考える</vt:lpstr>
      <vt:lpstr>解決案</vt:lpstr>
      <vt:lpstr>重力の扱い</vt:lpstr>
      <vt:lpstr>物体を押せるようにした場合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145</cp:revision>
  <dcterms:created xsi:type="dcterms:W3CDTF">2009-10-06T17:40:33Z</dcterms:created>
  <dcterms:modified xsi:type="dcterms:W3CDTF">2012-11-07T04:03:34Z</dcterms:modified>
</cp:coreProperties>
</file>