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68" r:id="rId4"/>
    <p:sldId id="279" r:id="rId5"/>
    <p:sldId id="311" r:id="rId6"/>
    <p:sldId id="323" r:id="rId7"/>
    <p:sldId id="312" r:id="rId8"/>
    <p:sldId id="324" r:id="rId9"/>
    <p:sldId id="326" r:id="rId10"/>
    <p:sldId id="325" r:id="rId11"/>
    <p:sldId id="327" r:id="rId12"/>
    <p:sldId id="328" r:id="rId13"/>
    <p:sldId id="331" r:id="rId14"/>
    <p:sldId id="342" r:id="rId15"/>
    <p:sldId id="343" r:id="rId16"/>
    <p:sldId id="344" r:id="rId17"/>
    <p:sldId id="345" r:id="rId18"/>
    <p:sldId id="346" r:id="rId19"/>
    <p:sldId id="333" r:id="rId20"/>
    <p:sldId id="334" r:id="rId21"/>
    <p:sldId id="335" r:id="rId22"/>
    <p:sldId id="336" r:id="rId23"/>
    <p:sldId id="337" r:id="rId24"/>
    <p:sldId id="338" r:id="rId25"/>
    <p:sldId id="339" r:id="rId26"/>
    <p:sldId id="340" r:id="rId27"/>
    <p:sldId id="341" r:id="rId28"/>
    <p:sldId id="347" r:id="rId29"/>
    <p:sldId id="348"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6"/>
    <a:srgbClr val="9BBB59"/>
    <a:srgbClr val="C0504D"/>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1" d="100"/>
          <a:sy n="91" d="100"/>
        </p:scale>
        <p:origin x="-108"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A60144-FEE5-4D7A-A64A-131E094971AC}" type="datetimeFigureOut">
              <a:rPr kumimoji="1" lang="ja-JP" altLang="en-US" smtClean="0"/>
              <a:t>2012/10/31</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628674-32EC-4432-879A-4769E41A32EC}" type="slidenum">
              <a:rPr kumimoji="1" lang="ja-JP" altLang="en-US" smtClean="0"/>
              <a:t>‹#›</a:t>
            </a:fld>
            <a:endParaRPr kumimoji="1" lang="ja-JP" altLang="en-US" dirty="0"/>
          </a:p>
        </p:txBody>
      </p:sp>
    </p:spTree>
    <p:extLst>
      <p:ext uri="{BB962C8B-B14F-4D97-AF65-F5344CB8AC3E}">
        <p14:creationId xmlns:p14="http://schemas.microsoft.com/office/powerpoint/2010/main" val="390919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A628674-32EC-4432-879A-4769E41A32EC}" type="slidenum">
              <a:rPr kumimoji="1" lang="ja-JP" altLang="en-US" smtClean="0"/>
              <a:t>1</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2012/10/31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2012/10/31</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b="1"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a:t>
            </a:r>
            <a:r>
              <a:rPr lang="ja-JP" altLang="en-US" dirty="0" smtClean="0"/>
              <a:t>制作</a:t>
            </a:r>
            <a:r>
              <a:rPr lang="en-US" altLang="ja-JP" dirty="0" smtClean="0"/>
              <a:t/>
            </a:r>
            <a:br>
              <a:rPr lang="en-US" altLang="ja-JP" dirty="0" smtClean="0"/>
            </a:br>
            <a:r>
              <a:rPr lang="ja-JP" altLang="en-US" dirty="0" smtClean="0"/>
              <a:t>イントロダクション</a:t>
            </a:r>
            <a:r>
              <a:rPr lang="en-US" altLang="ja-JP" dirty="0" smtClean="0"/>
              <a:t>2</a:t>
            </a:r>
            <a:endParaRPr kumimoji="1" lang="ja-JP" altLang="en-US" dirty="0"/>
          </a:p>
        </p:txBody>
      </p:sp>
      <p:sp>
        <p:nvSpPr>
          <p:cNvPr id="3" name="サブタイトル 2"/>
          <p:cNvSpPr>
            <a:spLocks noGrp="1"/>
          </p:cNvSpPr>
          <p:nvPr>
            <p:ph type="subTitle" idx="1"/>
          </p:nvPr>
        </p:nvSpPr>
        <p:spPr/>
        <p:txBody>
          <a:bodyPr>
            <a:normAutofit/>
          </a:bodyPr>
          <a:lstStyle/>
          <a:p>
            <a:r>
              <a:rPr kumimoji="1" lang="ja-JP" altLang="en-US" dirty="0" smtClean="0"/>
              <a:t>第</a:t>
            </a:r>
            <a:r>
              <a:rPr kumimoji="1" lang="en-US" altLang="ja-JP" dirty="0" smtClean="0"/>
              <a:t>5</a:t>
            </a:r>
            <a:r>
              <a:rPr kumimoji="1" lang="ja-JP" altLang="en-US" dirty="0" smtClean="0"/>
              <a:t>回</a:t>
            </a:r>
            <a:endParaRPr kumimoji="1" lang="en-US" altLang="ja-JP" dirty="0" smtClean="0"/>
          </a:p>
          <a:p>
            <a:r>
              <a:rPr lang="ja-JP" altLang="en-US" dirty="0"/>
              <a:t>はじめての</a:t>
            </a:r>
            <a:r>
              <a:rPr lang="en-US" altLang="ja-JP" dirty="0"/>
              <a:t>3D</a:t>
            </a:r>
            <a:r>
              <a:rPr lang="ja-JP" altLang="en-US" dirty="0" smtClean="0"/>
              <a:t>プログラミング</a:t>
            </a:r>
            <a:endParaRPr kumimoji="1" lang="ja-JP" altLang="en-US" dirty="0" smtClean="0"/>
          </a:p>
          <a:p>
            <a:r>
              <a:rPr kumimoji="1" lang="ja-JP" altLang="en-US" dirty="0" smtClean="0"/>
              <a:t>配列と</a:t>
            </a:r>
            <a:r>
              <a:rPr kumimoji="1" lang="ja-JP" altLang="en-US" dirty="0" smtClean="0"/>
              <a:t>繰り返しと当たり判定</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さあ</a:t>
            </a:r>
            <a:r>
              <a:rPr lang="ja-JP" altLang="en-US" dirty="0" smtClean="0"/>
              <a:t>、どっちがいい？</a:t>
            </a:r>
            <a:endParaRPr kumimoji="1" lang="ja-JP" altLang="en-US" dirty="0"/>
          </a:p>
        </p:txBody>
      </p:sp>
      <p:sp>
        <p:nvSpPr>
          <p:cNvPr id="6" name="コンテンツ プレースホルダー 5"/>
          <p:cNvSpPr>
            <a:spLocks noGrp="1"/>
          </p:cNvSpPr>
          <p:nvPr>
            <p:ph sz="half" idx="1"/>
          </p:nvPr>
        </p:nvSpPr>
        <p:spPr/>
        <p:txBody>
          <a:bodyPr>
            <a:normAutofit/>
          </a:bodyPr>
          <a:lstStyle/>
          <a:p>
            <a:pPr marL="0" indent="0">
              <a:buNone/>
            </a:pPr>
            <a:r>
              <a:rPr lang="en-US" altLang="ja-JP" sz="2000" dirty="0"/>
              <a:t>fkut_BlockModel    blocks[8];</a:t>
            </a:r>
          </a:p>
          <a:p>
            <a:pPr marL="0" indent="0">
              <a:buNone/>
            </a:pPr>
            <a:endParaRPr lang="en-US" altLang="ja-JP" sz="2000" dirty="0"/>
          </a:p>
          <a:p>
            <a:pPr marL="0" indent="0">
              <a:buNone/>
            </a:pPr>
            <a:r>
              <a:rPr lang="en-US" altLang="ja-JP" sz="2000" dirty="0" smtClean="0"/>
              <a:t>blocks[0].</a:t>
            </a:r>
            <a:r>
              <a:rPr lang="en-US" altLang="ja-JP" sz="2000" dirty="0"/>
              <a:t>create(5, 5, 5);</a:t>
            </a:r>
            <a:br>
              <a:rPr lang="en-US" altLang="ja-JP" sz="2000" dirty="0"/>
            </a:br>
            <a:r>
              <a:rPr lang="en-US" altLang="ja-JP" sz="2000" dirty="0" smtClean="0"/>
              <a:t>blocks[1].</a:t>
            </a:r>
            <a:r>
              <a:rPr lang="en-US" altLang="ja-JP" sz="2000" dirty="0"/>
              <a:t>create(5, 5, 5);</a:t>
            </a:r>
            <a:br>
              <a:rPr lang="en-US" altLang="ja-JP" sz="2000" dirty="0"/>
            </a:br>
            <a:r>
              <a:rPr lang="en-US" altLang="ja-JP" sz="2000" dirty="0" smtClean="0"/>
              <a:t>blocks[2].</a:t>
            </a:r>
            <a:r>
              <a:rPr lang="en-US" altLang="ja-JP" sz="2000" dirty="0"/>
              <a:t>create(5, 5, 5);</a:t>
            </a:r>
            <a:br>
              <a:rPr lang="en-US" altLang="ja-JP" sz="2000" dirty="0"/>
            </a:br>
            <a:r>
              <a:rPr lang="en-US" altLang="ja-JP" sz="2000" dirty="0" smtClean="0"/>
              <a:t>blocks[3].</a:t>
            </a:r>
            <a:r>
              <a:rPr lang="en-US" altLang="ja-JP" sz="2000" dirty="0"/>
              <a:t>create(5, 5, 5);</a:t>
            </a:r>
            <a:br>
              <a:rPr lang="en-US" altLang="ja-JP" sz="2000" dirty="0"/>
            </a:br>
            <a:r>
              <a:rPr lang="en-US" altLang="ja-JP" sz="2000" dirty="0" smtClean="0"/>
              <a:t>blocks[4].</a:t>
            </a:r>
            <a:r>
              <a:rPr lang="en-US" altLang="ja-JP" sz="2000" dirty="0"/>
              <a:t>create(5, 5, 5);</a:t>
            </a:r>
            <a:br>
              <a:rPr lang="en-US" altLang="ja-JP" sz="2000" dirty="0"/>
            </a:br>
            <a:r>
              <a:rPr lang="en-US" altLang="ja-JP" sz="2000" dirty="0" smtClean="0"/>
              <a:t>blocks[5].</a:t>
            </a:r>
            <a:r>
              <a:rPr lang="en-US" altLang="ja-JP" sz="2000" dirty="0"/>
              <a:t>create(5, 5, 5);</a:t>
            </a:r>
            <a:br>
              <a:rPr lang="en-US" altLang="ja-JP" sz="2000" dirty="0"/>
            </a:br>
            <a:r>
              <a:rPr lang="en-US" altLang="ja-JP" sz="2000" dirty="0" smtClean="0"/>
              <a:t>blocks[6].</a:t>
            </a:r>
            <a:r>
              <a:rPr lang="en-US" altLang="ja-JP" sz="2000" dirty="0"/>
              <a:t>create(5, 5, 5);</a:t>
            </a:r>
            <a:br>
              <a:rPr lang="en-US" altLang="ja-JP" sz="2000" dirty="0"/>
            </a:br>
            <a:r>
              <a:rPr lang="en-US" altLang="ja-JP" sz="2000" dirty="0" smtClean="0"/>
              <a:t>blocks[7].</a:t>
            </a:r>
            <a:r>
              <a:rPr lang="en-US" altLang="ja-JP" sz="2000" dirty="0"/>
              <a:t>create(5, 5, 5);</a:t>
            </a:r>
            <a:br>
              <a:rPr lang="en-US" altLang="ja-JP" sz="2000" dirty="0"/>
            </a:br>
            <a:r>
              <a:rPr lang="en-US" altLang="ja-JP" sz="2000" dirty="0" smtClean="0">
                <a:solidFill>
                  <a:schemeClr val="accent3">
                    <a:lumMod val="75000"/>
                  </a:schemeClr>
                </a:solidFill>
              </a:rPr>
              <a:t>// </a:t>
            </a:r>
            <a:r>
              <a:rPr lang="ja-JP" altLang="en-US" sz="2000" dirty="0" smtClean="0">
                <a:solidFill>
                  <a:schemeClr val="accent3">
                    <a:lumMod val="75000"/>
                  </a:schemeClr>
                </a:solidFill>
              </a:rPr>
              <a:t>配列なら個数が増えたら繰り返しの回数いじればいいだけだが、こうしちゃうと</a:t>
            </a:r>
            <a:r>
              <a:rPr lang="en-US" altLang="ja-JP" sz="2000" dirty="0" smtClean="0">
                <a:solidFill>
                  <a:schemeClr val="accent3">
                    <a:lumMod val="75000"/>
                  </a:schemeClr>
                </a:solidFill>
              </a:rPr>
              <a:t>…</a:t>
            </a:r>
            <a:r>
              <a:rPr lang="ja-JP" altLang="en-US" sz="2000" dirty="0" smtClean="0">
                <a:solidFill>
                  <a:schemeClr val="accent3">
                    <a:lumMod val="75000"/>
                  </a:schemeClr>
                </a:solidFill>
              </a:rPr>
              <a:t>ええ</a:t>
            </a:r>
            <a:r>
              <a:rPr lang="en-US" altLang="ja-JP" sz="2000" dirty="0" smtClean="0">
                <a:solidFill>
                  <a:schemeClr val="accent3">
                    <a:lumMod val="75000"/>
                  </a:schemeClr>
                </a:solidFill>
              </a:rPr>
              <a:t>…</a:t>
            </a:r>
            <a:r>
              <a:rPr lang="ja-JP" altLang="en-US" sz="2000" dirty="0" smtClean="0">
                <a:solidFill>
                  <a:schemeClr val="accent3">
                    <a:lumMod val="75000"/>
                  </a:schemeClr>
                </a:solidFill>
              </a:rPr>
              <a:t>はいぃ</a:t>
            </a:r>
            <a:r>
              <a:rPr lang="en-US" altLang="ja-JP" sz="2000" dirty="0" smtClean="0">
                <a:solidFill>
                  <a:schemeClr val="accent3">
                    <a:lumMod val="75000"/>
                  </a:schemeClr>
                </a:solidFill>
              </a:rPr>
              <a:t>…</a:t>
            </a:r>
            <a:endParaRPr lang="ja-JP" altLang="en-US" sz="2000" dirty="0">
              <a:solidFill>
                <a:schemeClr val="accent3">
                  <a:lumMod val="75000"/>
                </a:schemeClr>
              </a:solidFill>
            </a:endParaRPr>
          </a:p>
        </p:txBody>
      </p:sp>
      <p:sp>
        <p:nvSpPr>
          <p:cNvPr id="7" name="コンテンツ プレースホルダー 6"/>
          <p:cNvSpPr>
            <a:spLocks noGrp="1"/>
          </p:cNvSpPr>
          <p:nvPr>
            <p:ph sz="half" idx="2"/>
          </p:nvPr>
        </p:nvSpPr>
        <p:spPr/>
        <p:txBody>
          <a:bodyPr>
            <a:normAutofit/>
          </a:bodyPr>
          <a:lstStyle/>
          <a:p>
            <a:pPr marL="0" indent="0">
              <a:buNone/>
            </a:pPr>
            <a:r>
              <a:rPr kumimoji="1" lang="en-US" altLang="ja-JP" sz="2000" dirty="0" smtClean="0"/>
              <a:t>fkut_BlockModel    blocks[8];</a:t>
            </a:r>
          </a:p>
          <a:p>
            <a:pPr marL="0" indent="0">
              <a:buNone/>
            </a:pPr>
            <a:endParaRPr kumimoji="1" lang="en-US" altLang="ja-JP" sz="2000" dirty="0" smtClean="0"/>
          </a:p>
          <a:p>
            <a:pPr marL="0" indent="0">
              <a:buNone/>
            </a:pPr>
            <a:r>
              <a:rPr lang="en-US" altLang="ja-JP" sz="2000" dirty="0" smtClean="0">
                <a:solidFill>
                  <a:schemeClr val="accent3">
                    <a:lumMod val="75000"/>
                  </a:schemeClr>
                </a:solidFill>
              </a:rPr>
              <a:t>// </a:t>
            </a:r>
            <a:r>
              <a:rPr lang="ja-JP" altLang="en-US" sz="2000" dirty="0" smtClean="0">
                <a:solidFill>
                  <a:schemeClr val="accent3">
                    <a:lumMod val="75000"/>
                  </a:schemeClr>
                </a:solidFill>
              </a:rPr>
              <a:t>この繰り返しで、</a:t>
            </a:r>
            <a:r>
              <a:rPr lang="en-US" altLang="ja-JP" sz="2000" dirty="0" smtClean="0">
                <a:solidFill>
                  <a:schemeClr val="accent3">
                    <a:lumMod val="75000"/>
                  </a:schemeClr>
                </a:solidFill>
              </a:rPr>
              <a:t>i</a:t>
            </a:r>
            <a:r>
              <a:rPr lang="ja-JP" altLang="en-US" sz="2000" dirty="0" smtClean="0">
                <a:solidFill>
                  <a:schemeClr val="accent3">
                    <a:lumMod val="75000"/>
                  </a:schemeClr>
                </a:solidFill>
              </a:rPr>
              <a:t>は</a:t>
            </a:r>
            <a:r>
              <a:rPr lang="en-US" altLang="ja-JP" sz="2000" dirty="0" smtClean="0">
                <a:solidFill>
                  <a:schemeClr val="accent3">
                    <a:lumMod val="75000"/>
                  </a:schemeClr>
                </a:solidFill>
              </a:rPr>
              <a:t>0</a:t>
            </a:r>
            <a:r>
              <a:rPr lang="ja-JP" altLang="en-US" sz="2000" dirty="0" smtClean="0">
                <a:solidFill>
                  <a:schemeClr val="accent3">
                    <a:lumMod val="75000"/>
                  </a:schemeClr>
                </a:solidFill>
              </a:rPr>
              <a:t>～</a:t>
            </a:r>
            <a:r>
              <a:rPr lang="en-US" altLang="ja-JP" sz="2000" dirty="0" smtClean="0">
                <a:solidFill>
                  <a:schemeClr val="accent3">
                    <a:lumMod val="75000"/>
                  </a:schemeClr>
                </a:solidFill>
              </a:rPr>
              <a:t>7</a:t>
            </a:r>
            <a:r>
              <a:rPr lang="ja-JP" altLang="en-US" sz="2000" dirty="0" smtClean="0">
                <a:solidFill>
                  <a:schemeClr val="accent3">
                    <a:lumMod val="75000"/>
                  </a:schemeClr>
                </a:solidFill>
              </a:rPr>
              <a:t>の順に推移していくので、配列の部屋番号とジャストフィットする</a:t>
            </a:r>
            <a:endParaRPr kumimoji="1" lang="en-US" altLang="ja-JP" sz="2000" dirty="0" smtClean="0">
              <a:solidFill>
                <a:schemeClr val="accent3">
                  <a:lumMod val="75000"/>
                </a:schemeClr>
              </a:solidFill>
            </a:endParaRPr>
          </a:p>
          <a:p>
            <a:pPr marL="0" indent="0">
              <a:buNone/>
            </a:pPr>
            <a:r>
              <a:rPr kumimoji="1" lang="en-US" altLang="ja-JP" sz="2000" dirty="0" smtClean="0"/>
              <a:t>for(int i = 0; i &lt; 8; ++i) {</a:t>
            </a:r>
          </a:p>
          <a:p>
            <a:pPr marL="0" indent="0">
              <a:buNone/>
            </a:pPr>
            <a:r>
              <a:rPr lang="en-US" altLang="ja-JP" sz="2000" dirty="0"/>
              <a:t> </a:t>
            </a:r>
            <a:r>
              <a:rPr lang="en-US" altLang="ja-JP" sz="2000" dirty="0" smtClean="0"/>
              <a:t>   blocks[i].create(5, 5, 5);</a:t>
            </a:r>
          </a:p>
          <a:p>
            <a:pPr marL="0" indent="0">
              <a:buNone/>
            </a:pPr>
            <a:r>
              <a:rPr lang="en-US" altLang="ja-JP" sz="2000" dirty="0" smtClean="0"/>
              <a:t>    </a:t>
            </a:r>
            <a:r>
              <a:rPr lang="en-US" altLang="ja-JP" sz="2000" dirty="0" smtClean="0">
                <a:solidFill>
                  <a:schemeClr val="accent3">
                    <a:lumMod val="75000"/>
                  </a:schemeClr>
                </a:solidFill>
              </a:rPr>
              <a:t>// </a:t>
            </a:r>
            <a:r>
              <a:rPr lang="ja-JP" altLang="en-US" sz="2000" dirty="0" smtClean="0">
                <a:solidFill>
                  <a:schemeClr val="accent3">
                    <a:lumMod val="75000"/>
                  </a:schemeClr>
                </a:solidFill>
              </a:rPr>
              <a:t>一緒に繰り返したい処理があればもちろん入れていい</a:t>
            </a:r>
            <a:r>
              <a:rPr kumimoji="1" lang="en-US" altLang="ja-JP" sz="2000" dirty="0" smtClean="0"/>
              <a:t/>
            </a:r>
            <a:br>
              <a:rPr kumimoji="1" lang="en-US" altLang="ja-JP" sz="2000" dirty="0" smtClean="0"/>
            </a:br>
            <a:r>
              <a:rPr kumimoji="1" lang="en-US" altLang="ja-JP" sz="2000" dirty="0" smtClean="0"/>
              <a:t>}</a:t>
            </a:r>
            <a:endParaRPr kumimoji="1" lang="ja-JP" altLang="en-US" sz="2000" dirty="0"/>
          </a:p>
        </p:txBody>
      </p:sp>
    </p:spTree>
    <p:extLst>
      <p:ext uri="{BB962C8B-B14F-4D97-AF65-F5344CB8AC3E}">
        <p14:creationId xmlns:p14="http://schemas.microsoft.com/office/powerpoint/2010/main" val="3954371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でも完全に同じ処理しか</a:t>
            </a:r>
            <a:r>
              <a:rPr kumimoji="1" lang="en-US" altLang="ja-JP" dirty="0" smtClean="0"/>
              <a:t/>
            </a:r>
            <a:br>
              <a:rPr kumimoji="1" lang="en-US" altLang="ja-JP" dirty="0" smtClean="0"/>
            </a:br>
            <a:r>
              <a:rPr kumimoji="1" lang="ja-JP" altLang="en-US" dirty="0" smtClean="0"/>
              <a:t>できないんじゃ意味なく</a:t>
            </a:r>
            <a:r>
              <a:rPr kumimoji="1" lang="ja-JP" altLang="en-US" dirty="0" err="1" smtClean="0"/>
              <a:t>ね</a:t>
            </a:r>
            <a:r>
              <a:rPr kumimoji="1" lang="ja-JP" altLang="en-US" dirty="0" smtClean="0"/>
              <a:t>？</a:t>
            </a:r>
            <a:endParaRPr kumimoji="1" lang="ja-JP" altLang="en-US" dirty="0"/>
          </a:p>
        </p:txBody>
      </p:sp>
      <p:sp>
        <p:nvSpPr>
          <p:cNvPr id="3" name="コンテンツ プレースホルダー 2"/>
          <p:cNvSpPr>
            <a:spLocks noGrp="1"/>
          </p:cNvSpPr>
          <p:nvPr>
            <p:ph sz="half" idx="1"/>
          </p:nvPr>
        </p:nvSpPr>
        <p:spPr/>
        <p:txBody>
          <a:bodyPr/>
          <a:lstStyle/>
          <a:p>
            <a:r>
              <a:rPr kumimoji="1" lang="ja-JP" altLang="en-US" dirty="0" smtClean="0"/>
              <a:t>条件分岐を使</a:t>
            </a:r>
            <a:r>
              <a:rPr lang="ja-JP" altLang="en-US" dirty="0" smtClean="0"/>
              <a:t>う</a:t>
            </a:r>
            <a:endParaRPr lang="en-US" altLang="ja-JP" dirty="0" smtClean="0"/>
          </a:p>
          <a:p>
            <a:pPr lvl="1"/>
            <a:r>
              <a:rPr kumimoji="1" lang="en-US" altLang="ja-JP" dirty="0" smtClean="0"/>
              <a:t>i</a:t>
            </a:r>
            <a:r>
              <a:rPr kumimoji="1" lang="ja-JP" altLang="en-US" dirty="0" smtClean="0"/>
              <a:t>の値に応じて処理を分岐するとか</a:t>
            </a:r>
            <a:endParaRPr kumimoji="1" lang="en-US" altLang="ja-JP" dirty="0" smtClean="0"/>
          </a:p>
          <a:p>
            <a:pPr lvl="2"/>
            <a:r>
              <a:rPr lang="en-US" altLang="ja-JP" dirty="0"/>
              <a:t>3</a:t>
            </a:r>
            <a:r>
              <a:rPr lang="ja-JP" altLang="en-US" dirty="0"/>
              <a:t>の</a:t>
            </a:r>
            <a:r>
              <a:rPr lang="ja-JP" altLang="en-US" dirty="0" smtClean="0"/>
              <a:t>倍数の時だけ</a:t>
            </a:r>
            <a:r>
              <a:rPr lang="en-US" altLang="ja-JP" dirty="0" smtClean="0"/>
              <a:t/>
            </a:r>
            <a:br>
              <a:rPr lang="en-US" altLang="ja-JP" dirty="0" smtClean="0"/>
            </a:br>
            <a:r>
              <a:rPr lang="ja-JP" altLang="en-US" dirty="0" smtClean="0"/>
              <a:t>色を赤くするとか</a:t>
            </a:r>
            <a:r>
              <a:rPr lang="en-US" altLang="ja-JP" dirty="0" smtClean="0"/>
              <a:t>…</a:t>
            </a:r>
          </a:p>
          <a:p>
            <a:pPr lvl="1"/>
            <a:endParaRPr lang="en-US" altLang="ja-JP" dirty="0" smtClean="0"/>
          </a:p>
          <a:p>
            <a:pPr marL="114300" indent="0">
              <a:buNone/>
            </a:pPr>
            <a:r>
              <a:rPr kumimoji="1" lang="en-US" altLang="ja-JP" sz="1800" dirty="0" smtClean="0"/>
              <a:t>if(i % 3 == 0) {</a:t>
            </a:r>
          </a:p>
          <a:p>
            <a:pPr marL="114300" indent="0">
              <a:buNone/>
            </a:pPr>
            <a:r>
              <a:rPr kumimoji="1" lang="en-US" altLang="ja-JP" sz="1800" dirty="0" smtClean="0"/>
              <a:t>    blocks[i].setMaterial(Red);</a:t>
            </a:r>
          </a:p>
          <a:p>
            <a:pPr marL="114300" indent="0">
              <a:buNone/>
            </a:pPr>
            <a:r>
              <a:rPr lang="en-US" altLang="ja-JP" sz="1800" dirty="0" smtClean="0"/>
              <a:t>} else {</a:t>
            </a:r>
          </a:p>
          <a:p>
            <a:pPr marL="114300" indent="0">
              <a:buNone/>
            </a:pPr>
            <a:r>
              <a:rPr lang="en-US" altLang="ja-JP" sz="1800" dirty="0"/>
              <a:t> </a:t>
            </a:r>
            <a:r>
              <a:rPr lang="en-US" altLang="ja-JP" sz="1800" dirty="0" smtClean="0"/>
              <a:t>   blocks[i].setMaterial(Green);</a:t>
            </a:r>
          </a:p>
          <a:p>
            <a:pPr marL="114300" indent="0">
              <a:buNone/>
            </a:pPr>
            <a:r>
              <a:rPr kumimoji="1" lang="en-US" altLang="ja-JP" sz="1800" dirty="0"/>
              <a:t>}</a:t>
            </a:r>
            <a:endParaRPr kumimoji="1" lang="ja-JP" altLang="en-US" sz="1800" dirty="0"/>
          </a:p>
        </p:txBody>
      </p:sp>
      <p:sp>
        <p:nvSpPr>
          <p:cNvPr id="4" name="コンテンツ プレースホルダー 3"/>
          <p:cNvSpPr>
            <a:spLocks noGrp="1"/>
          </p:cNvSpPr>
          <p:nvPr>
            <p:ph sz="half" idx="2"/>
          </p:nvPr>
        </p:nvSpPr>
        <p:spPr/>
        <p:txBody>
          <a:bodyPr/>
          <a:lstStyle/>
          <a:p>
            <a:r>
              <a:rPr kumimoji="1" lang="ja-JP" altLang="en-US" dirty="0" smtClean="0"/>
              <a:t>計算で座標などを</a:t>
            </a:r>
            <a:r>
              <a:rPr kumimoji="1" lang="en-US" altLang="ja-JP" dirty="0" smtClean="0"/>
              <a:t/>
            </a:r>
            <a:br>
              <a:rPr kumimoji="1" lang="en-US" altLang="ja-JP" dirty="0" smtClean="0"/>
            </a:br>
            <a:r>
              <a:rPr kumimoji="1" lang="ja-JP" altLang="en-US" dirty="0" smtClean="0"/>
              <a:t>変化させる</a:t>
            </a:r>
            <a:endParaRPr lang="en-US" altLang="ja-JP" dirty="0"/>
          </a:p>
          <a:p>
            <a:pPr lvl="1"/>
            <a:r>
              <a:rPr kumimoji="1" lang="en-US" altLang="ja-JP" dirty="0" smtClean="0"/>
              <a:t>i</a:t>
            </a:r>
            <a:r>
              <a:rPr kumimoji="1" lang="ja-JP" altLang="en-US" dirty="0" smtClean="0"/>
              <a:t>の値を座標計算に</a:t>
            </a:r>
            <a:r>
              <a:rPr kumimoji="1" lang="en-US" altLang="ja-JP" dirty="0" smtClean="0"/>
              <a:t/>
            </a:r>
            <a:br>
              <a:rPr kumimoji="1" lang="en-US" altLang="ja-JP" dirty="0" smtClean="0"/>
            </a:br>
            <a:r>
              <a:rPr kumimoji="1" lang="ja-JP" altLang="en-US" dirty="0" smtClean="0"/>
              <a:t>うまく使う</a:t>
            </a:r>
            <a:r>
              <a:rPr kumimoji="1" lang="en-US" altLang="ja-JP" dirty="0" smtClean="0"/>
              <a:t/>
            </a:r>
            <a:br>
              <a:rPr kumimoji="1" lang="en-US" altLang="ja-JP" dirty="0" smtClean="0"/>
            </a:br>
            <a:endParaRPr lang="en-US" altLang="ja-JP" dirty="0"/>
          </a:p>
          <a:p>
            <a:pPr marL="114300" indent="0">
              <a:buNone/>
            </a:pPr>
            <a:r>
              <a:rPr lang="en-US" altLang="ja-JP" sz="1800" dirty="0" smtClean="0">
                <a:solidFill>
                  <a:schemeClr val="accent3">
                    <a:lumMod val="75000"/>
                  </a:schemeClr>
                </a:solidFill>
              </a:rPr>
              <a:t>// i</a:t>
            </a:r>
            <a:r>
              <a:rPr lang="ja-JP" altLang="en-US" sz="1800" dirty="0" smtClean="0">
                <a:solidFill>
                  <a:schemeClr val="accent3">
                    <a:lumMod val="75000"/>
                  </a:schemeClr>
                </a:solidFill>
              </a:rPr>
              <a:t>の値を</a:t>
            </a:r>
            <a:r>
              <a:rPr lang="en-US" altLang="ja-JP" sz="1800" dirty="0" smtClean="0">
                <a:solidFill>
                  <a:schemeClr val="accent3">
                    <a:lumMod val="75000"/>
                  </a:schemeClr>
                </a:solidFill>
              </a:rPr>
              <a:t>10</a:t>
            </a:r>
            <a:r>
              <a:rPr lang="ja-JP" altLang="en-US" sz="1800" dirty="0" smtClean="0">
                <a:solidFill>
                  <a:schemeClr val="accent3">
                    <a:lumMod val="75000"/>
                  </a:schemeClr>
                </a:solidFill>
              </a:rPr>
              <a:t>倍して</a:t>
            </a:r>
            <a:r>
              <a:rPr lang="en-US" altLang="ja-JP" sz="1800" dirty="0" smtClean="0">
                <a:solidFill>
                  <a:schemeClr val="accent3">
                    <a:lumMod val="75000"/>
                  </a:schemeClr>
                </a:solidFill>
              </a:rPr>
              <a:t>x</a:t>
            </a:r>
            <a:r>
              <a:rPr lang="ja-JP" altLang="en-US" sz="1800" dirty="0" smtClean="0">
                <a:solidFill>
                  <a:schemeClr val="accent3">
                    <a:lumMod val="75000"/>
                  </a:schemeClr>
                </a:solidFill>
              </a:rPr>
              <a:t>座標に使う</a:t>
            </a:r>
            <a:endParaRPr lang="en-US" altLang="ja-JP" sz="1800" dirty="0" smtClean="0">
              <a:solidFill>
                <a:schemeClr val="accent3">
                  <a:lumMod val="75000"/>
                </a:schemeClr>
              </a:solidFill>
            </a:endParaRPr>
          </a:p>
          <a:p>
            <a:pPr marL="114300" indent="0">
              <a:buNone/>
            </a:pPr>
            <a:r>
              <a:rPr lang="en-US" altLang="ja-JP" sz="1800" dirty="0" smtClean="0"/>
              <a:t>blocks[i].glMoveTo(i*10, 0, 0);</a:t>
            </a:r>
            <a:endParaRPr lang="en-US" altLang="ja-JP" sz="1800" dirty="0"/>
          </a:p>
        </p:txBody>
      </p:sp>
    </p:spTree>
    <p:extLst>
      <p:ext uri="{BB962C8B-B14F-4D97-AF65-F5344CB8AC3E}">
        <p14:creationId xmlns:p14="http://schemas.microsoft.com/office/powerpoint/2010/main" val="1013821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と、いうわけで</a:t>
            </a:r>
            <a:endParaRPr kumimoji="1" lang="ja-JP" altLang="en-US" dirty="0"/>
          </a:p>
        </p:txBody>
      </p:sp>
      <p:sp>
        <p:nvSpPr>
          <p:cNvPr id="6" name="コンテンツ プレースホルダー 5"/>
          <p:cNvSpPr>
            <a:spLocks noGrp="1"/>
          </p:cNvSpPr>
          <p:nvPr>
            <p:ph idx="1"/>
          </p:nvPr>
        </p:nvSpPr>
        <p:spPr/>
        <p:txBody>
          <a:bodyPr/>
          <a:lstStyle/>
          <a:p>
            <a:r>
              <a:rPr lang="ja-JP" altLang="en-US" dirty="0" smtClean="0"/>
              <a:t>むやみやたらに変数を大量生産するのはやめよう</a:t>
            </a:r>
            <a:endParaRPr lang="en-US" altLang="ja-JP" dirty="0" smtClean="0"/>
          </a:p>
          <a:p>
            <a:r>
              <a:rPr kumimoji="1" lang="ja-JP" altLang="en-US" dirty="0" smtClean="0"/>
              <a:t>同じ用途でオブジェクト</a:t>
            </a:r>
            <a:r>
              <a:rPr kumimoji="1" lang="en-US" altLang="ja-JP" dirty="0" smtClean="0"/>
              <a:t>(</a:t>
            </a:r>
            <a:r>
              <a:rPr kumimoji="1" lang="ja-JP" altLang="en-US" dirty="0" smtClean="0"/>
              <a:t>変数</a:t>
            </a:r>
            <a:r>
              <a:rPr kumimoji="1" lang="en-US" altLang="ja-JP" dirty="0" smtClean="0"/>
              <a:t>)</a:t>
            </a:r>
            <a:r>
              <a:rPr kumimoji="1" lang="ja-JP" altLang="en-US" dirty="0" smtClean="0"/>
              <a:t>を量産するなら、</a:t>
            </a:r>
            <a:r>
              <a:rPr kumimoji="1" lang="ja-JP" altLang="en-US" b="1" u="sng" dirty="0" smtClean="0"/>
              <a:t>配列</a:t>
            </a:r>
            <a:r>
              <a:rPr kumimoji="1" lang="ja-JP" altLang="en-US" dirty="0" smtClean="0"/>
              <a:t>だ！</a:t>
            </a:r>
            <a:endParaRPr kumimoji="1" lang="en-US" altLang="ja-JP" dirty="0" smtClean="0"/>
          </a:p>
          <a:p>
            <a:r>
              <a:rPr lang="ja-JP" altLang="en-US" dirty="0"/>
              <a:t>繰り返しと</a:t>
            </a:r>
            <a:r>
              <a:rPr lang="ja-JP" altLang="en-US" dirty="0" smtClean="0"/>
              <a:t>の組み合わせは混乱するが、</a:t>
            </a:r>
            <a:r>
              <a:rPr lang="en-US" altLang="ja-JP" dirty="0" smtClean="0"/>
              <a:t/>
            </a:r>
            <a:br>
              <a:rPr lang="en-US" altLang="ja-JP" dirty="0" smtClean="0"/>
            </a:br>
            <a:r>
              <a:rPr lang="ja-JP" altLang="en-US" dirty="0" smtClean="0"/>
              <a:t>「どっちがいい？」のスライドを見て</a:t>
            </a:r>
            <a:r>
              <a:rPr lang="en-US" altLang="ja-JP" dirty="0" smtClean="0"/>
              <a:t/>
            </a:r>
            <a:br>
              <a:rPr lang="en-US" altLang="ja-JP" dirty="0" smtClean="0"/>
            </a:br>
            <a:r>
              <a:rPr lang="ja-JP" altLang="en-US" dirty="0" smtClean="0"/>
              <a:t>どのように繰り返されるかを把握しよう</a:t>
            </a:r>
            <a:endParaRPr kumimoji="1" lang="ja-JP" altLang="en-US" dirty="0"/>
          </a:p>
        </p:txBody>
      </p:sp>
    </p:spTree>
    <p:extLst>
      <p:ext uri="{BB962C8B-B14F-4D97-AF65-F5344CB8AC3E}">
        <p14:creationId xmlns:p14="http://schemas.microsoft.com/office/powerpoint/2010/main" val="345116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配列を使う上での注意点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添え字が</a:t>
            </a:r>
            <a:r>
              <a:rPr kumimoji="1" lang="en-US" altLang="ja-JP" dirty="0" smtClean="0"/>
              <a:t>[</a:t>
            </a:r>
            <a:r>
              <a:rPr kumimoji="1" lang="ja-JP" altLang="en-US" b="1" dirty="0" smtClean="0"/>
              <a:t>個数</a:t>
            </a:r>
            <a:r>
              <a:rPr kumimoji="1" lang="en-US" altLang="ja-JP" b="1" dirty="0" smtClean="0"/>
              <a:t>-1</a:t>
            </a:r>
            <a:r>
              <a:rPr kumimoji="1" lang="en-US" altLang="ja-JP" dirty="0" smtClean="0"/>
              <a:t>]</a:t>
            </a:r>
            <a:r>
              <a:rPr kumimoji="1" lang="ja-JP" altLang="en-US" dirty="0" smtClean="0"/>
              <a:t>を超えないように！</a:t>
            </a:r>
            <a:endParaRPr kumimoji="1" lang="en-US" altLang="ja-JP" dirty="0" smtClean="0"/>
          </a:p>
          <a:p>
            <a:pPr lvl="1"/>
            <a:r>
              <a:rPr lang="en-US" altLang="ja-JP" dirty="0" smtClean="0"/>
              <a:t>[10]</a:t>
            </a:r>
            <a:r>
              <a:rPr lang="ja-JP" altLang="en-US" dirty="0" smtClean="0"/>
              <a:t>で作ったら</a:t>
            </a:r>
            <a:r>
              <a:rPr lang="en-US" altLang="ja-JP" dirty="0" smtClean="0"/>
              <a:t>0,1,2,…,8,9</a:t>
            </a:r>
            <a:r>
              <a:rPr lang="ja-JP" altLang="en-US" dirty="0" smtClean="0"/>
              <a:t>までです</a:t>
            </a:r>
            <a:endParaRPr lang="en-US" altLang="ja-JP" dirty="0" smtClean="0"/>
          </a:p>
          <a:p>
            <a:pPr lvl="1"/>
            <a:r>
              <a:rPr kumimoji="1" lang="ja-JP" altLang="en-US" dirty="0" smtClean="0"/>
              <a:t>オーバーした場合、落っこちるならまだよし、落ちずに不可思議な挙動をすることも</a:t>
            </a:r>
            <a:r>
              <a:rPr kumimoji="1" lang="en-US" altLang="ja-JP" dirty="0" smtClean="0"/>
              <a:t>…</a:t>
            </a:r>
          </a:p>
          <a:p>
            <a:r>
              <a:rPr kumimoji="1" lang="ja-JP" altLang="en-US" dirty="0" smtClean="0"/>
              <a:t>配列の個数には変数を使えません</a:t>
            </a:r>
            <a:endParaRPr kumimoji="1" lang="en-US" altLang="ja-JP" dirty="0" smtClean="0"/>
          </a:p>
          <a:p>
            <a:pPr lvl="1"/>
            <a:r>
              <a:rPr lang="en-US" altLang="ja-JP" dirty="0" smtClean="0"/>
              <a:t>10</a:t>
            </a:r>
            <a:r>
              <a:rPr lang="ja-JP" altLang="en-US" dirty="0" smtClean="0"/>
              <a:t>とか</a:t>
            </a:r>
            <a:r>
              <a:rPr lang="en-US" altLang="ja-JP" dirty="0" smtClean="0"/>
              <a:t>20</a:t>
            </a:r>
            <a:r>
              <a:rPr lang="ja-JP" altLang="en-US" dirty="0" smtClean="0"/>
              <a:t>とか、数値を直接指定します</a:t>
            </a:r>
            <a:endParaRPr lang="en-US" altLang="ja-JP" dirty="0" smtClean="0"/>
          </a:p>
          <a:p>
            <a:pPr lvl="2"/>
            <a:r>
              <a:rPr kumimoji="1" lang="ja-JP" altLang="en-US" dirty="0" smtClean="0"/>
              <a:t>プログラム中に直書きする値のことを「定数」と呼びます</a:t>
            </a:r>
            <a:endParaRPr kumimoji="1" lang="ja-JP" altLang="en-US" dirty="0"/>
          </a:p>
        </p:txBody>
      </p:sp>
    </p:spTree>
    <p:extLst>
      <p:ext uri="{BB962C8B-B14F-4D97-AF65-F5344CB8AC3E}">
        <p14:creationId xmlns:p14="http://schemas.microsoft.com/office/powerpoint/2010/main" val="640991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変数を使った移動制御</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数値の直打ちはやめましょう</a:t>
            </a:r>
            <a:endParaRPr kumimoji="1" lang="ja-JP" altLang="en-US" dirty="0"/>
          </a:p>
        </p:txBody>
      </p:sp>
    </p:spTree>
    <p:extLst>
      <p:ext uri="{BB962C8B-B14F-4D97-AF65-F5344CB8AC3E}">
        <p14:creationId xmlns:p14="http://schemas.microsoft.com/office/powerpoint/2010/main" val="1240130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数値の直打ちはよくないよ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glTranslate</a:t>
            </a:r>
            <a:r>
              <a:rPr kumimoji="1" lang="en-US" altLang="ja-JP" dirty="0" smtClean="0"/>
              <a:t>()</a:t>
            </a:r>
            <a:r>
              <a:rPr kumimoji="1" lang="ja-JP" altLang="en-US" dirty="0" smtClean="0"/>
              <a:t>みたいな命令に直接数値を打ち込むのは、あまりよろしくない</a:t>
            </a:r>
            <a:endParaRPr kumimoji="1" lang="en-US" altLang="ja-JP" dirty="0" smtClean="0"/>
          </a:p>
          <a:p>
            <a:pPr lvl="1"/>
            <a:r>
              <a:rPr lang="ja-JP" altLang="en-US" dirty="0" smtClean="0"/>
              <a:t>位置や速度を直したくなったら大変</a:t>
            </a:r>
            <a:endParaRPr lang="en-US" altLang="ja-JP" dirty="0" smtClean="0"/>
          </a:p>
          <a:p>
            <a:r>
              <a:rPr lang="ja-JP" altLang="en-US" dirty="0" smtClean="0"/>
              <a:t>じゃあ</a:t>
            </a:r>
            <a:r>
              <a:rPr lang="en-US" altLang="ja-JP" dirty="0" smtClean="0"/>
              <a:t>double</a:t>
            </a:r>
            <a:r>
              <a:rPr lang="ja-JP" altLang="en-US" dirty="0" smtClean="0"/>
              <a:t>の変数ちまちま用意する？</a:t>
            </a:r>
            <a:endParaRPr lang="en-US" altLang="ja-JP" dirty="0" smtClean="0"/>
          </a:p>
          <a:p>
            <a:pPr lvl="1"/>
            <a:r>
              <a:rPr lang="ja-JP" altLang="en-US" dirty="0" smtClean="0"/>
              <a:t>それも面倒な話です</a:t>
            </a:r>
            <a:endParaRPr lang="en-US" altLang="ja-JP" dirty="0" smtClean="0"/>
          </a:p>
          <a:p>
            <a:pPr lvl="1"/>
            <a:endParaRPr lang="en-US" altLang="ja-JP" dirty="0" smtClean="0"/>
          </a:p>
          <a:p>
            <a:r>
              <a:rPr lang="en-US" altLang="ja-JP" dirty="0" err="1" smtClean="0"/>
              <a:t>x,y,z</a:t>
            </a:r>
            <a:r>
              <a:rPr lang="ja-JP" altLang="en-US" dirty="0" smtClean="0"/>
              <a:t>みたいにいつもセットで使う数値をひとまとめにできればいいのにねー</a:t>
            </a:r>
            <a:endParaRPr lang="en-US" altLang="ja-JP" dirty="0" smtClean="0"/>
          </a:p>
          <a:p>
            <a:endParaRPr lang="ja-JP" altLang="en-US" dirty="0" smtClean="0"/>
          </a:p>
        </p:txBody>
      </p:sp>
    </p:spTree>
    <p:extLst>
      <p:ext uri="{BB962C8B-B14F-4D97-AF65-F5344CB8AC3E}">
        <p14:creationId xmlns:p14="http://schemas.microsoft.com/office/powerpoint/2010/main" val="3095077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できます</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en-US" altLang="ja-JP" dirty="0" err="1" smtClean="0"/>
              <a:t>fk_Vector</a:t>
            </a:r>
            <a:r>
              <a:rPr lang="ja-JP" altLang="en-US" dirty="0" smtClean="0"/>
              <a:t>というスペシャルな型の変数を</a:t>
            </a:r>
            <a:r>
              <a:rPr lang="en-US" altLang="ja-JP" dirty="0" smtClean="0"/>
              <a:t/>
            </a:r>
            <a:br>
              <a:rPr lang="en-US" altLang="ja-JP" dirty="0" smtClean="0"/>
            </a:br>
            <a:r>
              <a:rPr lang="ja-JP" altLang="en-US" dirty="0" smtClean="0"/>
              <a:t>使います</a:t>
            </a:r>
            <a:endParaRPr lang="en-US" altLang="ja-JP" dirty="0" smtClean="0"/>
          </a:p>
          <a:p>
            <a:pPr lvl="1"/>
            <a:r>
              <a:rPr lang="ja-JP" altLang="en-US" dirty="0" smtClean="0"/>
              <a:t>変数の作り方</a:t>
            </a:r>
            <a:endParaRPr lang="en-US" altLang="ja-JP" dirty="0" smtClean="0"/>
          </a:p>
          <a:p>
            <a:pPr lvl="2">
              <a:buNone/>
            </a:pPr>
            <a:r>
              <a:rPr kumimoji="1" lang="en-US" altLang="ja-JP" dirty="0" smtClean="0"/>
              <a:t>	</a:t>
            </a:r>
            <a:r>
              <a:rPr kumimoji="1" lang="en-US" altLang="ja-JP" dirty="0" err="1" smtClean="0"/>
              <a:t>fk_Vector</a:t>
            </a:r>
            <a:r>
              <a:rPr kumimoji="1" lang="en-US" altLang="ja-JP" dirty="0" smtClean="0"/>
              <a:t>	</a:t>
            </a:r>
            <a:r>
              <a:rPr kumimoji="1" lang="en-US" altLang="ja-JP" dirty="0" err="1" smtClean="0"/>
              <a:t>vPos</a:t>
            </a:r>
            <a:r>
              <a:rPr kumimoji="1" lang="en-US" altLang="ja-JP" dirty="0" smtClean="0"/>
              <a:t>, </a:t>
            </a:r>
            <a:r>
              <a:rPr kumimoji="1" lang="en-US" altLang="ja-JP" dirty="0" err="1" smtClean="0"/>
              <a:t>vSpd</a:t>
            </a:r>
            <a:r>
              <a:rPr kumimoji="1" lang="en-US" altLang="ja-JP" dirty="0" smtClean="0"/>
              <a:t>;</a:t>
            </a:r>
          </a:p>
          <a:p>
            <a:pPr lvl="1"/>
            <a:r>
              <a:rPr lang="ja-JP" altLang="en-US" dirty="0" smtClean="0"/>
              <a:t>値のセット方法</a:t>
            </a:r>
            <a:endParaRPr kumimoji="1" lang="en-US" altLang="ja-JP" dirty="0" smtClean="0"/>
          </a:p>
          <a:p>
            <a:pPr lvl="2">
              <a:buNone/>
            </a:pPr>
            <a:r>
              <a:rPr lang="en-US" altLang="ja-JP" dirty="0" smtClean="0"/>
              <a:t>	</a:t>
            </a:r>
            <a:r>
              <a:rPr lang="en-US" altLang="ja-JP" dirty="0" err="1" smtClean="0"/>
              <a:t>vPos.set</a:t>
            </a:r>
            <a:r>
              <a:rPr lang="en-US" altLang="ja-JP" dirty="0" smtClean="0"/>
              <a:t>(50.0, 0.0, -10.0);</a:t>
            </a:r>
          </a:p>
          <a:p>
            <a:pPr lvl="2">
              <a:buNone/>
            </a:pPr>
            <a:r>
              <a:rPr kumimoji="1" lang="en-US" altLang="ja-JP" dirty="0" smtClean="0"/>
              <a:t>	</a:t>
            </a:r>
            <a:r>
              <a:rPr kumimoji="1" lang="en-US" altLang="ja-JP" dirty="0" err="1" smtClean="0"/>
              <a:t>vSpd.x</a:t>
            </a:r>
            <a:r>
              <a:rPr kumimoji="1" lang="en-US" altLang="ja-JP" dirty="0" smtClean="0"/>
              <a:t> = 0.0;</a:t>
            </a:r>
          </a:p>
          <a:p>
            <a:pPr lvl="2">
              <a:buNone/>
            </a:pPr>
            <a:r>
              <a:rPr lang="en-US" altLang="ja-JP" dirty="0" smtClean="0"/>
              <a:t>	</a:t>
            </a:r>
            <a:r>
              <a:rPr lang="en-US" altLang="ja-JP" dirty="0" err="1" smtClean="0"/>
              <a:t>vSpd.y</a:t>
            </a:r>
            <a:r>
              <a:rPr lang="en-US" altLang="ja-JP" dirty="0" smtClean="0"/>
              <a:t> = 0.0;</a:t>
            </a:r>
          </a:p>
          <a:p>
            <a:pPr lvl="2">
              <a:buNone/>
            </a:pPr>
            <a:r>
              <a:rPr lang="en-US" altLang="ja-JP" dirty="0" smtClean="0"/>
              <a:t>	</a:t>
            </a:r>
            <a:r>
              <a:rPr lang="en-US" altLang="ja-JP" dirty="0" err="1" smtClean="0"/>
              <a:t>vSpd.z</a:t>
            </a:r>
            <a:r>
              <a:rPr lang="en-US" altLang="ja-JP" dirty="0" smtClean="0"/>
              <a:t> = -2.0;</a:t>
            </a:r>
          </a:p>
          <a:p>
            <a:pPr lvl="1"/>
            <a:r>
              <a:rPr lang="ja-JP" altLang="en-US" dirty="0" smtClean="0"/>
              <a:t>各種命令での利用方法</a:t>
            </a:r>
            <a:endParaRPr lang="en-US" altLang="ja-JP" dirty="0" smtClean="0"/>
          </a:p>
          <a:p>
            <a:pPr lvl="2">
              <a:buNone/>
            </a:pPr>
            <a:r>
              <a:rPr kumimoji="1" lang="en-US" altLang="ja-JP" dirty="0" smtClean="0"/>
              <a:t>	</a:t>
            </a:r>
            <a:r>
              <a:rPr kumimoji="1" lang="en-US" altLang="ja-JP" dirty="0" err="1" smtClean="0"/>
              <a:t>hogeModel.glMoveTo</a:t>
            </a:r>
            <a:r>
              <a:rPr kumimoji="1" lang="en-US" altLang="ja-JP" dirty="0" smtClean="0"/>
              <a:t>(</a:t>
            </a:r>
            <a:r>
              <a:rPr kumimoji="1" lang="en-US" altLang="ja-JP" dirty="0" err="1" smtClean="0"/>
              <a:t>vPos</a:t>
            </a:r>
            <a:r>
              <a:rPr kumimoji="1" lang="en-US" altLang="ja-JP" dirty="0" smtClean="0"/>
              <a:t>);</a:t>
            </a:r>
          </a:p>
          <a:p>
            <a:pPr lvl="2">
              <a:buNone/>
            </a:pPr>
            <a:r>
              <a:rPr lang="en-US" altLang="ja-JP" dirty="0" smtClean="0"/>
              <a:t>	</a:t>
            </a:r>
            <a:r>
              <a:rPr lang="en-US" altLang="ja-JP" dirty="0" err="1" smtClean="0"/>
              <a:t>hogeModel.loTranslate</a:t>
            </a:r>
            <a:r>
              <a:rPr lang="en-US" altLang="ja-JP" dirty="0" smtClean="0"/>
              <a:t>(</a:t>
            </a:r>
            <a:r>
              <a:rPr lang="en-US" altLang="ja-JP" dirty="0" err="1" smtClean="0"/>
              <a:t>vSpd</a:t>
            </a:r>
            <a:r>
              <a:rPr lang="en-US" altLang="ja-JP" dirty="0" smtClean="0"/>
              <a:t>);</a:t>
            </a:r>
            <a:endParaRPr kumimoji="1" lang="ja-JP" altLang="en-US" dirty="0"/>
          </a:p>
        </p:txBody>
      </p:sp>
    </p:spTree>
    <p:extLst>
      <p:ext uri="{BB962C8B-B14F-4D97-AF65-F5344CB8AC3E}">
        <p14:creationId xmlns:p14="http://schemas.microsoft.com/office/powerpoint/2010/main" val="1020692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こんなこともできるよ</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err="1" smtClean="0"/>
              <a:t>x,y,z</a:t>
            </a:r>
            <a:r>
              <a:rPr kumimoji="1" lang="ja-JP" altLang="en-US" dirty="0" smtClean="0"/>
              <a:t>それぞれで足し算や引き算をしたい</a:t>
            </a:r>
            <a:endParaRPr kumimoji="1" lang="en-US" altLang="ja-JP" dirty="0" smtClean="0"/>
          </a:p>
          <a:p>
            <a:pPr lvl="1"/>
            <a:r>
              <a:rPr lang="ja-JP" altLang="en-US" dirty="0" smtClean="0"/>
              <a:t>こう書かなきゃいけないところが</a:t>
            </a:r>
            <a:r>
              <a:rPr lang="en-US" altLang="ja-JP" dirty="0" smtClean="0"/>
              <a:t>…</a:t>
            </a:r>
          </a:p>
          <a:p>
            <a:pPr lvl="2">
              <a:buNone/>
            </a:pPr>
            <a:r>
              <a:rPr lang="en-US" altLang="ja-JP" dirty="0" err="1" smtClean="0"/>
              <a:t>vC.x</a:t>
            </a:r>
            <a:r>
              <a:rPr lang="en-US" altLang="ja-JP" dirty="0" smtClean="0"/>
              <a:t> = </a:t>
            </a:r>
            <a:r>
              <a:rPr lang="en-US" altLang="ja-JP" dirty="0" err="1" smtClean="0"/>
              <a:t>vA.x</a:t>
            </a:r>
            <a:r>
              <a:rPr lang="en-US" altLang="ja-JP" dirty="0" smtClean="0"/>
              <a:t> + </a:t>
            </a:r>
            <a:r>
              <a:rPr lang="en-US" altLang="ja-JP" dirty="0" err="1" smtClean="0"/>
              <a:t>vB.x</a:t>
            </a:r>
            <a:r>
              <a:rPr lang="en-US" altLang="ja-JP" dirty="0" smtClean="0"/>
              <a:t>;</a:t>
            </a:r>
          </a:p>
          <a:p>
            <a:pPr lvl="2">
              <a:buNone/>
            </a:pPr>
            <a:r>
              <a:rPr lang="en-US" altLang="ja-JP" dirty="0" err="1" smtClean="0"/>
              <a:t>vC.y</a:t>
            </a:r>
            <a:r>
              <a:rPr lang="en-US" altLang="ja-JP" dirty="0" smtClean="0"/>
              <a:t> = </a:t>
            </a:r>
            <a:r>
              <a:rPr lang="en-US" altLang="ja-JP" dirty="0" err="1" smtClean="0"/>
              <a:t>vA.y</a:t>
            </a:r>
            <a:r>
              <a:rPr lang="en-US" altLang="ja-JP" dirty="0" smtClean="0"/>
              <a:t> + </a:t>
            </a:r>
            <a:r>
              <a:rPr lang="en-US" altLang="ja-JP" dirty="0" err="1" smtClean="0"/>
              <a:t>vB.y</a:t>
            </a:r>
            <a:r>
              <a:rPr lang="en-US" altLang="ja-JP" dirty="0" smtClean="0"/>
              <a:t>;</a:t>
            </a:r>
          </a:p>
          <a:p>
            <a:pPr lvl="2">
              <a:buNone/>
            </a:pPr>
            <a:r>
              <a:rPr kumimoji="1" lang="en-US" altLang="ja-JP" dirty="0" err="1" smtClean="0"/>
              <a:t>vC.z</a:t>
            </a:r>
            <a:r>
              <a:rPr kumimoji="1" lang="en-US" altLang="ja-JP" dirty="0" smtClean="0"/>
              <a:t> = </a:t>
            </a:r>
            <a:r>
              <a:rPr kumimoji="1" lang="en-US" altLang="ja-JP" dirty="0" err="1" smtClean="0"/>
              <a:t>vA.z</a:t>
            </a:r>
            <a:r>
              <a:rPr kumimoji="1" lang="en-US" altLang="ja-JP" dirty="0" smtClean="0"/>
              <a:t> + </a:t>
            </a:r>
            <a:r>
              <a:rPr kumimoji="1" lang="en-US" altLang="ja-JP" dirty="0" err="1" smtClean="0"/>
              <a:t>vB.z</a:t>
            </a:r>
            <a:r>
              <a:rPr kumimoji="1" lang="en-US" altLang="ja-JP" dirty="0" smtClean="0"/>
              <a:t>;</a:t>
            </a:r>
          </a:p>
          <a:p>
            <a:pPr lvl="1"/>
            <a:r>
              <a:rPr lang="ja-JP" altLang="en-US" dirty="0" smtClean="0"/>
              <a:t>こう書けばできる</a:t>
            </a:r>
            <a:endParaRPr lang="en-US" altLang="ja-JP" dirty="0" smtClean="0"/>
          </a:p>
          <a:p>
            <a:pPr lvl="2">
              <a:buNone/>
            </a:pPr>
            <a:r>
              <a:rPr kumimoji="1" lang="en-US" altLang="ja-JP" dirty="0" err="1" smtClean="0"/>
              <a:t>vC</a:t>
            </a:r>
            <a:r>
              <a:rPr kumimoji="1" lang="en-US" altLang="ja-JP" dirty="0" smtClean="0"/>
              <a:t> = </a:t>
            </a:r>
            <a:r>
              <a:rPr kumimoji="1" lang="en-US" altLang="ja-JP" dirty="0" err="1" smtClean="0"/>
              <a:t>vA</a:t>
            </a:r>
            <a:r>
              <a:rPr kumimoji="1" lang="en-US" altLang="ja-JP" dirty="0" smtClean="0"/>
              <a:t> + </a:t>
            </a:r>
            <a:r>
              <a:rPr kumimoji="1" lang="en-US" altLang="ja-JP" dirty="0" err="1" smtClean="0"/>
              <a:t>vB</a:t>
            </a:r>
            <a:r>
              <a:rPr lang="en-US" altLang="ja-JP" dirty="0" smtClean="0"/>
              <a:t>;</a:t>
            </a:r>
          </a:p>
          <a:p>
            <a:r>
              <a:rPr lang="ja-JP" altLang="en-US" dirty="0" smtClean="0"/>
              <a:t>掛け算や割り算もできる</a:t>
            </a:r>
          </a:p>
          <a:p>
            <a:pPr lvl="1"/>
            <a:r>
              <a:rPr kumimoji="1" lang="ja-JP" altLang="en-US" dirty="0" smtClean="0"/>
              <a:t>方向は同じで進む距離だけ変えたい、なんて時に超絶便利</a:t>
            </a:r>
            <a:endParaRPr kumimoji="1" lang="en-US" altLang="ja-JP" dirty="0" smtClean="0"/>
          </a:p>
          <a:p>
            <a:pPr lvl="2">
              <a:buNone/>
            </a:pPr>
            <a:endParaRPr kumimoji="1" lang="ja-JP" altLang="en-US" dirty="0"/>
          </a:p>
        </p:txBody>
      </p:sp>
    </p:spTree>
    <p:extLst>
      <p:ext uri="{BB962C8B-B14F-4D97-AF65-F5344CB8AC3E}">
        <p14:creationId xmlns:p14="http://schemas.microsoft.com/office/powerpoint/2010/main" val="175187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Cool</a:t>
            </a:r>
            <a:r>
              <a:rPr lang="ja-JP" altLang="en-US" dirty="0" smtClean="0"/>
              <a:t>なプログラムを</a:t>
            </a:r>
            <a:r>
              <a:rPr lang="en-US" altLang="ja-JP" dirty="0" smtClean="0"/>
              <a:t/>
            </a:r>
            <a:br>
              <a:rPr lang="en-US" altLang="ja-JP" dirty="0" smtClean="0"/>
            </a:br>
            <a:r>
              <a:rPr lang="ja-JP" altLang="en-US" dirty="0" smtClean="0"/>
              <a:t>書くためのポイント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数値をセットする部分と、</a:t>
            </a:r>
            <a:r>
              <a:rPr lang="en-US" altLang="ja-JP" dirty="0" smtClean="0"/>
              <a:t/>
            </a:r>
            <a:br>
              <a:rPr lang="en-US" altLang="ja-JP" dirty="0" smtClean="0"/>
            </a:br>
            <a:r>
              <a:rPr kumimoji="1" lang="ja-JP" altLang="en-US" dirty="0" smtClean="0"/>
              <a:t>命令を出す部分を、</a:t>
            </a:r>
            <a:r>
              <a:rPr kumimoji="1" lang="en-US" altLang="ja-JP" dirty="0" smtClean="0"/>
              <a:t/>
            </a:r>
            <a:br>
              <a:rPr kumimoji="1" lang="en-US" altLang="ja-JP" dirty="0" smtClean="0"/>
            </a:br>
            <a:r>
              <a:rPr kumimoji="1" lang="ja-JP" altLang="en-US" dirty="0" smtClean="0"/>
              <a:t>出来る限り分けて書く</a:t>
            </a:r>
            <a:endParaRPr kumimoji="1" lang="en-US" altLang="ja-JP" dirty="0" smtClean="0"/>
          </a:p>
          <a:p>
            <a:r>
              <a:rPr lang="ja-JP" altLang="en-US" dirty="0" smtClean="0"/>
              <a:t>変数を使えば、数値のセットを先頭で</a:t>
            </a:r>
            <a:r>
              <a:rPr lang="en-US" altLang="ja-JP" dirty="0" smtClean="0"/>
              <a:t/>
            </a:r>
            <a:br>
              <a:rPr lang="en-US" altLang="ja-JP" dirty="0" smtClean="0"/>
            </a:br>
            <a:r>
              <a:rPr lang="ja-JP" altLang="en-US" dirty="0" smtClean="0"/>
              <a:t>済ませて、後ろは純粋に命令の手順だけ、</a:t>
            </a:r>
            <a:r>
              <a:rPr lang="en-US" altLang="ja-JP" dirty="0" smtClean="0"/>
              <a:t/>
            </a:r>
            <a:br>
              <a:rPr lang="en-US" altLang="ja-JP" dirty="0" smtClean="0"/>
            </a:br>
            <a:r>
              <a:rPr lang="ja-JP" altLang="en-US" dirty="0" smtClean="0"/>
              <a:t>という書き方にできる</a:t>
            </a:r>
            <a:endParaRPr lang="en-US" altLang="ja-JP" dirty="0" smtClean="0"/>
          </a:p>
          <a:p>
            <a:endParaRPr lang="en-US" altLang="ja-JP" dirty="0" smtClean="0"/>
          </a:p>
          <a:p>
            <a:r>
              <a:rPr lang="ja-JP" altLang="en-US" smtClean="0"/>
              <a:t>今の内から意識できていると、後々お得</a:t>
            </a:r>
            <a:endParaRPr lang="en-US" altLang="ja-JP" smtClean="0"/>
          </a:p>
        </p:txBody>
      </p:sp>
    </p:spTree>
    <p:extLst>
      <p:ext uri="{BB962C8B-B14F-4D97-AF65-F5344CB8AC3E}">
        <p14:creationId xmlns:p14="http://schemas.microsoft.com/office/powerpoint/2010/main" val="4224884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当たり判定の基礎</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ガチ数学の世界へようこそ</a:t>
            </a:r>
            <a:endParaRPr kumimoji="1" lang="ja-JP" altLang="en-US" dirty="0"/>
          </a:p>
        </p:txBody>
      </p:sp>
    </p:spTree>
    <p:extLst>
      <p:ext uri="{BB962C8B-B14F-4D97-AF65-F5344CB8AC3E}">
        <p14:creationId xmlns:p14="http://schemas.microsoft.com/office/powerpoint/2010/main" val="94620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こんな</a:t>
            </a:r>
            <a:r>
              <a:rPr lang="ja-JP" altLang="en-US" dirty="0" smtClean="0"/>
              <a:t>ことがしたいとする</a:t>
            </a:r>
            <a:endParaRPr kumimoji="1" lang="ja-JP" altLang="en-US" dirty="0"/>
          </a:p>
        </p:txBody>
      </p:sp>
      <p:sp>
        <p:nvSpPr>
          <p:cNvPr id="4" name="コンテンツ プレースホルダ 3"/>
          <p:cNvSpPr>
            <a:spLocks noGrp="1"/>
          </p:cNvSpPr>
          <p:nvPr>
            <p:ph sz="half" idx="1"/>
          </p:nvPr>
        </p:nvSpPr>
        <p:spPr/>
        <p:txBody>
          <a:bodyPr>
            <a:normAutofit/>
          </a:bodyPr>
          <a:lstStyle/>
          <a:p>
            <a:r>
              <a:rPr kumimoji="1" lang="en-US" altLang="ja-JP" dirty="0" smtClean="0"/>
              <a:t>X</a:t>
            </a:r>
            <a:r>
              <a:rPr kumimoji="1" lang="ja-JP" altLang="en-US" dirty="0" smtClean="0"/>
              <a:t>方向に</a:t>
            </a:r>
            <a:r>
              <a:rPr lang="ja-JP" altLang="en-US" dirty="0" smtClean="0"/>
              <a:t>ブロック</a:t>
            </a:r>
            <a:r>
              <a:rPr lang="ja-JP" altLang="en-US" dirty="0"/>
              <a:t>を</a:t>
            </a:r>
            <a:r>
              <a:rPr lang="en-US" altLang="ja-JP" dirty="0" smtClean="0"/>
              <a:t/>
            </a:r>
            <a:br>
              <a:rPr lang="en-US" altLang="ja-JP" dirty="0" smtClean="0"/>
            </a:br>
            <a:r>
              <a:rPr lang="en-US" altLang="ja-JP" dirty="0" smtClean="0"/>
              <a:t>8</a:t>
            </a:r>
            <a:r>
              <a:rPr lang="ja-JP" altLang="en-US" dirty="0" smtClean="0"/>
              <a:t>個並べて配置する</a:t>
            </a:r>
            <a:endParaRPr lang="en-US" altLang="ja-JP" dirty="0" smtClean="0"/>
          </a:p>
          <a:p>
            <a:endParaRPr lang="en-US" altLang="ja-JP" dirty="0" smtClean="0"/>
          </a:p>
          <a:p>
            <a:endParaRPr lang="en-US" altLang="ja-JP" dirty="0" smtClean="0"/>
          </a:p>
          <a:p>
            <a:r>
              <a:rPr lang="en-US" altLang="ja-JP" dirty="0" smtClean="0"/>
              <a:t>X</a:t>
            </a:r>
            <a:r>
              <a:rPr lang="ja-JP" altLang="en-US" dirty="0" smtClean="0"/>
              <a:t>方向に</a:t>
            </a:r>
            <a:r>
              <a:rPr lang="en-US" altLang="ja-JP" dirty="0" smtClean="0"/>
              <a:t>5</a:t>
            </a:r>
            <a:r>
              <a:rPr lang="ja-JP" altLang="en-US" dirty="0" smtClean="0"/>
              <a:t>個ずつ、</a:t>
            </a:r>
            <a:r>
              <a:rPr lang="en-US" altLang="ja-JP" dirty="0" smtClean="0"/>
              <a:t/>
            </a:r>
            <a:br>
              <a:rPr lang="en-US" altLang="ja-JP" dirty="0" smtClean="0"/>
            </a:br>
            <a:r>
              <a:rPr lang="en-US" altLang="ja-JP" dirty="0" smtClean="0"/>
              <a:t>Z</a:t>
            </a:r>
            <a:r>
              <a:rPr lang="ja-JP" altLang="en-US" dirty="0" smtClean="0"/>
              <a:t>方向に</a:t>
            </a:r>
            <a:r>
              <a:rPr lang="en-US" altLang="ja-JP" dirty="0" smtClean="0"/>
              <a:t>5</a:t>
            </a:r>
            <a:r>
              <a:rPr lang="ja-JP" altLang="en-US" dirty="0" smtClean="0"/>
              <a:t>個ずつで</a:t>
            </a:r>
            <a:r>
              <a:rPr lang="en-US" altLang="ja-JP" dirty="0" smtClean="0"/>
              <a:t/>
            </a:r>
            <a:br>
              <a:rPr lang="en-US" altLang="ja-JP" dirty="0" smtClean="0"/>
            </a:br>
            <a:r>
              <a:rPr lang="ja-JP" altLang="en-US" dirty="0" smtClean="0"/>
              <a:t>計</a:t>
            </a:r>
            <a:r>
              <a:rPr lang="en-US" altLang="ja-JP" dirty="0" smtClean="0"/>
              <a:t>25</a:t>
            </a:r>
            <a:r>
              <a:rPr lang="ja-JP" altLang="en-US" dirty="0" smtClean="0"/>
              <a:t>個のブロックを</a:t>
            </a:r>
            <a:r>
              <a:rPr lang="en-US" altLang="ja-JP" dirty="0" smtClean="0"/>
              <a:t/>
            </a:r>
            <a:br>
              <a:rPr lang="en-US" altLang="ja-JP" dirty="0" smtClean="0"/>
            </a:br>
            <a:r>
              <a:rPr lang="ja-JP" altLang="en-US" dirty="0" smtClean="0"/>
              <a:t>並べて配置</a:t>
            </a:r>
            <a:r>
              <a:rPr lang="ja-JP" altLang="en-US" dirty="0"/>
              <a:t>する</a:t>
            </a:r>
            <a:endParaRPr kumimoji="1" lang="en-US" altLang="ja-JP" dirty="0" smtClean="0"/>
          </a:p>
        </p:txBody>
      </p:sp>
      <p:sp>
        <p:nvSpPr>
          <p:cNvPr id="3" name="コンテンツ プレースホルダー 2"/>
          <p:cNvSpPr>
            <a:spLocks noGrp="1"/>
          </p:cNvSpPr>
          <p:nvPr>
            <p:ph sz="half" idx="2"/>
          </p:nvPr>
        </p:nvSpPr>
        <p:spPr/>
        <p:txBody>
          <a:bodyPr/>
          <a:lstStyle/>
          <a:p>
            <a:endParaRPr kumimoji="1" lang="ja-JP" altLang="en-US" dirty="0"/>
          </a:p>
        </p:txBody>
      </p:sp>
      <p:sp>
        <p:nvSpPr>
          <p:cNvPr id="5" name="正方形/長方形 4"/>
          <p:cNvSpPr/>
          <p:nvPr/>
        </p:nvSpPr>
        <p:spPr>
          <a:xfrm>
            <a:off x="4644008" y="2196656"/>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6" name="正方形/長方形 5"/>
          <p:cNvSpPr/>
          <p:nvPr/>
        </p:nvSpPr>
        <p:spPr>
          <a:xfrm>
            <a:off x="5148064" y="2196656"/>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7" name="正方形/長方形 6"/>
          <p:cNvSpPr/>
          <p:nvPr/>
        </p:nvSpPr>
        <p:spPr>
          <a:xfrm>
            <a:off x="5652120" y="2198708"/>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8" name="正方形/長方形 7"/>
          <p:cNvSpPr/>
          <p:nvPr/>
        </p:nvSpPr>
        <p:spPr>
          <a:xfrm>
            <a:off x="6156176" y="2198708"/>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9" name="正方形/長方形 8"/>
          <p:cNvSpPr/>
          <p:nvPr/>
        </p:nvSpPr>
        <p:spPr>
          <a:xfrm>
            <a:off x="6641718" y="2196656"/>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0" name="正方形/長方形 9"/>
          <p:cNvSpPr/>
          <p:nvPr/>
        </p:nvSpPr>
        <p:spPr>
          <a:xfrm>
            <a:off x="7145774" y="2198708"/>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7655084" y="2196656"/>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8159140" y="2196656"/>
            <a:ext cx="504056"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5400092" y="3420792"/>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5904148" y="3420792"/>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6408204" y="342284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6912260" y="342284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7397802" y="3420792"/>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5400092" y="3998908"/>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7397802" y="3998908"/>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5400092" y="457702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27" name="正方形/長方形 26"/>
          <p:cNvSpPr/>
          <p:nvPr/>
        </p:nvSpPr>
        <p:spPr>
          <a:xfrm>
            <a:off x="7397802" y="457702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28" name="正方形/長方形 27"/>
          <p:cNvSpPr/>
          <p:nvPr/>
        </p:nvSpPr>
        <p:spPr>
          <a:xfrm>
            <a:off x="5404684" y="5153088"/>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7402394" y="5153088"/>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3" name="正方形/長方形 32"/>
          <p:cNvSpPr/>
          <p:nvPr/>
        </p:nvSpPr>
        <p:spPr>
          <a:xfrm>
            <a:off x="5404684" y="573120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4" name="正方形/長方形 33"/>
          <p:cNvSpPr/>
          <p:nvPr/>
        </p:nvSpPr>
        <p:spPr>
          <a:xfrm>
            <a:off x="5908740" y="573120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5" name="正方形/長方形 34"/>
          <p:cNvSpPr/>
          <p:nvPr/>
        </p:nvSpPr>
        <p:spPr>
          <a:xfrm>
            <a:off x="6412796" y="5733256"/>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6" name="正方形/長方形 35"/>
          <p:cNvSpPr/>
          <p:nvPr/>
        </p:nvSpPr>
        <p:spPr>
          <a:xfrm>
            <a:off x="6916852" y="5733256"/>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7" name="正方形/長方形 36"/>
          <p:cNvSpPr/>
          <p:nvPr/>
        </p:nvSpPr>
        <p:spPr>
          <a:xfrm>
            <a:off x="7402394" y="573120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8" name="正方形/長方形 37"/>
          <p:cNvSpPr/>
          <p:nvPr/>
        </p:nvSpPr>
        <p:spPr>
          <a:xfrm>
            <a:off x="5910184" y="4003012"/>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6414240" y="400506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6918296" y="4005064"/>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1" name="正方形/長方形 40"/>
          <p:cNvSpPr/>
          <p:nvPr/>
        </p:nvSpPr>
        <p:spPr>
          <a:xfrm>
            <a:off x="5910184" y="4597396"/>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2" name="正方形/長方形 41"/>
          <p:cNvSpPr/>
          <p:nvPr/>
        </p:nvSpPr>
        <p:spPr>
          <a:xfrm>
            <a:off x="6414240" y="4599448"/>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6918296" y="4599448"/>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4" name="正方形/長方形 43"/>
          <p:cNvSpPr/>
          <p:nvPr/>
        </p:nvSpPr>
        <p:spPr>
          <a:xfrm>
            <a:off x="5930428" y="5155140"/>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5" name="正方形/長方形 44"/>
          <p:cNvSpPr/>
          <p:nvPr/>
        </p:nvSpPr>
        <p:spPr>
          <a:xfrm>
            <a:off x="6434484" y="5157192"/>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46" name="正方形/長方形 45"/>
          <p:cNvSpPr/>
          <p:nvPr/>
        </p:nvSpPr>
        <p:spPr>
          <a:xfrm>
            <a:off x="6938540" y="5157192"/>
            <a:ext cx="504056" cy="57606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衝突判定とは</a:t>
            </a:r>
            <a:endParaRPr kumimoji="1" lang="ja-JP" altLang="en-US" dirty="0"/>
          </a:p>
        </p:txBody>
      </p:sp>
      <p:sp>
        <p:nvSpPr>
          <p:cNvPr id="6" name="コンテンツ プレースホルダ 5"/>
          <p:cNvSpPr>
            <a:spLocks noGrp="1"/>
          </p:cNvSpPr>
          <p:nvPr>
            <p:ph idx="1"/>
          </p:nvPr>
        </p:nvSpPr>
        <p:spPr/>
        <p:txBody>
          <a:bodyPr>
            <a:normAutofit/>
          </a:bodyPr>
          <a:lstStyle/>
          <a:p>
            <a:r>
              <a:rPr kumimoji="1" lang="en-US" altLang="ja-JP" dirty="0" smtClean="0"/>
              <a:t>CG</a:t>
            </a:r>
            <a:r>
              <a:rPr kumimoji="1" lang="ja-JP" altLang="en-US" dirty="0" smtClean="0"/>
              <a:t>上で物がぶつかっているか</a:t>
            </a:r>
            <a:endParaRPr kumimoji="1" lang="en-US" altLang="ja-JP" dirty="0" smtClean="0"/>
          </a:p>
          <a:p>
            <a:r>
              <a:rPr kumimoji="1" lang="ja-JP" altLang="en-US" dirty="0" smtClean="0"/>
              <a:t>どこでぶつかったか</a:t>
            </a:r>
            <a:endParaRPr kumimoji="1" lang="en-US" altLang="ja-JP" dirty="0" smtClean="0"/>
          </a:p>
          <a:p>
            <a:r>
              <a:rPr kumimoji="1" lang="ja-JP" altLang="en-US" dirty="0" smtClean="0"/>
              <a:t>いつぶつかったか</a:t>
            </a:r>
            <a:endParaRPr kumimoji="1" lang="en-US" altLang="ja-JP" dirty="0" smtClean="0"/>
          </a:p>
          <a:p>
            <a:r>
              <a:rPr lang="ja-JP" altLang="en-US" dirty="0" smtClean="0"/>
              <a:t>どのくらい位置を動かすと帳尻が合うか</a:t>
            </a:r>
            <a:endParaRPr lang="en-US" altLang="ja-JP" dirty="0" smtClean="0"/>
          </a:p>
          <a:p>
            <a:endParaRPr kumimoji="1" lang="en-US" altLang="ja-JP" dirty="0" smtClean="0"/>
          </a:p>
          <a:p>
            <a:r>
              <a:rPr lang="ja-JP" altLang="en-US" dirty="0" smtClean="0"/>
              <a:t>などなどを計算して求める、数学を</a:t>
            </a:r>
            <a:r>
              <a:rPr lang="en-US" altLang="ja-JP" dirty="0" smtClean="0"/>
              <a:t/>
            </a:r>
            <a:br>
              <a:rPr lang="en-US" altLang="ja-JP" dirty="0" smtClean="0"/>
            </a:br>
            <a:r>
              <a:rPr lang="ja-JP" altLang="en-US" dirty="0" smtClean="0"/>
              <a:t>ふんだんに活用する技術分野である</a:t>
            </a:r>
            <a:r>
              <a:rPr kumimoji="1" lang="en-US" altLang="ja-JP" dirty="0" smtClean="0"/>
              <a:t/>
            </a:r>
            <a:br>
              <a:rPr kumimoji="1" lang="en-US" altLang="ja-JP" dirty="0" smtClean="0"/>
            </a:br>
            <a:endParaRPr kumimoji="1" lang="ja-JP" altLang="en-US" dirty="0"/>
          </a:p>
        </p:txBody>
      </p:sp>
    </p:spTree>
    <p:extLst>
      <p:ext uri="{BB962C8B-B14F-4D97-AF65-F5344CB8AC3E}">
        <p14:creationId xmlns:p14="http://schemas.microsoft.com/office/powerpoint/2010/main" val="2148661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衝突判定用の形状</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見た目通りに厳密な判定をすると、大量に物体が存在するゲーム（無双など）は処理が重くて大変なことになる</a:t>
            </a:r>
            <a:endParaRPr lang="en-US" altLang="ja-JP" dirty="0" smtClean="0"/>
          </a:p>
          <a:p>
            <a:pPr lvl="1"/>
            <a:r>
              <a:rPr lang="ja-JP" altLang="en-US" dirty="0" smtClean="0"/>
              <a:t>力業で考えた場合、物体数</a:t>
            </a:r>
            <a:r>
              <a:rPr lang="en-US" altLang="ja-JP" dirty="0" smtClean="0"/>
              <a:t>*</a:t>
            </a:r>
            <a:r>
              <a:rPr lang="ja-JP" altLang="en-US" dirty="0" smtClean="0"/>
              <a:t>物体数の回数分判定処理を行わなければならない</a:t>
            </a:r>
            <a:endParaRPr lang="en-US" altLang="ja-JP" dirty="0" smtClean="0"/>
          </a:p>
          <a:p>
            <a:endParaRPr kumimoji="1" lang="en-US" altLang="ja-JP" dirty="0" smtClean="0"/>
          </a:p>
          <a:p>
            <a:r>
              <a:rPr kumimoji="1" lang="ja-JP" altLang="en-US" dirty="0" smtClean="0"/>
              <a:t>判定用の簡易形状を用意し、裏ではそれで計算するのがセオリー</a:t>
            </a:r>
            <a:endParaRPr kumimoji="1" lang="en-US" altLang="ja-JP" dirty="0" smtClean="0"/>
          </a:p>
        </p:txBody>
      </p:sp>
    </p:spTree>
    <p:extLst>
      <p:ext uri="{BB962C8B-B14F-4D97-AF65-F5344CB8AC3E}">
        <p14:creationId xmlns:p14="http://schemas.microsoft.com/office/powerpoint/2010/main" val="3064313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判定素材としての「球」</a:t>
            </a:r>
            <a:endParaRPr kumimoji="1" lang="ja-JP" altLang="en-US" dirty="0"/>
          </a:p>
        </p:txBody>
      </p:sp>
      <p:sp>
        <p:nvSpPr>
          <p:cNvPr id="4" name="コンテンツ プレースホルダ 3"/>
          <p:cNvSpPr>
            <a:spLocks noGrp="1"/>
          </p:cNvSpPr>
          <p:nvPr>
            <p:ph sz="half" idx="1"/>
          </p:nvPr>
        </p:nvSpPr>
        <p:spPr/>
        <p:txBody>
          <a:bodyPr>
            <a:normAutofit/>
          </a:bodyPr>
          <a:lstStyle/>
          <a:p>
            <a:r>
              <a:rPr kumimoji="1" lang="ja-JP" altLang="en-US" dirty="0" smtClean="0"/>
              <a:t>中心間の距離が、お互いの半径の合計より小さかったら衝突</a:t>
            </a:r>
            <a:endParaRPr kumimoji="1" lang="ja-JP" altLang="en-US" dirty="0"/>
          </a:p>
        </p:txBody>
      </p:sp>
      <p:sp>
        <p:nvSpPr>
          <p:cNvPr id="5" name="コンテンツ プレースホルダ 4"/>
          <p:cNvSpPr>
            <a:spLocks noGrp="1"/>
          </p:cNvSpPr>
          <p:nvPr>
            <p:ph sz="half" idx="2"/>
          </p:nvPr>
        </p:nvSpPr>
        <p:spPr/>
        <p:txBody>
          <a:bodyPr>
            <a:normAutofit/>
          </a:bodyPr>
          <a:lstStyle/>
          <a:p>
            <a:r>
              <a:rPr lang="ja-JP" altLang="en-US" dirty="0" smtClean="0"/>
              <a:t>一番シンプルな判定</a:t>
            </a:r>
            <a:endParaRPr lang="en-US" altLang="ja-JP" dirty="0" smtClean="0"/>
          </a:p>
          <a:p>
            <a:r>
              <a:rPr lang="ja-JP" altLang="en-US" dirty="0" smtClean="0"/>
              <a:t>球だけで押し通すのは厳しいが、他の判定と併用することも多く、活躍する</a:t>
            </a:r>
          </a:p>
          <a:p>
            <a:pPr lvl="1"/>
            <a:r>
              <a:rPr lang="ja-JP" altLang="en-US" dirty="0" smtClean="0"/>
              <a:t>球の中心を「点」から「線分」に拡張することにより「カプセル」へと進化する</a:t>
            </a:r>
          </a:p>
          <a:p>
            <a:endParaRPr kumimoji="1" lang="ja-JP" altLang="en-US" dirty="0"/>
          </a:p>
        </p:txBody>
      </p:sp>
      <p:sp>
        <p:nvSpPr>
          <p:cNvPr id="6" name="円/楕円 5"/>
          <p:cNvSpPr/>
          <p:nvPr/>
        </p:nvSpPr>
        <p:spPr>
          <a:xfrm>
            <a:off x="785786" y="3214686"/>
            <a:ext cx="1714512"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2214546" y="4429132"/>
            <a:ext cx="1500198"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flipH="1" flipV="1">
            <a:off x="1619672" y="4005064"/>
            <a:ext cx="72008" cy="72008"/>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flipH="1" flipV="1">
            <a:off x="2915816" y="5085184"/>
            <a:ext cx="72008" cy="72008"/>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a:stCxn id="11" idx="1"/>
            <a:endCxn id="12" idx="6"/>
          </p:cNvCxnSpPr>
          <p:nvPr/>
        </p:nvCxnSpPr>
        <p:spPr>
          <a:xfrm>
            <a:off x="1681135" y="4066527"/>
            <a:ext cx="1234681" cy="1054661"/>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577595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判定の原理</a:t>
            </a:r>
            <a:endParaRPr kumimoji="1" lang="ja-JP" altLang="en-US" dirty="0"/>
          </a:p>
        </p:txBody>
      </p:sp>
      <p:sp>
        <p:nvSpPr>
          <p:cNvPr id="6" name="コンテンツ プレースホルダ 5"/>
          <p:cNvSpPr>
            <a:spLocks noGrp="1"/>
          </p:cNvSpPr>
          <p:nvPr>
            <p:ph idx="1"/>
          </p:nvPr>
        </p:nvSpPr>
        <p:spPr/>
        <p:txBody>
          <a:bodyPr/>
          <a:lstStyle/>
          <a:p>
            <a:r>
              <a:rPr kumimoji="1" lang="en-US" altLang="ja-JP" dirty="0" smtClean="0"/>
              <a:t>2</a:t>
            </a:r>
            <a:r>
              <a:rPr kumimoji="1" lang="ja-JP" altLang="en-US" dirty="0" err="1" smtClean="0"/>
              <a:t>つの</a:t>
            </a:r>
            <a:r>
              <a:rPr kumimoji="1" lang="ja-JP" altLang="en-US" dirty="0" smtClean="0"/>
              <a:t>球の中心点を</a:t>
            </a:r>
            <a:r>
              <a:rPr kumimoji="1" lang="en-US" altLang="ja-JP" dirty="0" smtClean="0"/>
              <a:t>A,B</a:t>
            </a:r>
            <a:r>
              <a:rPr kumimoji="1" lang="ja-JP" altLang="en-US" dirty="0" smtClean="0"/>
              <a:t>とする</a:t>
            </a:r>
            <a:endParaRPr kumimoji="1" lang="en-US" altLang="ja-JP" dirty="0" smtClean="0"/>
          </a:p>
          <a:p>
            <a:r>
              <a:rPr kumimoji="1" lang="en-US" altLang="ja-JP" dirty="0" smtClean="0"/>
              <a:t>2</a:t>
            </a:r>
            <a:r>
              <a:rPr kumimoji="1" lang="ja-JP" altLang="en-US" dirty="0" smtClean="0"/>
              <a:t>点</a:t>
            </a:r>
            <a:r>
              <a:rPr kumimoji="1" lang="en-US" altLang="ja-JP" dirty="0" smtClean="0"/>
              <a:t>(A,B)</a:t>
            </a:r>
            <a:r>
              <a:rPr kumimoji="1" lang="ja-JP" altLang="en-US" dirty="0" smtClean="0"/>
              <a:t>間の距離は以下のように表せる</a:t>
            </a:r>
            <a:endParaRPr kumimoji="1" lang="en-US" altLang="ja-JP" dirty="0" smtClean="0"/>
          </a:p>
          <a:p>
            <a:pPr lvl="1"/>
            <a:r>
              <a:rPr lang="en-US" altLang="ja-JP" dirty="0" smtClean="0"/>
              <a:t>C=B-A</a:t>
            </a:r>
          </a:p>
          <a:p>
            <a:pPr lvl="1"/>
            <a:r>
              <a:rPr lang="en-US" altLang="ja-JP" dirty="0" smtClean="0"/>
              <a:t>dist = </a:t>
            </a:r>
            <a:r>
              <a:rPr lang="ja-JP" altLang="en-US" dirty="0" smtClean="0"/>
              <a:t>√</a:t>
            </a:r>
            <a:r>
              <a:rPr lang="en-US" altLang="ja-JP" dirty="0" smtClean="0"/>
              <a:t>(</a:t>
            </a:r>
            <a:r>
              <a:rPr lang="en-US" altLang="ja-JP" dirty="0" err="1" smtClean="0"/>
              <a:t>C.x</a:t>
            </a:r>
            <a:r>
              <a:rPr lang="en-US" altLang="ja-JP" dirty="0" smtClean="0"/>
              <a:t>*</a:t>
            </a:r>
            <a:r>
              <a:rPr lang="en-US" altLang="ja-JP" dirty="0" err="1" smtClean="0"/>
              <a:t>C.x</a:t>
            </a:r>
            <a:r>
              <a:rPr lang="en-US" altLang="ja-JP" dirty="0" smtClean="0"/>
              <a:t> + </a:t>
            </a:r>
            <a:r>
              <a:rPr lang="en-US" altLang="ja-JP" dirty="0" err="1" smtClean="0"/>
              <a:t>C.y</a:t>
            </a:r>
            <a:r>
              <a:rPr lang="en-US" altLang="ja-JP" dirty="0" smtClean="0"/>
              <a:t>*</a:t>
            </a:r>
            <a:r>
              <a:rPr lang="en-US" altLang="ja-JP" dirty="0" err="1" smtClean="0"/>
              <a:t>C.y</a:t>
            </a:r>
            <a:r>
              <a:rPr lang="en-US" altLang="ja-JP" dirty="0" smtClean="0"/>
              <a:t> + </a:t>
            </a:r>
            <a:r>
              <a:rPr lang="en-US" altLang="ja-JP" dirty="0" err="1" smtClean="0"/>
              <a:t>C.z</a:t>
            </a:r>
            <a:r>
              <a:rPr lang="en-US" altLang="ja-JP" dirty="0" smtClean="0"/>
              <a:t>*</a:t>
            </a:r>
            <a:r>
              <a:rPr lang="en-US" altLang="ja-JP" dirty="0" err="1" smtClean="0"/>
              <a:t>C.z</a:t>
            </a:r>
            <a:r>
              <a:rPr lang="en-US" altLang="ja-JP" dirty="0" smtClean="0"/>
              <a:t>)</a:t>
            </a:r>
          </a:p>
          <a:p>
            <a:r>
              <a:rPr lang="en-US" altLang="ja-JP" dirty="0" smtClean="0"/>
              <a:t>2</a:t>
            </a:r>
            <a:r>
              <a:rPr lang="ja-JP" altLang="en-US" dirty="0" smtClean="0"/>
              <a:t>点間の距離が</a:t>
            </a:r>
            <a:r>
              <a:rPr lang="en-US" altLang="ja-JP" dirty="0" smtClean="0"/>
              <a:t>2</a:t>
            </a:r>
            <a:r>
              <a:rPr lang="ja-JP" altLang="en-US" dirty="0" err="1" smtClean="0"/>
              <a:t>つの</a:t>
            </a:r>
            <a:r>
              <a:rPr lang="ja-JP" altLang="en-US" dirty="0" smtClean="0"/>
              <a:t>球の半径の合計以上なら未衝突、以下なら衝突発生</a:t>
            </a:r>
            <a:endParaRPr lang="en-US" altLang="ja-JP" dirty="0" smtClean="0"/>
          </a:p>
          <a:p>
            <a:endParaRPr lang="en-US" altLang="ja-JP" dirty="0" smtClean="0"/>
          </a:p>
          <a:p>
            <a:endParaRPr lang="en-US" altLang="ja-JP" dirty="0" smtClean="0"/>
          </a:p>
          <a:p>
            <a:pPr lvl="1">
              <a:buNone/>
            </a:pPr>
            <a:endParaRPr lang="en-US" altLang="ja-JP" dirty="0" smtClean="0"/>
          </a:p>
          <a:p>
            <a:pPr lvl="1"/>
            <a:endParaRPr lang="en-US" altLang="ja-JP" dirty="0" smtClean="0"/>
          </a:p>
        </p:txBody>
      </p:sp>
    </p:spTree>
    <p:extLst>
      <p:ext uri="{BB962C8B-B14F-4D97-AF65-F5344CB8AC3E}">
        <p14:creationId xmlns:p14="http://schemas.microsoft.com/office/powerpoint/2010/main" val="3003857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とりあえず</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細かいことはこっちでやっておきました</a:t>
            </a:r>
            <a:endParaRPr kumimoji="1" lang="en-US" altLang="ja-JP" dirty="0" smtClean="0"/>
          </a:p>
          <a:p>
            <a:pPr lvl="1"/>
            <a:r>
              <a:rPr lang="ja-JP" altLang="en-US" b="1" dirty="0" smtClean="0"/>
              <a:t>球モデル</a:t>
            </a:r>
            <a:r>
              <a:rPr kumimoji="1" lang="en-US" altLang="ja-JP" b="1" dirty="0" smtClean="0"/>
              <a:t>.</a:t>
            </a:r>
            <a:r>
              <a:rPr kumimoji="1" lang="en-US" altLang="ja-JP" b="1" dirty="0" err="1" smtClean="0"/>
              <a:t>checkToSphere</a:t>
            </a:r>
            <a:r>
              <a:rPr kumimoji="1" lang="en-US" altLang="ja-JP" b="1" dirty="0" smtClean="0"/>
              <a:t>(</a:t>
            </a:r>
            <a:r>
              <a:rPr kumimoji="1" lang="ja-JP" altLang="en-US" b="1" dirty="0" smtClean="0"/>
              <a:t>他の球モデル</a:t>
            </a:r>
            <a:r>
              <a:rPr kumimoji="1" lang="en-US" altLang="ja-JP" b="1" dirty="0" smtClean="0"/>
              <a:t>,</a:t>
            </a:r>
            <a:br>
              <a:rPr kumimoji="1" lang="en-US" altLang="ja-JP" b="1" dirty="0" smtClean="0"/>
            </a:br>
            <a:r>
              <a:rPr kumimoji="1" lang="en-US" altLang="ja-JP" b="1" dirty="0" smtClean="0"/>
              <a:t> </a:t>
            </a:r>
            <a:r>
              <a:rPr kumimoji="1" lang="ja-JP" altLang="en-US" b="1" dirty="0" smtClean="0"/>
              <a:t>戻しベクトルを受け取る</a:t>
            </a:r>
            <a:r>
              <a:rPr kumimoji="1" lang="en-US" altLang="ja-JP" b="1" dirty="0" err="1" smtClean="0"/>
              <a:t>fk_Vector</a:t>
            </a:r>
            <a:r>
              <a:rPr kumimoji="1" lang="ja-JP" altLang="en-US" b="1" dirty="0" smtClean="0"/>
              <a:t>の変数</a:t>
            </a:r>
            <a:r>
              <a:rPr kumimoji="1" lang="en-US" altLang="ja-JP" b="1" dirty="0" smtClean="0"/>
              <a:t>);</a:t>
            </a:r>
          </a:p>
          <a:p>
            <a:pPr lvl="2"/>
            <a:r>
              <a:rPr lang="ja-JP" altLang="en-US" dirty="0" smtClean="0"/>
              <a:t>命令の実行結果として、衝突していたら</a:t>
            </a:r>
            <a:r>
              <a:rPr lang="en-US" altLang="ja-JP" dirty="0" smtClean="0"/>
              <a:t>true(</a:t>
            </a:r>
            <a:r>
              <a:rPr lang="ja-JP" altLang="en-US" dirty="0" smtClean="0"/>
              <a:t>条件式の</a:t>
            </a:r>
            <a:r>
              <a:rPr lang="en-US" altLang="ja-JP" dirty="0" smtClean="0"/>
              <a:t>Yes</a:t>
            </a:r>
            <a:r>
              <a:rPr lang="ja-JP" altLang="en-US" dirty="0" smtClean="0"/>
              <a:t>に相当</a:t>
            </a:r>
            <a:r>
              <a:rPr lang="en-US" altLang="ja-JP" dirty="0" smtClean="0"/>
              <a:t>)</a:t>
            </a:r>
            <a:r>
              <a:rPr lang="ja-JP" altLang="en-US" dirty="0" err="1" smtClean="0"/>
              <a:t>、</a:t>
            </a:r>
            <a:r>
              <a:rPr lang="ja-JP" altLang="en-US" dirty="0" smtClean="0"/>
              <a:t>していなければ</a:t>
            </a:r>
            <a:r>
              <a:rPr lang="en-US" altLang="ja-JP" dirty="0" smtClean="0"/>
              <a:t>false(No</a:t>
            </a:r>
            <a:r>
              <a:rPr lang="ja-JP" altLang="en-US" dirty="0" smtClean="0"/>
              <a:t>に相当</a:t>
            </a:r>
            <a:r>
              <a:rPr lang="en-US" altLang="ja-JP" dirty="0" smtClean="0"/>
              <a:t>)</a:t>
            </a:r>
            <a:r>
              <a:rPr lang="ja-JP" altLang="en-US" dirty="0" smtClean="0"/>
              <a:t>が返ってくる</a:t>
            </a:r>
            <a:endParaRPr lang="en-US" altLang="ja-JP" dirty="0" smtClean="0"/>
          </a:p>
          <a:p>
            <a:pPr lvl="3"/>
            <a:r>
              <a:rPr lang="en-US" altLang="ja-JP" dirty="0" smtClean="0"/>
              <a:t>i</a:t>
            </a:r>
            <a:r>
              <a:rPr kumimoji="1" lang="en-US" altLang="ja-JP" dirty="0" smtClean="0"/>
              <a:t>f(</a:t>
            </a:r>
            <a:r>
              <a:rPr kumimoji="1" lang="ja-JP" altLang="en-US" dirty="0" smtClean="0"/>
              <a:t>命令 </a:t>
            </a:r>
            <a:r>
              <a:rPr kumimoji="1" lang="en-US" altLang="ja-JP" dirty="0" smtClean="0"/>
              <a:t>== true)</a:t>
            </a:r>
            <a:r>
              <a:rPr kumimoji="1" lang="ja-JP" altLang="en-US" dirty="0" smtClean="0"/>
              <a:t>で</a:t>
            </a:r>
            <a:r>
              <a:rPr kumimoji="1" lang="en-US" altLang="ja-JP" dirty="0" smtClean="0"/>
              <a:t>Yes</a:t>
            </a:r>
            <a:r>
              <a:rPr kumimoji="1" lang="ja-JP" altLang="en-US" dirty="0" smtClean="0"/>
              <a:t>なら衝突して</a:t>
            </a:r>
            <a:r>
              <a:rPr lang="ja-JP" altLang="en-US" dirty="0" smtClean="0"/>
              <a:t>いる</a:t>
            </a:r>
            <a:endParaRPr lang="en-US" altLang="ja-JP" dirty="0" smtClean="0"/>
          </a:p>
          <a:p>
            <a:pPr lvl="2"/>
            <a:r>
              <a:rPr lang="ja-JP" altLang="en-US" dirty="0" smtClean="0"/>
              <a:t>戻しベクトル：球モデルをどれだけ</a:t>
            </a:r>
            <a:r>
              <a:rPr lang="en-US" altLang="ja-JP" dirty="0" err="1" smtClean="0"/>
              <a:t>glTranslate</a:t>
            </a:r>
            <a:r>
              <a:rPr lang="en-US" altLang="ja-JP" dirty="0" smtClean="0"/>
              <a:t>()</a:t>
            </a:r>
            <a:r>
              <a:rPr lang="ja-JP" altLang="en-US" dirty="0" smtClean="0"/>
              <a:t>すれば衝突寸前まで戻せるかを表すベクトル</a:t>
            </a:r>
            <a:endParaRPr lang="en-US" altLang="ja-JP" dirty="0" smtClean="0"/>
          </a:p>
        </p:txBody>
      </p:sp>
    </p:spTree>
    <p:extLst>
      <p:ext uri="{BB962C8B-B14F-4D97-AF65-F5344CB8AC3E}">
        <p14:creationId xmlns:p14="http://schemas.microsoft.com/office/powerpoint/2010/main" val="469266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戻し方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操作キャラ</a:t>
            </a:r>
            <a:r>
              <a:rPr kumimoji="1" lang="en-US" altLang="ja-JP" dirty="0" smtClean="0"/>
              <a:t>VS</a:t>
            </a:r>
            <a:r>
              <a:rPr kumimoji="1" lang="ja-JP" altLang="en-US" dirty="0" smtClean="0"/>
              <a:t>障害物全部の判定が必要</a:t>
            </a:r>
            <a:endParaRPr kumimoji="1" lang="en-US" altLang="ja-JP" dirty="0" smtClean="0"/>
          </a:p>
          <a:p>
            <a:r>
              <a:rPr lang="en-US" altLang="ja-JP" dirty="0" smtClean="0"/>
              <a:t>1</a:t>
            </a:r>
            <a:r>
              <a:rPr lang="ja-JP" altLang="en-US" dirty="0" err="1" smtClean="0"/>
              <a:t>つずつ</a:t>
            </a:r>
            <a:r>
              <a:rPr lang="ja-JP" altLang="en-US" dirty="0" smtClean="0"/>
              <a:t>調べ、ぶつかっていたらめり込み分動かして元に戻す</a:t>
            </a:r>
            <a:endParaRPr lang="en-US" altLang="ja-JP" dirty="0" smtClean="0"/>
          </a:p>
          <a:p>
            <a:pPr lvl="1"/>
            <a:r>
              <a:rPr kumimoji="1" lang="ja-JP" altLang="en-US" dirty="0" smtClean="0"/>
              <a:t>戻す方向に注意が必要</a:t>
            </a:r>
            <a:endParaRPr kumimoji="1" lang="en-US" altLang="ja-JP" dirty="0" smtClean="0"/>
          </a:p>
          <a:p>
            <a:endParaRPr lang="en-US" altLang="ja-JP" dirty="0" smtClean="0"/>
          </a:p>
          <a:p>
            <a:r>
              <a:rPr lang="ja-JP" altLang="en-US" dirty="0" smtClean="0"/>
              <a:t>障害物が別々の変数だと大変、だが</a:t>
            </a:r>
            <a:r>
              <a:rPr lang="en-US" altLang="ja-JP" dirty="0" smtClean="0"/>
              <a:t>…</a:t>
            </a:r>
          </a:p>
          <a:p>
            <a:pPr lvl="1"/>
            <a:r>
              <a:rPr kumimoji="1" lang="ja-JP" altLang="en-US" dirty="0" smtClean="0"/>
              <a:t>配列を使うことで繰り返しで片付けられる</a:t>
            </a:r>
            <a:endParaRPr kumimoji="1" lang="en-US" altLang="ja-JP" dirty="0" smtClean="0"/>
          </a:p>
          <a:p>
            <a:endParaRPr kumimoji="1" lang="ja-JP" altLang="en-US" dirty="0"/>
          </a:p>
        </p:txBody>
      </p:sp>
    </p:spTree>
    <p:extLst>
      <p:ext uri="{BB962C8B-B14F-4D97-AF65-F5344CB8AC3E}">
        <p14:creationId xmlns:p14="http://schemas.microsoft.com/office/powerpoint/2010/main" val="4257376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あまり高速に動かしていると、貫通してしまう場合がある</a:t>
            </a:r>
            <a:endParaRPr kumimoji="1" lang="en-US" altLang="ja-JP" dirty="0" smtClean="0"/>
          </a:p>
          <a:p>
            <a:pPr lvl="1"/>
            <a:r>
              <a:rPr lang="ja-JP" altLang="en-US" dirty="0" smtClean="0"/>
              <a:t>速度が大きい場合は、少しずつ動かして判定するのが吉</a:t>
            </a:r>
            <a:endParaRPr lang="en-US" altLang="ja-JP" dirty="0" smtClean="0"/>
          </a:p>
          <a:p>
            <a:r>
              <a:rPr kumimoji="1" lang="ja-JP" altLang="en-US" dirty="0" smtClean="0"/>
              <a:t>物体が密集していると、押し合いへし合いしてあらぬ方向へ押し出される</a:t>
            </a:r>
            <a:endParaRPr kumimoji="1" lang="en-US" altLang="ja-JP" dirty="0" smtClean="0"/>
          </a:p>
          <a:p>
            <a:pPr lvl="1"/>
            <a:r>
              <a:rPr lang="ja-JP" altLang="en-US" dirty="0" smtClean="0"/>
              <a:t>ゲームを構成する最低限の配置を工夫しよう</a:t>
            </a:r>
            <a:endParaRPr kumimoji="1" lang="ja-JP" altLang="en-US" dirty="0"/>
          </a:p>
        </p:txBody>
      </p:sp>
    </p:spTree>
    <p:extLst>
      <p:ext uri="{BB962C8B-B14F-4D97-AF65-F5344CB8AC3E}">
        <p14:creationId xmlns:p14="http://schemas.microsoft.com/office/powerpoint/2010/main" val="2361841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ブロックも判定素材として使え</a:t>
            </a:r>
            <a:r>
              <a:rPr lang="ja-JP" altLang="en-US" dirty="0" smtClean="0"/>
              <a:t>る</a:t>
            </a:r>
            <a:endParaRPr kumimoji="1" lang="ja-JP" altLang="en-US" dirty="0"/>
          </a:p>
        </p:txBody>
      </p:sp>
      <p:sp>
        <p:nvSpPr>
          <p:cNvPr id="4" name="コンテンツ プレースホルダ 3"/>
          <p:cNvSpPr>
            <a:spLocks noGrp="1"/>
          </p:cNvSpPr>
          <p:nvPr>
            <p:ph sz="half" idx="1"/>
          </p:nvPr>
        </p:nvSpPr>
        <p:spPr/>
        <p:txBody>
          <a:bodyPr>
            <a:normAutofit/>
          </a:bodyPr>
          <a:lstStyle/>
          <a:p>
            <a:r>
              <a:rPr kumimoji="1" lang="ja-JP" altLang="en-US" dirty="0" smtClean="0"/>
              <a:t>原理は複雑ですが、</a:t>
            </a:r>
            <a:r>
              <a:rPr kumimoji="1" lang="en-US" altLang="ja-JP" dirty="0" smtClean="0"/>
              <a:t/>
            </a:r>
            <a:br>
              <a:rPr kumimoji="1" lang="en-US" altLang="ja-JP" dirty="0" smtClean="0"/>
            </a:br>
            <a:r>
              <a:rPr kumimoji="1" lang="ja-JP" altLang="en-US" dirty="0" smtClean="0"/>
              <a:t>とりあえず気にせず使ってください</a:t>
            </a:r>
            <a:endParaRPr kumimoji="1" lang="ja-JP" altLang="en-US" dirty="0"/>
          </a:p>
        </p:txBody>
      </p:sp>
      <p:sp>
        <p:nvSpPr>
          <p:cNvPr id="5" name="コンテンツ プレースホルダ 4"/>
          <p:cNvSpPr>
            <a:spLocks noGrp="1"/>
          </p:cNvSpPr>
          <p:nvPr>
            <p:ph sz="half" idx="2"/>
          </p:nvPr>
        </p:nvSpPr>
        <p:spPr/>
        <p:txBody>
          <a:bodyPr>
            <a:normAutofit/>
          </a:bodyPr>
          <a:lstStyle/>
          <a:p>
            <a:r>
              <a:rPr kumimoji="1" lang="en-US" altLang="ja-JP" dirty="0" err="1" smtClean="0"/>
              <a:t>checkToSphere</a:t>
            </a:r>
            <a:r>
              <a:rPr kumimoji="1" lang="en-US" altLang="ja-JP" dirty="0" smtClean="0"/>
              <a:t>()</a:t>
            </a:r>
            <a:r>
              <a:rPr kumimoji="1" lang="ja-JP" altLang="en-US" dirty="0" smtClean="0"/>
              <a:t>と</a:t>
            </a:r>
            <a:r>
              <a:rPr kumimoji="1" lang="en-US" altLang="ja-JP" dirty="0" smtClean="0"/>
              <a:t/>
            </a:r>
            <a:br>
              <a:rPr kumimoji="1" lang="en-US" altLang="ja-JP" dirty="0" smtClean="0"/>
            </a:br>
            <a:r>
              <a:rPr kumimoji="1" lang="en-US" altLang="ja-JP" dirty="0" err="1" smtClean="0"/>
              <a:t>checkToBlock</a:t>
            </a:r>
            <a:r>
              <a:rPr kumimoji="1" lang="en-US" altLang="ja-JP" dirty="0" smtClean="0"/>
              <a:t>()</a:t>
            </a:r>
            <a:r>
              <a:rPr kumimoji="1" lang="ja-JP" altLang="en-US" dirty="0" smtClean="0"/>
              <a:t>が</a:t>
            </a:r>
            <a:r>
              <a:rPr kumimoji="1" lang="en-US" altLang="ja-JP" dirty="0" smtClean="0"/>
              <a:t/>
            </a:r>
            <a:br>
              <a:rPr kumimoji="1" lang="en-US" altLang="ja-JP" dirty="0" smtClean="0"/>
            </a:br>
            <a:r>
              <a:rPr kumimoji="1" lang="ja-JP" altLang="en-US" dirty="0" smtClean="0"/>
              <a:t>あるので、状況に</a:t>
            </a:r>
            <a:r>
              <a:rPr kumimoji="1" lang="en-US" altLang="ja-JP" dirty="0" smtClean="0"/>
              <a:t/>
            </a:r>
            <a:br>
              <a:rPr kumimoji="1" lang="en-US" altLang="ja-JP" dirty="0" smtClean="0"/>
            </a:br>
            <a:r>
              <a:rPr lang="ja-JP" altLang="en-US" dirty="0" smtClean="0"/>
              <a:t>合わせて使い分ける</a:t>
            </a:r>
            <a:endParaRPr lang="en-US" altLang="ja-JP" dirty="0" smtClean="0"/>
          </a:p>
          <a:p>
            <a:r>
              <a:rPr lang="ja-JP" altLang="en-US" dirty="0" smtClean="0"/>
              <a:t>球側には</a:t>
            </a:r>
            <a:r>
              <a:rPr lang="en-US" altLang="ja-JP" dirty="0" err="1" smtClean="0"/>
              <a:t>checkToBlock</a:t>
            </a:r>
            <a:r>
              <a:rPr lang="en-US" altLang="ja-JP" dirty="0" smtClean="0"/>
              <a:t>()</a:t>
            </a:r>
            <a:r>
              <a:rPr lang="ja-JP" altLang="en-US" dirty="0" smtClean="0"/>
              <a:t>が</a:t>
            </a:r>
            <a:r>
              <a:rPr lang="en-US" altLang="ja-JP" dirty="0" smtClean="0"/>
              <a:t/>
            </a:r>
            <a:br>
              <a:rPr lang="en-US" altLang="ja-JP" dirty="0" smtClean="0"/>
            </a:br>
            <a:r>
              <a:rPr lang="ja-JP" altLang="en-US" dirty="0" smtClean="0"/>
              <a:t>無いのでブロック側から判定する</a:t>
            </a:r>
            <a:endParaRPr lang="en-US" altLang="ja-JP" dirty="0" smtClean="0"/>
          </a:p>
          <a:p>
            <a:pPr lvl="1"/>
            <a:r>
              <a:rPr kumimoji="1" lang="ja-JP" altLang="en-US" dirty="0" smtClean="0"/>
              <a:t>戻しベクトルを</a:t>
            </a:r>
            <a:r>
              <a:rPr lang="ja-JP" altLang="en-US" dirty="0" smtClean="0"/>
              <a:t>反転して扱うので注意！</a:t>
            </a:r>
            <a:endParaRPr kumimoji="1" lang="ja-JP" altLang="en-US" dirty="0"/>
          </a:p>
        </p:txBody>
      </p:sp>
      <p:sp>
        <p:nvSpPr>
          <p:cNvPr id="6" name="円/楕円 5"/>
          <p:cNvSpPr/>
          <p:nvPr/>
        </p:nvSpPr>
        <p:spPr>
          <a:xfrm>
            <a:off x="713778" y="3284984"/>
            <a:ext cx="1714512"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flipH="1" flipV="1">
            <a:off x="1547664" y="4075362"/>
            <a:ext cx="72008" cy="72008"/>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a:stCxn id="7" idx="1"/>
          </p:cNvCxnSpPr>
          <p:nvPr/>
        </p:nvCxnSpPr>
        <p:spPr>
          <a:xfrm>
            <a:off x="1609127" y="4136825"/>
            <a:ext cx="1234681" cy="1054661"/>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sp>
        <p:nvSpPr>
          <p:cNvPr id="9" name="正方形/長方形 8"/>
          <p:cNvSpPr/>
          <p:nvPr/>
        </p:nvSpPr>
        <p:spPr>
          <a:xfrm>
            <a:off x="2843808" y="4509120"/>
            <a:ext cx="136815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70187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4" name="コンテンツ プレースホルダ 3"/>
          <p:cNvSpPr>
            <a:spLocks noGrp="1"/>
          </p:cNvSpPr>
          <p:nvPr>
            <p:ph sz="half" idx="1"/>
          </p:nvPr>
        </p:nvSpPr>
        <p:spPr/>
        <p:txBody>
          <a:bodyPr>
            <a:normAutofit fontScale="85000" lnSpcReduction="10000"/>
          </a:bodyPr>
          <a:lstStyle/>
          <a:p>
            <a:r>
              <a:rPr kumimoji="1" lang="en-US" altLang="ja-JP" dirty="0" smtClean="0"/>
              <a:t>BASIC</a:t>
            </a:r>
          </a:p>
          <a:p>
            <a:pPr lvl="1"/>
            <a:r>
              <a:rPr lang="ja-JP" altLang="en-US" dirty="0" smtClean="0"/>
              <a:t>ボンバーマン</a:t>
            </a:r>
            <a:r>
              <a:rPr lang="ja-JP" altLang="en-US" dirty="0"/>
              <a:t>の</a:t>
            </a:r>
            <a:r>
              <a:rPr lang="en-US" altLang="ja-JP" dirty="0"/>
              <a:t/>
            </a:r>
            <a:br>
              <a:rPr lang="en-US" altLang="ja-JP" dirty="0"/>
            </a:br>
            <a:r>
              <a:rPr lang="ja-JP" altLang="en-US" dirty="0"/>
              <a:t>ステージを作ろう</a:t>
            </a:r>
            <a:endParaRPr lang="en-US" altLang="ja-JP" dirty="0"/>
          </a:p>
          <a:p>
            <a:pPr lvl="2"/>
            <a:r>
              <a:rPr lang="ja-JP" altLang="en-US" dirty="0"/>
              <a:t>緑背景と、周囲の壁と</a:t>
            </a:r>
            <a:r>
              <a:rPr lang="ja-JP" altLang="en-US" dirty="0" smtClean="0"/>
              <a:t>、</a:t>
            </a:r>
            <a:r>
              <a:rPr lang="en-US" altLang="ja-JP" dirty="0" smtClean="0"/>
              <a:t/>
            </a:r>
            <a:br>
              <a:rPr lang="en-US" altLang="ja-JP" dirty="0" smtClean="0"/>
            </a:br>
            <a:r>
              <a:rPr lang="ja-JP" altLang="en-US" dirty="0" smtClean="0"/>
              <a:t>壊せない</a:t>
            </a:r>
            <a:r>
              <a:rPr lang="ja-JP" altLang="en-US" dirty="0"/>
              <a:t>ブロックだけ表現すればよい</a:t>
            </a:r>
            <a:endParaRPr lang="en-US" altLang="ja-JP" dirty="0"/>
          </a:p>
          <a:p>
            <a:pPr lvl="1"/>
            <a:r>
              <a:rPr kumimoji="1" lang="ja-JP" altLang="en-US" dirty="0" smtClean="0"/>
              <a:t>無理に</a:t>
            </a:r>
            <a:r>
              <a:rPr kumimoji="1" lang="en-US" altLang="ja-JP" dirty="0" smtClean="0"/>
              <a:t>1</a:t>
            </a:r>
            <a:r>
              <a:rPr kumimoji="1" lang="ja-JP" altLang="en-US" dirty="0" smtClean="0"/>
              <a:t>回のループに</a:t>
            </a:r>
            <a:r>
              <a:rPr kumimoji="1" lang="en-US" altLang="ja-JP" dirty="0" smtClean="0"/>
              <a:t/>
            </a:r>
            <a:br>
              <a:rPr kumimoji="1" lang="en-US" altLang="ja-JP" dirty="0" smtClean="0"/>
            </a:br>
            <a:r>
              <a:rPr kumimoji="1" lang="ja-JP" altLang="en-US" dirty="0" smtClean="0"/>
              <a:t>しなくていい</a:t>
            </a:r>
            <a:endParaRPr lang="en-US" altLang="ja-JP" dirty="0"/>
          </a:p>
          <a:p>
            <a:r>
              <a:rPr kumimoji="1" lang="en-US" altLang="ja-JP" dirty="0" smtClean="0"/>
              <a:t>ADVANCED</a:t>
            </a:r>
          </a:p>
          <a:p>
            <a:pPr lvl="1"/>
            <a:r>
              <a:rPr lang="ja-JP" altLang="en-US" dirty="0"/>
              <a:t>ボンバーマンステージ</a:t>
            </a:r>
            <a:r>
              <a:rPr lang="ja-JP" altLang="en-US" dirty="0" smtClean="0"/>
              <a:t>に</a:t>
            </a:r>
            <a:r>
              <a:rPr lang="en-US" altLang="ja-JP" dirty="0" smtClean="0"/>
              <a:t/>
            </a:r>
            <a:br>
              <a:rPr lang="en-US" altLang="ja-JP" dirty="0" smtClean="0"/>
            </a:br>
            <a:r>
              <a:rPr lang="ja-JP" altLang="en-US" dirty="0" smtClean="0"/>
              <a:t>アイテム</a:t>
            </a:r>
            <a:r>
              <a:rPr lang="en-US" altLang="ja-JP" dirty="0"/>
              <a:t>(</a:t>
            </a:r>
            <a:r>
              <a:rPr lang="ja-JP" altLang="en-US" dirty="0"/>
              <a:t>球</a:t>
            </a:r>
            <a:r>
              <a:rPr lang="en-US" altLang="ja-JP" dirty="0"/>
              <a:t>)</a:t>
            </a:r>
            <a:r>
              <a:rPr lang="ja-JP" altLang="en-US" dirty="0"/>
              <a:t>を設置して、</a:t>
            </a:r>
            <a:r>
              <a:rPr lang="en-US" altLang="ja-JP" dirty="0"/>
              <a:t/>
            </a:r>
            <a:br>
              <a:rPr lang="en-US" altLang="ja-JP" dirty="0"/>
            </a:br>
            <a:r>
              <a:rPr lang="ja-JP" altLang="en-US" dirty="0"/>
              <a:t>取得できるようにする</a:t>
            </a:r>
            <a:endParaRPr lang="en-US" altLang="ja-JP" dirty="0"/>
          </a:p>
          <a:p>
            <a:pPr lvl="2"/>
            <a:r>
              <a:rPr lang="ja-JP" altLang="en-US" dirty="0"/>
              <a:t>全部取得</a:t>
            </a:r>
            <a:r>
              <a:rPr lang="ja-JP" altLang="en-US" dirty="0" smtClean="0"/>
              <a:t>したら</a:t>
            </a:r>
            <a:r>
              <a:rPr lang="en-US" altLang="ja-JP" dirty="0" smtClean="0"/>
              <a:t/>
            </a:r>
            <a:br>
              <a:rPr lang="en-US" altLang="ja-JP" dirty="0" smtClean="0"/>
            </a:br>
            <a:r>
              <a:rPr lang="ja-JP" altLang="en-US" dirty="0" smtClean="0"/>
              <a:t>メッセージ</a:t>
            </a:r>
            <a:r>
              <a:rPr lang="ja-JP" altLang="en-US" dirty="0"/>
              <a:t>を</a:t>
            </a:r>
            <a:r>
              <a:rPr lang="ja-JP" altLang="en-US" dirty="0" smtClean="0"/>
              <a:t>出してクリア</a:t>
            </a:r>
            <a:r>
              <a:rPr lang="ja-JP" altLang="en-US" dirty="0"/>
              <a:t>、とかできる</a:t>
            </a:r>
            <a:r>
              <a:rPr lang="ja-JP" altLang="en-US" dirty="0" smtClean="0"/>
              <a:t>となお</a:t>
            </a:r>
            <a:r>
              <a:rPr lang="ja-JP" altLang="en-US" dirty="0" err="1"/>
              <a:t>良</a:t>
            </a:r>
            <a:r>
              <a:rPr lang="ja-JP" altLang="en-US" dirty="0" err="1" smtClean="0"/>
              <a:t>し</a:t>
            </a:r>
            <a:endParaRPr kumimoji="1" lang="en-US" altLang="ja-JP" dirty="0" smtClean="0"/>
          </a:p>
        </p:txBody>
      </p:sp>
      <p:sp>
        <p:nvSpPr>
          <p:cNvPr id="3" name="コンテンツ プレースホルダー 2"/>
          <p:cNvSpPr>
            <a:spLocks noGrp="1"/>
          </p:cNvSpPr>
          <p:nvPr>
            <p:ph sz="half" idx="2"/>
          </p:nvPr>
        </p:nvSpPr>
        <p:spPr/>
        <p:txBody>
          <a:bodyPr>
            <a:normAutofit fontScale="85000" lnSpcReduction="10000"/>
          </a:bodyPr>
          <a:lstStyle/>
          <a:p>
            <a:endParaRPr kumimoji="1" lang="ja-JP" altLang="en-US" dirty="0"/>
          </a:p>
        </p:txBody>
      </p:sp>
      <p:pic>
        <p:nvPicPr>
          <p:cNvPr id="3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757"/>
          <a:stretch/>
        </p:blipFill>
        <p:spPr bwMode="auto">
          <a:xfrm>
            <a:off x="5445968" y="2636912"/>
            <a:ext cx="2438400" cy="1994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9532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さらに倍してドン</a:t>
            </a:r>
            <a:endParaRPr kumimoji="1" lang="ja-JP" altLang="en-US" dirty="0"/>
          </a:p>
        </p:txBody>
      </p:sp>
      <p:sp>
        <p:nvSpPr>
          <p:cNvPr id="4" name="コンテンツ プレースホルダ 3"/>
          <p:cNvSpPr>
            <a:spLocks noGrp="1"/>
          </p:cNvSpPr>
          <p:nvPr>
            <p:ph sz="half" idx="1"/>
          </p:nvPr>
        </p:nvSpPr>
        <p:spPr/>
        <p:txBody>
          <a:bodyPr>
            <a:normAutofit/>
          </a:bodyPr>
          <a:lstStyle/>
          <a:p>
            <a:r>
              <a:rPr kumimoji="1" lang="en-US" altLang="ja-JP" dirty="0" smtClean="0"/>
              <a:t>EXTREME</a:t>
            </a:r>
          </a:p>
          <a:p>
            <a:pPr lvl="1"/>
            <a:r>
              <a:rPr kumimoji="1" lang="ja-JP" altLang="en-US" dirty="0" smtClean="0"/>
              <a:t>取得できるアイテムの他に押して動かせる</a:t>
            </a:r>
            <a:r>
              <a:rPr kumimoji="1" lang="en-US" altLang="ja-JP" dirty="0" smtClean="0"/>
              <a:t/>
            </a:r>
            <a:br>
              <a:rPr kumimoji="1" lang="en-US" altLang="ja-JP" dirty="0" smtClean="0"/>
            </a:br>
            <a:r>
              <a:rPr kumimoji="1" lang="ja-JP" altLang="en-US" dirty="0" smtClean="0"/>
              <a:t>障害物を作る</a:t>
            </a:r>
            <a:endParaRPr kumimoji="1" lang="en-US" altLang="ja-JP" dirty="0" smtClean="0"/>
          </a:p>
          <a:p>
            <a:pPr lvl="2"/>
            <a:r>
              <a:rPr lang="ja-JP" altLang="en-US" dirty="0" smtClean="0"/>
              <a:t>押して動かしたものが他の物にめりこむのは気にしなくてよい</a:t>
            </a:r>
            <a:endParaRPr kumimoji="1" lang="en-US" altLang="ja-JP" dirty="0" smtClean="0"/>
          </a:p>
          <a:p>
            <a:r>
              <a:rPr kumimoji="1" lang="ja-JP" altLang="en-US" dirty="0" smtClean="0"/>
              <a:t>おまけ</a:t>
            </a:r>
            <a:endParaRPr kumimoji="1" lang="en-US" altLang="ja-JP" dirty="0" smtClean="0"/>
          </a:p>
          <a:p>
            <a:pPr lvl="1"/>
            <a:r>
              <a:rPr kumimoji="1" lang="ja-JP" altLang="en-US" dirty="0" smtClean="0"/>
              <a:t>ボンバーマンステージの背景を、チェス盤の</a:t>
            </a:r>
            <a:r>
              <a:rPr kumimoji="1" lang="en-US" altLang="ja-JP" dirty="0" smtClean="0"/>
              <a:t/>
            </a:r>
            <a:br>
              <a:rPr kumimoji="1" lang="en-US" altLang="ja-JP" dirty="0" smtClean="0"/>
            </a:br>
            <a:r>
              <a:rPr kumimoji="1" lang="ja-JP" altLang="en-US" dirty="0" err="1" smtClean="0"/>
              <a:t>ような</a:t>
            </a:r>
            <a:r>
              <a:rPr kumimoji="1" lang="ja-JP" altLang="en-US" dirty="0" smtClean="0"/>
              <a:t>市松模様にする</a:t>
            </a:r>
            <a:endParaRPr kumimoji="1" lang="en-US" altLang="ja-JP" dirty="0" smtClean="0"/>
          </a:p>
        </p:txBody>
      </p:sp>
      <p:sp>
        <p:nvSpPr>
          <p:cNvPr id="3" name="コンテンツ プレースホルダー 2"/>
          <p:cNvSpPr>
            <a:spLocks noGrp="1"/>
          </p:cNvSpPr>
          <p:nvPr>
            <p:ph sz="half" idx="2"/>
          </p:nvPr>
        </p:nvSpPr>
        <p:spPr/>
        <p:txBody>
          <a:bodyPr>
            <a:normAutofit/>
          </a:bodyPr>
          <a:lstStyle/>
          <a:p>
            <a:endParaRPr kumimoji="1" lang="ja-JP" altLang="en-US"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8182" t="29845" r="40762" b="35377"/>
          <a:stretch/>
        </p:blipFill>
        <p:spPr bwMode="auto">
          <a:xfrm>
            <a:off x="5580112" y="3977218"/>
            <a:ext cx="2102337" cy="2116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7997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ただし、力技は禁止</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ja-JP" altLang="en-US" dirty="0" smtClean="0"/>
              <a:t>変数</a:t>
            </a:r>
            <a:r>
              <a:rPr lang="en-US" altLang="ja-JP" dirty="0" smtClean="0"/>
              <a:t>8</a:t>
            </a:r>
            <a:r>
              <a:rPr lang="ja-JP" altLang="en-US" dirty="0" smtClean="0"/>
              <a:t>個</a:t>
            </a:r>
            <a:r>
              <a:rPr lang="en-US" altLang="ja-JP" dirty="0" smtClean="0"/>
              <a:t>(16</a:t>
            </a:r>
            <a:r>
              <a:rPr lang="ja-JP" altLang="en-US" dirty="0" smtClean="0"/>
              <a:t>個</a:t>
            </a:r>
            <a:r>
              <a:rPr lang="en-US" altLang="ja-JP" dirty="0" smtClean="0"/>
              <a:t>)</a:t>
            </a:r>
            <a:r>
              <a:rPr lang="ja-JP" altLang="en-US" dirty="0" smtClean="0"/>
              <a:t>用意して、ちまちま数字と変数名を変えたプログラムを書きたいか？</a:t>
            </a:r>
            <a:endParaRPr kumimoji="1" lang="en-US" altLang="ja-JP" dirty="0" smtClean="0"/>
          </a:p>
          <a:p>
            <a:endParaRPr lang="en-US" altLang="ja-JP" dirty="0" smtClean="0"/>
          </a:p>
          <a:p>
            <a:endParaRPr lang="en-US" altLang="ja-JP" dirty="0" smtClean="0"/>
          </a:p>
          <a:p>
            <a:pPr marL="0" indent="0" algn="ctr">
              <a:buNone/>
            </a:pPr>
            <a:r>
              <a:rPr lang="ja-JP" altLang="en-US" sz="6000" b="1" dirty="0">
                <a:solidFill>
                  <a:srgbClr val="FF0000"/>
                </a:solidFill>
              </a:rPr>
              <a:t>おれ</a:t>
            </a:r>
            <a:r>
              <a:rPr lang="ja-JP" altLang="en-US" sz="6000" b="1" dirty="0" smtClean="0">
                <a:solidFill>
                  <a:srgbClr val="FF0000"/>
                </a:solidFill>
              </a:rPr>
              <a:t>はいやだぜ！</a:t>
            </a:r>
            <a:endParaRPr lang="en-US" altLang="ja-JP" sz="6000" b="1" dirty="0" smtClean="0">
              <a:solidFill>
                <a:srgbClr val="FF0000"/>
              </a:solidFill>
            </a:endParaRPr>
          </a:p>
          <a:p>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配列と繰り返しをうまく使おう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じゃあどうすればいい？</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配列の</a:t>
            </a:r>
            <a:r>
              <a:rPr lang="ja-JP" altLang="en-US" dirty="0"/>
              <a:t>作り方</a:t>
            </a:r>
            <a:endParaRPr kumimoji="1" lang="ja-JP" altLang="en-US" dirty="0"/>
          </a:p>
        </p:txBody>
      </p:sp>
      <p:sp>
        <p:nvSpPr>
          <p:cNvPr id="2" name="コンテンツ プレースホルダー 1"/>
          <p:cNvSpPr>
            <a:spLocks noGrp="1"/>
          </p:cNvSpPr>
          <p:nvPr>
            <p:ph idx="1"/>
          </p:nvPr>
        </p:nvSpPr>
        <p:spPr/>
        <p:txBody>
          <a:bodyPr/>
          <a:lstStyle/>
          <a:p>
            <a:r>
              <a:rPr lang="ja-JP" altLang="en-US" dirty="0" smtClean="0"/>
              <a:t>整数の変数</a:t>
            </a:r>
            <a:r>
              <a:rPr lang="en-US" altLang="ja-JP" dirty="0" smtClean="0"/>
              <a:t>5</a:t>
            </a:r>
            <a:r>
              <a:rPr lang="ja-JP" altLang="en-US" dirty="0" smtClean="0"/>
              <a:t>個分なら</a:t>
            </a:r>
            <a:endParaRPr lang="en-US" altLang="ja-JP" dirty="0" smtClean="0"/>
          </a:p>
          <a:p>
            <a:pPr lvl="1"/>
            <a:r>
              <a:rPr kumimoji="1" lang="en-US" altLang="ja-JP" dirty="0" smtClean="0"/>
              <a:t>int values[5];</a:t>
            </a:r>
          </a:p>
          <a:p>
            <a:r>
              <a:rPr lang="ja-JP" altLang="en-US" dirty="0" smtClean="0"/>
              <a:t>ブロック</a:t>
            </a:r>
            <a:r>
              <a:rPr lang="en-US" altLang="ja-JP" dirty="0" smtClean="0"/>
              <a:t>8</a:t>
            </a:r>
            <a:r>
              <a:rPr lang="ja-JP" altLang="en-US" dirty="0" smtClean="0"/>
              <a:t>個分なら</a:t>
            </a:r>
            <a:endParaRPr lang="en-US" altLang="ja-JP" dirty="0" smtClean="0"/>
          </a:p>
          <a:p>
            <a:pPr lvl="1"/>
            <a:r>
              <a:rPr kumimoji="1" lang="en-US" altLang="ja-JP" dirty="0" smtClean="0"/>
              <a:t>fkut_BlockModel blocks[8];</a:t>
            </a:r>
          </a:p>
          <a:p>
            <a:endParaRPr lang="en-US" altLang="ja-JP" dirty="0" smtClean="0"/>
          </a:p>
          <a:p>
            <a:r>
              <a:rPr kumimoji="1" lang="ja-JP" altLang="en-US" dirty="0" smtClean="0"/>
              <a:t>普通の変数の作り方に加えて</a:t>
            </a:r>
            <a:r>
              <a:rPr kumimoji="1" lang="en-US" altLang="ja-JP" dirty="0" smtClean="0"/>
              <a:t>[</a:t>
            </a:r>
            <a:r>
              <a:rPr kumimoji="1" lang="ja-JP" altLang="en-US" dirty="0" smtClean="0"/>
              <a:t>個数</a:t>
            </a:r>
            <a:r>
              <a:rPr kumimoji="1" lang="en-US" altLang="ja-JP" dirty="0" smtClean="0"/>
              <a:t>]</a:t>
            </a:r>
            <a:r>
              <a:rPr kumimoji="1" lang="ja-JP" altLang="en-US" dirty="0" smtClean="0"/>
              <a:t>を足す</a:t>
            </a:r>
            <a:endParaRPr kumimoji="1" lang="en-US" altLang="ja-JP" dirty="0" smtClean="0"/>
          </a:p>
          <a:p>
            <a:pPr lvl="1"/>
            <a:r>
              <a:rPr lang="ja-JP" altLang="en-US" dirty="0" smtClean="0"/>
              <a:t>変数</a:t>
            </a:r>
            <a:r>
              <a:rPr lang="en-US" altLang="ja-JP" dirty="0" smtClean="0"/>
              <a:t>(</a:t>
            </a:r>
            <a:r>
              <a:rPr lang="ja-JP" altLang="en-US" dirty="0" smtClean="0"/>
              <a:t>オブジェクト</a:t>
            </a:r>
            <a:r>
              <a:rPr lang="en-US" altLang="ja-JP" dirty="0" smtClean="0"/>
              <a:t>)</a:t>
            </a:r>
            <a:r>
              <a:rPr lang="ja-JP" altLang="en-US" dirty="0" smtClean="0"/>
              <a:t>の型 配列名</a:t>
            </a:r>
            <a:r>
              <a:rPr lang="en-US" altLang="ja-JP" dirty="0" smtClean="0"/>
              <a:t>[</a:t>
            </a:r>
            <a:r>
              <a:rPr lang="ja-JP" altLang="en-US" dirty="0" smtClean="0"/>
              <a:t>個数</a:t>
            </a:r>
            <a:r>
              <a:rPr lang="en-US" altLang="ja-JP" dirty="0" smtClean="0"/>
              <a:t>];</a:t>
            </a:r>
          </a:p>
        </p:txBody>
      </p:sp>
    </p:spTree>
    <p:extLst>
      <p:ext uri="{BB962C8B-B14F-4D97-AF65-F5344CB8AC3E}">
        <p14:creationId xmlns:p14="http://schemas.microsoft.com/office/powerpoint/2010/main" val="4137468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a:t>
            </a:r>
            <a:r>
              <a:rPr lang="ja-JP" altLang="en-US" dirty="0" smtClean="0"/>
              <a:t>の</a:t>
            </a:r>
            <a:r>
              <a:rPr lang="ja-JP" altLang="en-US" dirty="0"/>
              <a:t>使い方</a:t>
            </a:r>
            <a:endParaRPr kumimoji="1" lang="ja-JP" altLang="en-US" dirty="0"/>
          </a:p>
        </p:txBody>
      </p:sp>
      <p:sp>
        <p:nvSpPr>
          <p:cNvPr id="4" name="コンテンツ プレースホルダー 3"/>
          <p:cNvSpPr>
            <a:spLocks noGrp="1"/>
          </p:cNvSpPr>
          <p:nvPr>
            <p:ph sz="half" idx="1"/>
          </p:nvPr>
        </p:nvSpPr>
        <p:spPr/>
        <p:txBody>
          <a:bodyPr>
            <a:normAutofit fontScale="92500" lnSpcReduction="10000"/>
          </a:bodyPr>
          <a:lstStyle/>
          <a:p>
            <a:r>
              <a:rPr kumimoji="1" lang="en-US" altLang="ja-JP" dirty="0" smtClean="0"/>
              <a:t>[</a:t>
            </a:r>
            <a:r>
              <a:rPr kumimoji="1" lang="ja-JP" altLang="en-US" dirty="0" smtClean="0"/>
              <a:t>個数</a:t>
            </a:r>
            <a:r>
              <a:rPr kumimoji="1" lang="en-US" altLang="ja-JP" dirty="0" smtClean="0"/>
              <a:t>]</a:t>
            </a:r>
            <a:r>
              <a:rPr kumimoji="1" lang="ja-JP" altLang="en-US" dirty="0" smtClean="0"/>
              <a:t>を付けることで、その個数分変数を</a:t>
            </a:r>
            <a:r>
              <a:rPr kumimoji="1" lang="en-US" altLang="ja-JP" dirty="0" smtClean="0"/>
              <a:t/>
            </a:r>
            <a:br>
              <a:rPr kumimoji="1" lang="en-US" altLang="ja-JP" dirty="0" smtClean="0"/>
            </a:br>
            <a:r>
              <a:rPr kumimoji="1" lang="ja-JP" altLang="en-US" dirty="0" smtClean="0"/>
              <a:t>作ったことになる</a:t>
            </a:r>
            <a:endParaRPr kumimoji="1" lang="en-US" altLang="ja-JP" dirty="0" smtClean="0"/>
          </a:p>
          <a:p>
            <a:r>
              <a:rPr lang="ja-JP" altLang="en-US" dirty="0" smtClean="0"/>
              <a:t>配列名</a:t>
            </a:r>
            <a:r>
              <a:rPr lang="en-US" altLang="ja-JP" dirty="0" smtClean="0"/>
              <a:t>[</a:t>
            </a:r>
            <a:r>
              <a:rPr lang="ja-JP" altLang="en-US" dirty="0" smtClean="0"/>
              <a:t>部屋番号</a:t>
            </a:r>
            <a:r>
              <a:rPr lang="en-US" altLang="ja-JP" dirty="0" smtClean="0"/>
              <a:t>]</a:t>
            </a:r>
            <a:r>
              <a:rPr lang="ja-JP" altLang="en-US" dirty="0" smtClean="0"/>
              <a:t>で、普通の変数と同じように使える</a:t>
            </a:r>
            <a:endParaRPr kumimoji="1" lang="en-US" altLang="ja-JP" dirty="0" smtClean="0"/>
          </a:p>
          <a:p>
            <a:pPr lvl="1"/>
            <a:r>
              <a:rPr lang="en-US" altLang="ja-JP" dirty="0" smtClean="0"/>
              <a:t>values[0], values[1]</a:t>
            </a:r>
            <a:br>
              <a:rPr lang="en-US" altLang="ja-JP" dirty="0" smtClean="0"/>
            </a:br>
            <a:r>
              <a:rPr lang="en-US" altLang="ja-JP" dirty="0" smtClean="0"/>
              <a:t>…values[4]</a:t>
            </a:r>
            <a:r>
              <a:rPr lang="ja-JP" altLang="en-US" dirty="0" smtClean="0"/>
              <a:t>、で</a:t>
            </a:r>
            <a:r>
              <a:rPr lang="en-US" altLang="ja-JP" dirty="0" smtClean="0"/>
              <a:t>5</a:t>
            </a:r>
            <a:r>
              <a:rPr lang="ja-JP" altLang="en-US" dirty="0" smtClean="0"/>
              <a:t>個</a:t>
            </a:r>
            <a:endParaRPr lang="en-US" altLang="ja-JP" dirty="0" smtClean="0"/>
          </a:p>
          <a:p>
            <a:pPr lvl="1"/>
            <a:r>
              <a:rPr kumimoji="1" lang="en-US" altLang="ja-JP" dirty="0" smtClean="0"/>
              <a:t>blocks[0], blocks[1]</a:t>
            </a:r>
            <a:br>
              <a:rPr kumimoji="1" lang="en-US" altLang="ja-JP" dirty="0" smtClean="0"/>
            </a:br>
            <a:r>
              <a:rPr kumimoji="1" lang="en-US" altLang="ja-JP" dirty="0" smtClean="0"/>
              <a:t>…block[6], blocks[7]</a:t>
            </a:r>
            <a:r>
              <a:rPr kumimoji="1" lang="ja-JP" altLang="en-US" dirty="0" smtClean="0"/>
              <a:t>、</a:t>
            </a:r>
            <a:r>
              <a:rPr kumimoji="1" lang="en-US" altLang="ja-JP" dirty="0" smtClean="0"/>
              <a:t/>
            </a:r>
            <a:br>
              <a:rPr kumimoji="1" lang="en-US" altLang="ja-JP" dirty="0" smtClean="0"/>
            </a:br>
            <a:r>
              <a:rPr kumimoji="1" lang="ja-JP" altLang="en-US" dirty="0" smtClean="0"/>
              <a:t>で</a:t>
            </a:r>
            <a:r>
              <a:rPr kumimoji="1" lang="en-US" altLang="ja-JP" dirty="0" smtClean="0"/>
              <a:t>8</a:t>
            </a:r>
            <a:r>
              <a:rPr kumimoji="1" lang="ja-JP" altLang="en-US" dirty="0" smtClean="0"/>
              <a:t>個</a:t>
            </a:r>
            <a:endParaRPr lang="en-US" altLang="ja-JP" dirty="0" smtClean="0"/>
          </a:p>
          <a:p>
            <a:r>
              <a:rPr kumimoji="1" lang="ja-JP" altLang="en-US" dirty="0"/>
              <a:t>部屋番号</a:t>
            </a:r>
            <a:r>
              <a:rPr kumimoji="1" lang="ja-JP" altLang="en-US" dirty="0" smtClean="0"/>
              <a:t>は</a:t>
            </a:r>
            <a:r>
              <a:rPr lang="en-US" altLang="ja-JP" b="1" dirty="0" smtClean="0"/>
              <a:t>0</a:t>
            </a:r>
            <a:r>
              <a:rPr lang="ja-JP" altLang="en-US" b="1" dirty="0" smtClean="0"/>
              <a:t>～個数</a:t>
            </a:r>
            <a:r>
              <a:rPr lang="en-US" altLang="ja-JP" b="1" dirty="0" smtClean="0"/>
              <a:t>-1</a:t>
            </a:r>
            <a:endParaRPr kumimoji="1" lang="en-US" altLang="ja-JP" b="1" dirty="0" smtClean="0"/>
          </a:p>
        </p:txBody>
      </p:sp>
      <p:sp>
        <p:nvSpPr>
          <p:cNvPr id="5" name="コンテンツ プレースホルダー 4"/>
          <p:cNvSpPr>
            <a:spLocks noGrp="1"/>
          </p:cNvSpPr>
          <p:nvPr>
            <p:ph sz="half" idx="2"/>
          </p:nvPr>
        </p:nvSpPr>
        <p:spPr/>
        <p:txBody>
          <a:bodyPr>
            <a:normAutofit fontScale="92500" lnSpcReduction="10000"/>
          </a:bodyPr>
          <a:lstStyle/>
          <a:p>
            <a:r>
              <a:rPr lang="ja-JP" altLang="en-US" dirty="0"/>
              <a:t>配列</a:t>
            </a:r>
            <a:r>
              <a:rPr lang="ja-JP" altLang="en-US" dirty="0" smtClean="0"/>
              <a:t>を使った例</a:t>
            </a:r>
            <a:endParaRPr kumimoji="1" lang="en-US" altLang="ja-JP" dirty="0" smtClean="0"/>
          </a:p>
          <a:p>
            <a:pPr marL="457200" lvl="1" indent="0">
              <a:buNone/>
            </a:pPr>
            <a:endParaRPr kumimoji="1" lang="en-US" altLang="ja-JP" sz="1800" dirty="0" smtClean="0"/>
          </a:p>
          <a:p>
            <a:pPr marL="457200" lvl="1" indent="0">
              <a:buNone/>
            </a:pPr>
            <a:r>
              <a:rPr kumimoji="1" lang="en-US" altLang="ja-JP" sz="1800" dirty="0" smtClean="0">
                <a:solidFill>
                  <a:schemeClr val="accent3">
                    <a:lumMod val="75000"/>
                  </a:schemeClr>
                </a:solidFill>
              </a:rPr>
              <a:t>// </a:t>
            </a:r>
            <a:r>
              <a:rPr kumimoji="1" lang="ja-JP" altLang="en-US" sz="1800" dirty="0" smtClean="0">
                <a:solidFill>
                  <a:schemeClr val="accent3">
                    <a:lumMod val="75000"/>
                  </a:schemeClr>
                </a:solidFill>
              </a:rPr>
              <a:t>値の代入、計算、全部一緒</a:t>
            </a:r>
            <a:endParaRPr kumimoji="1" lang="en-US" altLang="ja-JP" sz="1800" dirty="0" smtClean="0">
              <a:solidFill>
                <a:schemeClr val="accent3">
                  <a:lumMod val="75000"/>
                </a:schemeClr>
              </a:solidFill>
            </a:endParaRPr>
          </a:p>
          <a:p>
            <a:pPr marL="457200" lvl="1" indent="0">
              <a:buNone/>
            </a:pPr>
            <a:r>
              <a:rPr kumimoji="1" lang="en-US" altLang="ja-JP" sz="1800" dirty="0" smtClean="0"/>
              <a:t>values[0] = 0;</a:t>
            </a:r>
          </a:p>
          <a:p>
            <a:pPr marL="457200" lvl="1" indent="0">
              <a:buNone/>
            </a:pPr>
            <a:r>
              <a:rPr lang="en-US" altLang="ja-JP" sz="1800" dirty="0" smtClean="0"/>
              <a:t>values[1] = values[0] + 3;</a:t>
            </a:r>
          </a:p>
          <a:p>
            <a:pPr marL="457200" lvl="1" indent="0">
              <a:buNone/>
            </a:pPr>
            <a:endParaRPr kumimoji="1" lang="en-US" altLang="ja-JP" sz="1800" dirty="0" smtClean="0"/>
          </a:p>
          <a:p>
            <a:pPr marL="457200" lvl="1" indent="0">
              <a:buNone/>
            </a:pPr>
            <a:r>
              <a:rPr lang="en-US" altLang="ja-JP" sz="1800" dirty="0" smtClean="0">
                <a:solidFill>
                  <a:schemeClr val="accent3">
                    <a:lumMod val="75000"/>
                  </a:schemeClr>
                </a:solidFill>
              </a:rPr>
              <a:t>// </a:t>
            </a:r>
            <a:r>
              <a:rPr lang="ja-JP" altLang="en-US" sz="1800" dirty="0" smtClean="0">
                <a:solidFill>
                  <a:schemeClr val="accent3">
                    <a:lumMod val="75000"/>
                  </a:schemeClr>
                </a:solidFill>
              </a:rPr>
              <a:t>ブロックの場合も一緒</a:t>
            </a:r>
            <a:endParaRPr kumimoji="1" lang="en-US" altLang="ja-JP" sz="1800" dirty="0">
              <a:solidFill>
                <a:schemeClr val="accent3">
                  <a:lumMod val="75000"/>
                </a:schemeClr>
              </a:solidFill>
            </a:endParaRPr>
          </a:p>
          <a:p>
            <a:pPr marL="457200" lvl="1" indent="0">
              <a:buNone/>
            </a:pPr>
            <a:r>
              <a:rPr lang="en-US" altLang="ja-JP" sz="1800" dirty="0" smtClean="0"/>
              <a:t>blocks[0].create(10, 10, 10);</a:t>
            </a:r>
          </a:p>
          <a:p>
            <a:pPr marL="457200" lvl="1" indent="0">
              <a:buNone/>
            </a:pPr>
            <a:r>
              <a:rPr kumimoji="1" lang="en-US" altLang="ja-JP" sz="1800" dirty="0" smtClean="0"/>
              <a:t>blocks[1].create(5, 5, 5);</a:t>
            </a:r>
          </a:p>
          <a:p>
            <a:pPr marL="457200" lvl="1" indent="0">
              <a:buNone/>
            </a:pPr>
            <a:r>
              <a:rPr kumimoji="1" lang="en-US" altLang="ja-JP" sz="1800" dirty="0" smtClean="0">
                <a:solidFill>
                  <a:schemeClr val="accent3">
                    <a:lumMod val="75000"/>
                  </a:schemeClr>
                </a:solidFill>
              </a:rPr>
              <a:t>// </a:t>
            </a:r>
            <a:r>
              <a:rPr kumimoji="1" lang="ja-JP" altLang="en-US" sz="1800" dirty="0" smtClean="0">
                <a:solidFill>
                  <a:schemeClr val="accent3">
                    <a:lumMod val="75000"/>
                  </a:schemeClr>
                </a:solidFill>
              </a:rPr>
              <a:t>中略</a:t>
            </a:r>
            <a:endParaRPr kumimoji="1" lang="en-US" altLang="ja-JP" sz="1800" dirty="0">
              <a:solidFill>
                <a:schemeClr val="accent3">
                  <a:lumMod val="75000"/>
                </a:schemeClr>
              </a:solidFill>
            </a:endParaRPr>
          </a:p>
          <a:p>
            <a:pPr marL="457200" lvl="1" indent="0">
              <a:buNone/>
            </a:pPr>
            <a:r>
              <a:rPr lang="en-US" altLang="ja-JP" sz="1800" dirty="0" smtClean="0"/>
              <a:t>window.entry(blocks[0]);</a:t>
            </a:r>
            <a:br>
              <a:rPr lang="en-US" altLang="ja-JP" sz="1800" dirty="0" smtClean="0"/>
            </a:br>
            <a:r>
              <a:rPr lang="en-US" altLang="ja-JP" sz="1800" dirty="0" smtClean="0"/>
              <a:t>window.entry(blocks[1]);</a:t>
            </a:r>
            <a:endParaRPr lang="ja-JP" altLang="en-US" sz="1800" dirty="0"/>
          </a:p>
          <a:p>
            <a:pPr marL="457200" lvl="1" indent="0">
              <a:buNone/>
            </a:pPr>
            <a:endParaRPr kumimoji="1" lang="ja-JP" altLang="en-US" sz="1800" dirty="0"/>
          </a:p>
        </p:txBody>
      </p:sp>
    </p:spTree>
    <p:extLst>
      <p:ext uri="{BB962C8B-B14F-4D97-AF65-F5344CB8AC3E}">
        <p14:creationId xmlns:p14="http://schemas.microsoft.com/office/powerpoint/2010/main" val="325207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でもこれじゃ変数作る手間しか</a:t>
            </a:r>
            <a:r>
              <a:rPr kumimoji="1" lang="en-US" altLang="ja-JP" dirty="0" smtClean="0"/>
              <a:t/>
            </a:r>
            <a:br>
              <a:rPr kumimoji="1" lang="en-US" altLang="ja-JP" dirty="0" smtClean="0"/>
            </a:br>
            <a:r>
              <a:rPr kumimoji="1" lang="ja-JP" altLang="en-US" dirty="0" smtClean="0"/>
              <a:t>減ってないじゃん！</a:t>
            </a:r>
            <a:endParaRPr kumimoji="1" lang="ja-JP" altLang="en-US" dirty="0"/>
          </a:p>
        </p:txBody>
      </p:sp>
      <p:sp>
        <p:nvSpPr>
          <p:cNvPr id="3" name="コンテンツ プレースホルダー 2"/>
          <p:cNvSpPr>
            <a:spLocks noGrp="1"/>
          </p:cNvSpPr>
          <p:nvPr>
            <p:ph sz="half" idx="1"/>
          </p:nvPr>
        </p:nvSpPr>
        <p:spPr/>
        <p:txBody>
          <a:bodyPr>
            <a:normAutofit fontScale="92500" lnSpcReduction="20000"/>
          </a:bodyPr>
          <a:lstStyle/>
          <a:p>
            <a:r>
              <a:rPr kumimoji="1" lang="ja-JP" altLang="en-US" dirty="0" smtClean="0"/>
              <a:t>ごもっとも！</a:t>
            </a:r>
            <a:endParaRPr kumimoji="1" lang="en-US" altLang="ja-JP" dirty="0" smtClean="0"/>
          </a:p>
          <a:p>
            <a:pPr lvl="1"/>
            <a:r>
              <a:rPr lang="ja-JP" altLang="en-US" dirty="0"/>
              <a:t>だが</a:t>
            </a:r>
            <a:r>
              <a:rPr lang="ja-JP" altLang="en-US" dirty="0" smtClean="0"/>
              <a:t>、配列には変数を</a:t>
            </a:r>
            <a:r>
              <a:rPr lang="en-US" altLang="ja-JP" dirty="0" smtClean="0"/>
              <a:t/>
            </a:r>
            <a:br>
              <a:rPr lang="en-US" altLang="ja-JP" dirty="0" smtClean="0"/>
            </a:br>
            <a:r>
              <a:rPr lang="en-US" altLang="ja-JP" dirty="0" smtClean="0"/>
              <a:t>1</a:t>
            </a:r>
            <a:r>
              <a:rPr lang="ja-JP" altLang="en-US" dirty="0" smtClean="0"/>
              <a:t>個ずつ作った場合より</a:t>
            </a:r>
            <a:r>
              <a:rPr lang="en-US" altLang="ja-JP" dirty="0" smtClean="0"/>
              <a:t/>
            </a:r>
            <a:br>
              <a:rPr lang="en-US" altLang="ja-JP" dirty="0" smtClean="0"/>
            </a:br>
            <a:r>
              <a:rPr lang="ja-JP" altLang="en-US" dirty="0" smtClean="0"/>
              <a:t>大きなアドバンテージがある</a:t>
            </a:r>
            <a:endParaRPr lang="en-US" altLang="ja-JP" dirty="0" smtClean="0"/>
          </a:p>
          <a:p>
            <a:endParaRPr lang="en-US" altLang="ja-JP" dirty="0"/>
          </a:p>
          <a:p>
            <a:r>
              <a:rPr lang="ja-JP" altLang="en-US" b="1" u="sng" dirty="0" smtClean="0"/>
              <a:t>部屋番号に</a:t>
            </a:r>
            <a:r>
              <a:rPr lang="en-US" altLang="ja-JP" b="1" u="sng" dirty="0" smtClean="0"/>
              <a:t/>
            </a:r>
            <a:br>
              <a:rPr lang="en-US" altLang="ja-JP" b="1" u="sng" dirty="0" smtClean="0"/>
            </a:br>
            <a:r>
              <a:rPr lang="ja-JP" altLang="en-US" b="1" u="sng" dirty="0" smtClean="0"/>
              <a:t>整数の変数が使える</a:t>
            </a:r>
            <a:endParaRPr lang="en-US" altLang="ja-JP" b="1" u="sng" dirty="0" smtClean="0"/>
          </a:p>
          <a:p>
            <a:pPr lvl="1"/>
            <a:r>
              <a:rPr kumimoji="1" lang="ja-JP" altLang="en-US" dirty="0" smtClean="0"/>
              <a:t>部屋ごとに同じ処理するなら、ほぼコピペで行けそうな気がする</a:t>
            </a:r>
            <a:endParaRPr kumimoji="1" lang="ja-JP" altLang="en-US" dirty="0"/>
          </a:p>
        </p:txBody>
      </p:sp>
      <p:sp>
        <p:nvSpPr>
          <p:cNvPr id="5" name="コンテンツ プレースホルダー 4"/>
          <p:cNvSpPr>
            <a:spLocks noGrp="1"/>
          </p:cNvSpPr>
          <p:nvPr>
            <p:ph sz="half" idx="2"/>
          </p:nvPr>
        </p:nvSpPr>
        <p:spPr/>
        <p:txBody>
          <a:bodyPr>
            <a:normAutofit fontScale="92500" lnSpcReduction="20000"/>
          </a:bodyPr>
          <a:lstStyle/>
          <a:p>
            <a:pPr marL="0" indent="0">
              <a:buNone/>
            </a:pPr>
            <a:r>
              <a:rPr kumimoji="1" lang="en-US" altLang="ja-JP" sz="1800" dirty="0" smtClean="0">
                <a:solidFill>
                  <a:schemeClr val="accent3">
                    <a:lumMod val="75000"/>
                  </a:schemeClr>
                </a:solidFill>
              </a:rPr>
              <a:t>// </a:t>
            </a:r>
            <a:r>
              <a:rPr kumimoji="1" lang="ja-JP" altLang="en-US" sz="1800" dirty="0" smtClean="0">
                <a:solidFill>
                  <a:schemeClr val="accent3">
                    <a:lumMod val="75000"/>
                  </a:schemeClr>
                </a:solidFill>
              </a:rPr>
              <a:t>整数</a:t>
            </a:r>
            <a:r>
              <a:rPr kumimoji="1" lang="en-US" altLang="ja-JP" sz="1800" dirty="0" smtClean="0">
                <a:solidFill>
                  <a:schemeClr val="accent3">
                    <a:lumMod val="75000"/>
                  </a:schemeClr>
                </a:solidFill>
              </a:rPr>
              <a:t>i</a:t>
            </a:r>
            <a:r>
              <a:rPr kumimoji="1" lang="ja-JP" altLang="en-US" sz="1800" dirty="0" smtClean="0">
                <a:solidFill>
                  <a:schemeClr val="accent3">
                    <a:lumMod val="75000"/>
                  </a:schemeClr>
                </a:solidFill>
              </a:rPr>
              <a:t>を部屋番号指定に使ってみる</a:t>
            </a:r>
            <a:endParaRPr kumimoji="1" lang="en-US" altLang="ja-JP" sz="1800" dirty="0" smtClean="0">
              <a:solidFill>
                <a:schemeClr val="accent3">
                  <a:lumMod val="75000"/>
                </a:schemeClr>
              </a:solidFill>
            </a:endParaRPr>
          </a:p>
          <a:p>
            <a:pPr marL="0" indent="0">
              <a:buNone/>
            </a:pPr>
            <a:r>
              <a:rPr kumimoji="1" lang="en-US" altLang="ja-JP" sz="1800" dirty="0" smtClean="0"/>
              <a:t>int i = 0;</a:t>
            </a:r>
          </a:p>
          <a:p>
            <a:pPr marL="0" indent="0">
              <a:buNone/>
            </a:pPr>
            <a:r>
              <a:rPr lang="en-US" altLang="ja-JP" sz="1800" dirty="0" smtClean="0"/>
              <a:t>fkut_BlockModel</a:t>
            </a:r>
            <a:r>
              <a:rPr lang="en-US" altLang="ja-JP" sz="1800" dirty="0"/>
              <a:t> </a:t>
            </a:r>
            <a:r>
              <a:rPr lang="en-US" altLang="ja-JP" sz="1800" dirty="0" smtClean="0"/>
              <a:t>   blocks[8];</a:t>
            </a:r>
          </a:p>
          <a:p>
            <a:pPr marL="0" indent="0">
              <a:buNone/>
            </a:pPr>
            <a:endParaRPr lang="en-US" altLang="ja-JP" sz="1800" dirty="0" smtClean="0">
              <a:solidFill>
                <a:schemeClr val="accent3">
                  <a:lumMod val="75000"/>
                </a:schemeClr>
              </a:solidFill>
            </a:endParaRPr>
          </a:p>
          <a:p>
            <a:pPr marL="0" indent="0">
              <a:buNone/>
            </a:pPr>
            <a:r>
              <a:rPr lang="en-US" altLang="ja-JP" sz="1800" dirty="0" smtClean="0">
                <a:solidFill>
                  <a:schemeClr val="accent3">
                    <a:lumMod val="75000"/>
                  </a:schemeClr>
                </a:solidFill>
              </a:rPr>
              <a:t>// </a:t>
            </a:r>
            <a:r>
              <a:rPr lang="ja-JP" altLang="en-US" sz="1800" dirty="0" smtClean="0">
                <a:solidFill>
                  <a:schemeClr val="accent3">
                    <a:lumMod val="75000"/>
                  </a:schemeClr>
                </a:solidFill>
              </a:rPr>
              <a:t>部屋番号</a:t>
            </a:r>
            <a:r>
              <a:rPr lang="en-US" altLang="ja-JP" sz="1800" dirty="0" smtClean="0">
                <a:solidFill>
                  <a:schemeClr val="accent3">
                    <a:lumMod val="75000"/>
                  </a:schemeClr>
                </a:solidFill>
              </a:rPr>
              <a:t>0</a:t>
            </a:r>
            <a:r>
              <a:rPr lang="ja-JP" altLang="en-US" sz="1800" dirty="0" smtClean="0">
                <a:solidFill>
                  <a:schemeClr val="accent3">
                    <a:lumMod val="75000"/>
                  </a:schemeClr>
                </a:solidFill>
              </a:rPr>
              <a:t>への処理</a:t>
            </a:r>
            <a:endParaRPr lang="en-US" altLang="ja-JP" sz="1800" dirty="0">
              <a:solidFill>
                <a:schemeClr val="accent3">
                  <a:lumMod val="75000"/>
                </a:schemeClr>
              </a:solidFill>
            </a:endParaRPr>
          </a:p>
          <a:p>
            <a:pPr marL="0" indent="0">
              <a:buNone/>
            </a:pPr>
            <a:r>
              <a:rPr lang="en-US" altLang="ja-JP" sz="1800" dirty="0" smtClean="0"/>
              <a:t>blocks[i].create(5, 5, 5);</a:t>
            </a:r>
          </a:p>
          <a:p>
            <a:pPr marL="0" indent="0">
              <a:buNone/>
            </a:pPr>
            <a:r>
              <a:rPr lang="en-US" altLang="ja-JP" sz="1800" dirty="0" smtClean="0"/>
              <a:t>++i; </a:t>
            </a:r>
            <a:r>
              <a:rPr lang="en-US" altLang="ja-JP" sz="1800" dirty="0" smtClean="0">
                <a:solidFill>
                  <a:schemeClr val="accent3">
                    <a:lumMod val="75000"/>
                  </a:schemeClr>
                </a:solidFill>
              </a:rPr>
              <a:t>// i = i + 1;</a:t>
            </a:r>
            <a:r>
              <a:rPr lang="ja-JP" altLang="en-US" sz="1800" dirty="0" smtClean="0">
                <a:solidFill>
                  <a:schemeClr val="accent3">
                    <a:lumMod val="75000"/>
                  </a:schemeClr>
                </a:solidFill>
              </a:rPr>
              <a:t>と一緒で、</a:t>
            </a:r>
            <a:r>
              <a:rPr lang="en-US" altLang="ja-JP" sz="1800" dirty="0" smtClean="0">
                <a:solidFill>
                  <a:schemeClr val="accent3">
                    <a:lumMod val="75000"/>
                  </a:schemeClr>
                </a:solidFill>
              </a:rPr>
              <a:t>i</a:t>
            </a:r>
            <a:r>
              <a:rPr lang="ja-JP" altLang="en-US" sz="1800" dirty="0" smtClean="0">
                <a:solidFill>
                  <a:schemeClr val="accent3">
                    <a:lumMod val="75000"/>
                  </a:schemeClr>
                </a:solidFill>
              </a:rPr>
              <a:t>の値を</a:t>
            </a:r>
            <a:r>
              <a:rPr lang="en-US" altLang="ja-JP" sz="1800" dirty="0" smtClean="0">
                <a:solidFill>
                  <a:schemeClr val="accent3">
                    <a:lumMod val="75000"/>
                  </a:schemeClr>
                </a:solidFill>
              </a:rPr>
              <a:t>1</a:t>
            </a:r>
            <a:r>
              <a:rPr lang="ja-JP" altLang="en-US" sz="1800" dirty="0" smtClean="0">
                <a:solidFill>
                  <a:schemeClr val="accent3">
                    <a:lumMod val="75000"/>
                  </a:schemeClr>
                </a:solidFill>
              </a:rPr>
              <a:t>増やす処理を表す</a:t>
            </a:r>
            <a:endParaRPr lang="en-US" altLang="ja-JP" sz="1800" dirty="0" smtClean="0">
              <a:solidFill>
                <a:schemeClr val="accent3">
                  <a:lumMod val="75000"/>
                </a:schemeClr>
              </a:solidFill>
            </a:endParaRPr>
          </a:p>
          <a:p>
            <a:pPr marL="0" indent="0">
              <a:buNone/>
            </a:pPr>
            <a:r>
              <a:rPr lang="en-US" altLang="ja-JP" sz="1800" dirty="0">
                <a:solidFill>
                  <a:schemeClr val="accent3">
                    <a:lumMod val="75000"/>
                  </a:schemeClr>
                </a:solidFill>
              </a:rPr>
              <a:t>// </a:t>
            </a:r>
            <a:r>
              <a:rPr lang="ja-JP" altLang="en-US" sz="1800" dirty="0">
                <a:solidFill>
                  <a:schemeClr val="accent3">
                    <a:lumMod val="75000"/>
                  </a:schemeClr>
                </a:solidFill>
              </a:rPr>
              <a:t>部屋</a:t>
            </a:r>
            <a:r>
              <a:rPr lang="ja-JP" altLang="en-US" sz="1800" dirty="0" smtClean="0">
                <a:solidFill>
                  <a:schemeClr val="accent3">
                    <a:lumMod val="75000"/>
                  </a:schemeClr>
                </a:solidFill>
              </a:rPr>
              <a:t>番号</a:t>
            </a:r>
            <a:r>
              <a:rPr lang="en-US" altLang="ja-JP" sz="1800" dirty="0" smtClean="0">
                <a:solidFill>
                  <a:schemeClr val="accent3">
                    <a:lumMod val="75000"/>
                  </a:schemeClr>
                </a:solidFill>
              </a:rPr>
              <a:t>1</a:t>
            </a:r>
            <a:r>
              <a:rPr lang="ja-JP" altLang="en-US" sz="1800" dirty="0" smtClean="0">
                <a:solidFill>
                  <a:schemeClr val="accent3">
                    <a:lumMod val="75000"/>
                  </a:schemeClr>
                </a:solidFill>
              </a:rPr>
              <a:t>へ</a:t>
            </a:r>
            <a:r>
              <a:rPr lang="ja-JP" altLang="en-US" sz="1800" dirty="0">
                <a:solidFill>
                  <a:schemeClr val="accent3">
                    <a:lumMod val="75000"/>
                  </a:schemeClr>
                </a:solidFill>
              </a:rPr>
              <a:t>の処理</a:t>
            </a:r>
            <a:endParaRPr lang="en-US" altLang="ja-JP" sz="1800" dirty="0">
              <a:solidFill>
                <a:schemeClr val="accent3">
                  <a:lumMod val="75000"/>
                </a:schemeClr>
              </a:solidFill>
            </a:endParaRPr>
          </a:p>
          <a:p>
            <a:pPr marL="0" indent="0">
              <a:buNone/>
            </a:pPr>
            <a:r>
              <a:rPr lang="en-US" altLang="ja-JP" sz="1800" dirty="0"/>
              <a:t>blocks[i].create(5, 5, 5);</a:t>
            </a:r>
          </a:p>
          <a:p>
            <a:pPr marL="0" indent="0">
              <a:buNone/>
            </a:pPr>
            <a:r>
              <a:rPr kumimoji="1" lang="en-US" altLang="ja-JP" sz="1800" dirty="0" smtClean="0"/>
              <a:t>++i;</a:t>
            </a:r>
          </a:p>
          <a:p>
            <a:pPr marL="0" indent="0">
              <a:buNone/>
            </a:pPr>
            <a:r>
              <a:rPr lang="en-US" altLang="ja-JP" sz="1800" dirty="0">
                <a:solidFill>
                  <a:schemeClr val="accent3">
                    <a:lumMod val="75000"/>
                  </a:schemeClr>
                </a:solidFill>
              </a:rPr>
              <a:t>// </a:t>
            </a:r>
            <a:r>
              <a:rPr lang="ja-JP" altLang="en-US" sz="1800" dirty="0">
                <a:solidFill>
                  <a:schemeClr val="accent3">
                    <a:lumMod val="75000"/>
                  </a:schemeClr>
                </a:solidFill>
              </a:rPr>
              <a:t>部屋</a:t>
            </a:r>
            <a:r>
              <a:rPr lang="ja-JP" altLang="en-US" sz="1800" dirty="0" smtClean="0">
                <a:solidFill>
                  <a:schemeClr val="accent3">
                    <a:lumMod val="75000"/>
                  </a:schemeClr>
                </a:solidFill>
              </a:rPr>
              <a:t>番号</a:t>
            </a:r>
            <a:r>
              <a:rPr lang="en-US" altLang="ja-JP" sz="1800" dirty="0">
                <a:solidFill>
                  <a:schemeClr val="accent3">
                    <a:lumMod val="75000"/>
                  </a:schemeClr>
                </a:solidFill>
              </a:rPr>
              <a:t>2</a:t>
            </a:r>
            <a:r>
              <a:rPr lang="ja-JP" altLang="en-US" sz="1800" dirty="0" smtClean="0">
                <a:solidFill>
                  <a:schemeClr val="accent3">
                    <a:lumMod val="75000"/>
                  </a:schemeClr>
                </a:solidFill>
              </a:rPr>
              <a:t>へ</a:t>
            </a:r>
            <a:r>
              <a:rPr lang="ja-JP" altLang="en-US" sz="1800" dirty="0">
                <a:solidFill>
                  <a:schemeClr val="accent3">
                    <a:lumMod val="75000"/>
                  </a:schemeClr>
                </a:solidFill>
              </a:rPr>
              <a:t>の処理</a:t>
            </a:r>
            <a:endParaRPr kumimoji="1" lang="en-US" altLang="ja-JP" sz="1800" dirty="0" smtClean="0">
              <a:solidFill>
                <a:schemeClr val="accent3">
                  <a:lumMod val="75000"/>
                </a:schemeClr>
              </a:solidFill>
            </a:endParaRPr>
          </a:p>
          <a:p>
            <a:pPr marL="0" indent="0">
              <a:buNone/>
            </a:pPr>
            <a:r>
              <a:rPr lang="en-US" altLang="ja-JP" sz="1800" dirty="0"/>
              <a:t>blocks[i].create(5, 5, 5);</a:t>
            </a:r>
          </a:p>
          <a:p>
            <a:pPr marL="0" indent="0">
              <a:buNone/>
            </a:pPr>
            <a:r>
              <a:rPr lang="en-US" altLang="ja-JP" sz="1800" dirty="0"/>
              <a:t>++i</a:t>
            </a:r>
            <a:r>
              <a:rPr lang="en-US" altLang="ja-JP" sz="1800" dirty="0" smtClean="0"/>
              <a:t>;</a:t>
            </a:r>
          </a:p>
          <a:p>
            <a:pPr marL="0" indent="0">
              <a:buNone/>
            </a:pPr>
            <a:r>
              <a:rPr lang="en-US" altLang="ja-JP" sz="1800" dirty="0">
                <a:solidFill>
                  <a:schemeClr val="accent3">
                    <a:lumMod val="75000"/>
                  </a:schemeClr>
                </a:solidFill>
              </a:rPr>
              <a:t>// </a:t>
            </a:r>
            <a:r>
              <a:rPr lang="ja-JP" altLang="en-US" sz="1800" dirty="0">
                <a:solidFill>
                  <a:schemeClr val="accent3">
                    <a:lumMod val="75000"/>
                  </a:schemeClr>
                </a:solidFill>
              </a:rPr>
              <a:t>部屋</a:t>
            </a:r>
            <a:r>
              <a:rPr lang="ja-JP" altLang="en-US" sz="1800" dirty="0" smtClean="0">
                <a:solidFill>
                  <a:schemeClr val="accent3">
                    <a:lumMod val="75000"/>
                  </a:schemeClr>
                </a:solidFill>
              </a:rPr>
              <a:t>番号</a:t>
            </a:r>
            <a:r>
              <a:rPr lang="en-US" altLang="ja-JP" sz="1800" dirty="0" smtClean="0">
                <a:solidFill>
                  <a:schemeClr val="accent3">
                    <a:lumMod val="75000"/>
                  </a:schemeClr>
                </a:solidFill>
              </a:rPr>
              <a:t>3</a:t>
            </a:r>
            <a:r>
              <a:rPr lang="ja-JP" altLang="en-US" sz="1800" dirty="0" smtClean="0">
                <a:solidFill>
                  <a:schemeClr val="accent3">
                    <a:lumMod val="75000"/>
                  </a:schemeClr>
                </a:solidFill>
              </a:rPr>
              <a:t>へ</a:t>
            </a:r>
            <a:r>
              <a:rPr lang="ja-JP" altLang="en-US" sz="1800" dirty="0">
                <a:solidFill>
                  <a:schemeClr val="accent3">
                    <a:lumMod val="75000"/>
                  </a:schemeClr>
                </a:solidFill>
              </a:rPr>
              <a:t>の処理</a:t>
            </a:r>
          </a:p>
          <a:p>
            <a:pPr marL="0" indent="0">
              <a:buNone/>
            </a:pPr>
            <a:r>
              <a:rPr lang="en-US" altLang="ja-JP" sz="1800" dirty="0"/>
              <a:t>blocks[i].create(5, 5, 5);</a:t>
            </a:r>
          </a:p>
          <a:p>
            <a:pPr marL="0" indent="0">
              <a:buNone/>
            </a:pPr>
            <a:r>
              <a:rPr lang="en-US" altLang="ja-JP" sz="1800" dirty="0"/>
              <a:t>++i;</a:t>
            </a:r>
            <a:endParaRPr lang="ja-JP" altLang="en-US" sz="1800" dirty="0"/>
          </a:p>
          <a:p>
            <a:pPr marL="0" indent="0">
              <a:buNone/>
            </a:pPr>
            <a:endParaRPr kumimoji="1" lang="ja-JP" altLang="en-US" sz="1800" dirty="0"/>
          </a:p>
        </p:txBody>
      </p:sp>
    </p:spTree>
    <p:extLst>
      <p:ext uri="{BB962C8B-B14F-4D97-AF65-F5344CB8AC3E}">
        <p14:creationId xmlns:p14="http://schemas.microsoft.com/office/powerpoint/2010/main" val="1190642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ここで繰り返しを投入</a:t>
            </a:r>
            <a:endParaRPr kumimoji="1" lang="ja-JP" altLang="en-US" dirty="0"/>
          </a:p>
        </p:txBody>
      </p:sp>
      <p:sp>
        <p:nvSpPr>
          <p:cNvPr id="3" name="コンテンツ プレースホルダー 2"/>
          <p:cNvSpPr>
            <a:spLocks noGrp="1"/>
          </p:cNvSpPr>
          <p:nvPr>
            <p:ph sz="half" idx="1"/>
          </p:nvPr>
        </p:nvSpPr>
        <p:spPr/>
        <p:txBody>
          <a:bodyPr>
            <a:normAutofit/>
          </a:bodyPr>
          <a:lstStyle/>
          <a:p>
            <a:r>
              <a:rPr kumimoji="1" lang="en-US" altLang="ja-JP" sz="2400" dirty="0" smtClean="0"/>
              <a:t>while</a:t>
            </a:r>
            <a:r>
              <a:rPr kumimoji="1" lang="ja-JP" altLang="en-US" sz="2400" dirty="0" smtClean="0"/>
              <a:t>ループ</a:t>
            </a:r>
            <a:endParaRPr kumimoji="1" lang="en-US" altLang="ja-JP" sz="2400" dirty="0" smtClean="0"/>
          </a:p>
          <a:p>
            <a:pPr lvl="1"/>
            <a:r>
              <a:rPr lang="en-US" altLang="ja-JP" sz="2000" dirty="0" smtClean="0"/>
              <a:t>while(</a:t>
            </a:r>
            <a:r>
              <a:rPr lang="ja-JP" altLang="en-US" sz="2000" dirty="0" smtClean="0">
                <a:solidFill>
                  <a:schemeClr val="accent4">
                    <a:lumMod val="75000"/>
                  </a:schemeClr>
                </a:solidFill>
              </a:rPr>
              <a:t>条件式</a:t>
            </a:r>
            <a:r>
              <a:rPr lang="en-US" altLang="ja-JP" sz="2000" dirty="0" smtClean="0"/>
              <a:t>) {</a:t>
            </a:r>
            <a:br>
              <a:rPr lang="en-US" altLang="ja-JP" sz="2000" dirty="0" smtClean="0"/>
            </a:br>
            <a:r>
              <a:rPr lang="en-US" altLang="ja-JP" sz="2000" dirty="0" smtClean="0"/>
              <a:t>    </a:t>
            </a:r>
            <a:r>
              <a:rPr lang="en-US" altLang="ja-JP" sz="2000" dirty="0" smtClean="0">
                <a:solidFill>
                  <a:schemeClr val="accent3">
                    <a:lumMod val="75000"/>
                  </a:schemeClr>
                </a:solidFill>
              </a:rPr>
              <a:t>// </a:t>
            </a:r>
            <a:r>
              <a:rPr lang="ja-JP" altLang="en-US" sz="2000" dirty="0" smtClean="0">
                <a:solidFill>
                  <a:schemeClr val="accent3">
                    <a:lumMod val="75000"/>
                  </a:schemeClr>
                </a:solidFill>
              </a:rPr>
              <a:t>繰り返す処理</a:t>
            </a:r>
            <a:r>
              <a:rPr lang="en-US" altLang="ja-JP" sz="2000" dirty="0" smtClean="0">
                <a:solidFill>
                  <a:schemeClr val="accent3">
                    <a:lumMod val="75000"/>
                  </a:schemeClr>
                </a:solidFill>
              </a:rPr>
              <a:t/>
            </a:r>
            <a:br>
              <a:rPr lang="en-US" altLang="ja-JP" sz="2000" dirty="0" smtClean="0">
                <a:solidFill>
                  <a:schemeClr val="accent3">
                    <a:lumMod val="75000"/>
                  </a:schemeClr>
                </a:solidFill>
              </a:rPr>
            </a:br>
            <a:r>
              <a:rPr lang="en-US" altLang="ja-JP" sz="2000" dirty="0" smtClean="0"/>
              <a:t>}</a:t>
            </a:r>
          </a:p>
          <a:p>
            <a:pPr lvl="1"/>
            <a:r>
              <a:rPr lang="ja-JP" altLang="en-US" sz="2000" dirty="0" smtClean="0"/>
              <a:t>ある状態を維持している間に繰り返したい処理向け</a:t>
            </a:r>
            <a:endParaRPr lang="en-US" altLang="ja-JP" sz="2000" dirty="0" smtClean="0"/>
          </a:p>
          <a:p>
            <a:pPr lvl="2"/>
            <a:r>
              <a:rPr kumimoji="1" lang="ja-JP" altLang="en-US" sz="1800" dirty="0"/>
              <a:t>ウィンドウ</a:t>
            </a:r>
            <a:r>
              <a:rPr kumimoji="1" lang="ja-JP" altLang="en-US" sz="1800" dirty="0" smtClean="0"/>
              <a:t>が開いている間</a:t>
            </a:r>
            <a:endParaRPr kumimoji="1" lang="en-US" altLang="ja-JP" sz="1800" dirty="0" smtClean="0"/>
          </a:p>
          <a:p>
            <a:pPr lvl="2"/>
            <a:r>
              <a:rPr kumimoji="1" lang="ja-JP" altLang="en-US" sz="1800" dirty="0" smtClean="0"/>
              <a:t>何か入力されている間</a:t>
            </a:r>
            <a:endParaRPr kumimoji="1" lang="en-US" altLang="ja-JP" sz="1800" dirty="0" smtClean="0"/>
          </a:p>
          <a:p>
            <a:pPr lvl="2"/>
            <a:r>
              <a:rPr lang="ja-JP" altLang="en-US" sz="1800" dirty="0"/>
              <a:t>などなど</a:t>
            </a:r>
            <a:endParaRPr kumimoji="1" lang="ja-JP" altLang="en-US" sz="1800" dirty="0"/>
          </a:p>
        </p:txBody>
      </p:sp>
      <p:sp>
        <p:nvSpPr>
          <p:cNvPr id="4" name="コンテンツ プレースホルダー 3"/>
          <p:cNvSpPr>
            <a:spLocks noGrp="1"/>
          </p:cNvSpPr>
          <p:nvPr>
            <p:ph sz="half" idx="2"/>
          </p:nvPr>
        </p:nvSpPr>
        <p:spPr/>
        <p:txBody>
          <a:bodyPr>
            <a:normAutofit/>
          </a:bodyPr>
          <a:lstStyle/>
          <a:p>
            <a:r>
              <a:rPr kumimoji="1" lang="en-US" altLang="ja-JP" sz="2400" dirty="0" smtClean="0"/>
              <a:t>for</a:t>
            </a:r>
            <a:r>
              <a:rPr kumimoji="1" lang="ja-JP" altLang="en-US" sz="2400" dirty="0" smtClean="0"/>
              <a:t>ループ</a:t>
            </a:r>
            <a:endParaRPr kumimoji="1" lang="en-US" altLang="ja-JP" sz="2400" dirty="0" smtClean="0"/>
          </a:p>
          <a:p>
            <a:pPr lvl="1"/>
            <a:r>
              <a:rPr lang="en-US" altLang="ja-JP" sz="2000" dirty="0" smtClean="0"/>
              <a:t>for(</a:t>
            </a:r>
            <a:r>
              <a:rPr lang="ja-JP" altLang="en-US" sz="2000" dirty="0" smtClean="0">
                <a:solidFill>
                  <a:schemeClr val="accent4">
                    <a:lumMod val="75000"/>
                  </a:schemeClr>
                </a:solidFill>
              </a:rPr>
              <a:t>初期値</a:t>
            </a:r>
            <a:r>
              <a:rPr lang="en-US" altLang="ja-JP" sz="2000" dirty="0" smtClean="0"/>
              <a:t>;</a:t>
            </a:r>
            <a:r>
              <a:rPr lang="ja-JP" altLang="en-US" sz="2000" dirty="0" smtClean="0">
                <a:solidFill>
                  <a:schemeClr val="accent4">
                    <a:lumMod val="75000"/>
                  </a:schemeClr>
                </a:solidFill>
              </a:rPr>
              <a:t>条件式</a:t>
            </a:r>
            <a:r>
              <a:rPr lang="en-US" altLang="ja-JP" sz="2000" dirty="0" smtClean="0"/>
              <a:t>;</a:t>
            </a:r>
            <a:r>
              <a:rPr lang="ja-JP" altLang="en-US" sz="2000" dirty="0" smtClean="0">
                <a:solidFill>
                  <a:schemeClr val="accent4">
                    <a:lumMod val="75000"/>
                  </a:schemeClr>
                </a:solidFill>
              </a:rPr>
              <a:t>増分</a:t>
            </a:r>
            <a:r>
              <a:rPr lang="en-US" altLang="ja-JP" sz="2000" dirty="0" smtClean="0"/>
              <a:t>) {</a:t>
            </a:r>
            <a:br>
              <a:rPr lang="en-US" altLang="ja-JP" sz="2000" dirty="0" smtClean="0"/>
            </a:br>
            <a:r>
              <a:rPr lang="en-US" altLang="ja-JP" sz="2000" dirty="0" smtClean="0"/>
              <a:t>    </a:t>
            </a:r>
            <a:r>
              <a:rPr lang="en-US" altLang="ja-JP" sz="2000" dirty="0" smtClean="0">
                <a:solidFill>
                  <a:schemeClr val="accent3">
                    <a:lumMod val="75000"/>
                  </a:schemeClr>
                </a:solidFill>
              </a:rPr>
              <a:t>// </a:t>
            </a:r>
            <a:r>
              <a:rPr lang="ja-JP" altLang="en-US" sz="2000" dirty="0" smtClean="0">
                <a:solidFill>
                  <a:schemeClr val="accent3">
                    <a:lumMod val="75000"/>
                  </a:schemeClr>
                </a:solidFill>
              </a:rPr>
              <a:t>繰り返す処理</a:t>
            </a:r>
            <a:r>
              <a:rPr lang="en-US" altLang="ja-JP" sz="2000" dirty="0" smtClean="0"/>
              <a:t/>
            </a:r>
            <a:br>
              <a:rPr lang="en-US" altLang="ja-JP" sz="2000" dirty="0" smtClean="0"/>
            </a:br>
            <a:r>
              <a:rPr lang="en-US" altLang="ja-JP" sz="2000" dirty="0" smtClean="0"/>
              <a:t>}</a:t>
            </a:r>
          </a:p>
          <a:p>
            <a:pPr lvl="1"/>
            <a:r>
              <a:rPr kumimoji="1" lang="ja-JP" altLang="en-US" sz="2000" dirty="0" smtClean="0"/>
              <a:t>繰り返す回数、</a:t>
            </a:r>
            <a:r>
              <a:rPr kumimoji="1" lang="en-US" altLang="ja-JP" sz="2000" dirty="0" smtClean="0"/>
              <a:t/>
            </a:r>
            <a:br>
              <a:rPr kumimoji="1" lang="en-US" altLang="ja-JP" sz="2000" dirty="0" smtClean="0"/>
            </a:br>
            <a:r>
              <a:rPr kumimoji="1" lang="ja-JP" altLang="en-US" sz="2000" dirty="0" smtClean="0"/>
              <a:t>変数が変化する範囲が決まっている処理向け</a:t>
            </a:r>
            <a:endParaRPr lang="en-US" altLang="ja-JP" sz="2000" dirty="0" smtClean="0"/>
          </a:p>
          <a:p>
            <a:pPr lvl="2"/>
            <a:r>
              <a:rPr kumimoji="1" lang="en-US" altLang="ja-JP" sz="1800" dirty="0" smtClean="0"/>
              <a:t>10</a:t>
            </a:r>
            <a:r>
              <a:rPr kumimoji="1" lang="ja-JP" altLang="en-US" sz="1800" dirty="0" smtClean="0"/>
              <a:t>回繰り返す</a:t>
            </a:r>
            <a:endParaRPr kumimoji="1" lang="en-US" altLang="ja-JP" sz="1800" dirty="0" smtClean="0"/>
          </a:p>
          <a:p>
            <a:pPr lvl="2"/>
            <a:r>
              <a:rPr lang="en-US" altLang="ja-JP" sz="1800" dirty="0" smtClean="0"/>
              <a:t>-5.0</a:t>
            </a:r>
            <a:r>
              <a:rPr lang="ja-JP" altLang="en-US" sz="1800" dirty="0" smtClean="0"/>
              <a:t>から</a:t>
            </a:r>
            <a:r>
              <a:rPr lang="en-US" altLang="ja-JP" sz="1800" dirty="0" smtClean="0"/>
              <a:t>5.0</a:t>
            </a:r>
            <a:r>
              <a:rPr lang="ja-JP" altLang="en-US" sz="1800" dirty="0" smtClean="0"/>
              <a:t>まで繰り返す</a:t>
            </a:r>
            <a:endParaRPr lang="en-US" altLang="ja-JP" sz="1800" dirty="0" smtClean="0"/>
          </a:p>
          <a:p>
            <a:pPr lvl="2"/>
            <a:r>
              <a:rPr kumimoji="1" lang="ja-JP" altLang="en-US" sz="1800" b="1" u="sng" dirty="0">
                <a:solidFill>
                  <a:srgbClr val="FF0000"/>
                </a:solidFill>
              </a:rPr>
              <a:t>配列の</a:t>
            </a:r>
            <a:r>
              <a:rPr kumimoji="1" lang="ja-JP" altLang="en-US" sz="1800" b="1" u="sng" dirty="0" smtClean="0">
                <a:solidFill>
                  <a:srgbClr val="FF0000"/>
                </a:solidFill>
              </a:rPr>
              <a:t>個数分繰り返す</a:t>
            </a:r>
            <a:endParaRPr kumimoji="1" lang="en-US" altLang="ja-JP" sz="1800" b="1" u="sng" dirty="0" smtClean="0">
              <a:solidFill>
                <a:srgbClr val="FF0000"/>
              </a:solidFill>
            </a:endParaRPr>
          </a:p>
          <a:p>
            <a:pPr lvl="3"/>
            <a:r>
              <a:rPr lang="ja-JP" altLang="en-US" sz="1600" b="1" u="sng" dirty="0">
                <a:solidFill>
                  <a:srgbClr val="FF0000"/>
                </a:solidFill>
              </a:rPr>
              <a:t>これ</a:t>
            </a:r>
            <a:r>
              <a:rPr lang="ja-JP" altLang="en-US" sz="1600" b="1" u="sng" dirty="0" smtClean="0">
                <a:solidFill>
                  <a:srgbClr val="FF0000"/>
                </a:solidFill>
              </a:rPr>
              <a:t>がおいしい！！</a:t>
            </a:r>
            <a:endParaRPr kumimoji="1" lang="en-US" altLang="ja-JP" sz="1600" b="1" u="sng" dirty="0" smtClean="0">
              <a:solidFill>
                <a:srgbClr val="FF0000"/>
              </a:solidFill>
            </a:endParaRPr>
          </a:p>
        </p:txBody>
      </p:sp>
    </p:spTree>
    <p:extLst>
      <p:ext uri="{BB962C8B-B14F-4D97-AF65-F5344CB8AC3E}">
        <p14:creationId xmlns:p14="http://schemas.microsoft.com/office/powerpoint/2010/main" val="712237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個数・回数分の繰り返し</a:t>
            </a:r>
            <a:endParaRPr kumimoji="1" lang="ja-JP" altLang="en-US" dirty="0"/>
          </a:p>
        </p:txBody>
      </p:sp>
      <p:sp>
        <p:nvSpPr>
          <p:cNvPr id="6" name="コンテンツ プレースホルダー 5"/>
          <p:cNvSpPr>
            <a:spLocks noGrp="1"/>
          </p:cNvSpPr>
          <p:nvPr>
            <p:ph idx="1"/>
          </p:nvPr>
        </p:nvSpPr>
        <p:spPr/>
        <p:txBody>
          <a:bodyPr>
            <a:normAutofit/>
          </a:bodyPr>
          <a:lstStyle/>
          <a:p>
            <a:r>
              <a:rPr kumimoji="1" lang="en-US" altLang="ja-JP" dirty="0" smtClean="0"/>
              <a:t>for</a:t>
            </a:r>
            <a:r>
              <a:rPr kumimoji="1" lang="ja-JP" altLang="en-US" dirty="0" smtClean="0"/>
              <a:t>ループの使い方の基本</a:t>
            </a:r>
            <a:endParaRPr kumimoji="1" lang="en-US" altLang="ja-JP" dirty="0" smtClean="0"/>
          </a:p>
          <a:p>
            <a:pPr lvl="1"/>
            <a:r>
              <a:rPr lang="en-US" altLang="ja-JP" dirty="0" smtClean="0"/>
              <a:t>for(int i = 0; i &lt; </a:t>
            </a:r>
            <a:r>
              <a:rPr lang="ja-JP" altLang="en-US" dirty="0" smtClean="0">
                <a:solidFill>
                  <a:schemeClr val="accent4">
                    <a:lumMod val="75000"/>
                  </a:schemeClr>
                </a:solidFill>
              </a:rPr>
              <a:t>回数</a:t>
            </a:r>
            <a:r>
              <a:rPr lang="en-US" altLang="ja-JP" dirty="0" smtClean="0"/>
              <a:t>; ++i) {</a:t>
            </a:r>
            <a:br>
              <a:rPr lang="en-US" altLang="ja-JP" dirty="0" smtClean="0"/>
            </a:br>
            <a:r>
              <a:rPr lang="ja-JP" altLang="en-US" dirty="0" smtClean="0"/>
              <a:t>　　</a:t>
            </a:r>
            <a:r>
              <a:rPr lang="en-US" altLang="ja-JP" dirty="0" smtClean="0">
                <a:solidFill>
                  <a:schemeClr val="accent3">
                    <a:lumMod val="75000"/>
                  </a:schemeClr>
                </a:solidFill>
              </a:rPr>
              <a:t>// </a:t>
            </a:r>
            <a:r>
              <a:rPr lang="ja-JP" altLang="en-US" dirty="0" smtClean="0">
                <a:solidFill>
                  <a:schemeClr val="accent3">
                    <a:lumMod val="75000"/>
                  </a:schemeClr>
                </a:solidFill>
              </a:rPr>
              <a:t>繰り返したい処理</a:t>
            </a:r>
            <a:r>
              <a:rPr lang="en-US" altLang="ja-JP" dirty="0" smtClean="0"/>
              <a:t/>
            </a:r>
            <a:br>
              <a:rPr lang="en-US" altLang="ja-JP" dirty="0" smtClean="0"/>
            </a:br>
            <a:r>
              <a:rPr lang="en-US" altLang="ja-JP" dirty="0" smtClean="0"/>
              <a:t>}</a:t>
            </a:r>
          </a:p>
          <a:p>
            <a:pPr lvl="1"/>
            <a:r>
              <a:rPr lang="ja-JP" altLang="en-US" dirty="0" smtClean="0"/>
              <a:t>変数</a:t>
            </a:r>
            <a:r>
              <a:rPr lang="en-US" altLang="ja-JP" dirty="0" smtClean="0"/>
              <a:t>i</a:t>
            </a:r>
            <a:r>
              <a:rPr lang="ja-JP" altLang="en-US" dirty="0" smtClean="0"/>
              <a:t>を慣例的に使うことが多い</a:t>
            </a:r>
            <a:endParaRPr lang="en-US" altLang="ja-JP" dirty="0" smtClean="0"/>
          </a:p>
          <a:p>
            <a:pPr lvl="2"/>
            <a:r>
              <a:rPr lang="ja-JP" altLang="en-US" dirty="0"/>
              <a:t>名前</a:t>
            </a:r>
            <a:r>
              <a:rPr lang="ja-JP" altLang="en-US" dirty="0" smtClean="0"/>
              <a:t>が被る場合は</a:t>
            </a:r>
            <a:r>
              <a:rPr lang="en-US" altLang="ja-JP" dirty="0" err="1" smtClean="0"/>
              <a:t>j,k</a:t>
            </a:r>
            <a:r>
              <a:rPr lang="en-US" altLang="ja-JP" dirty="0" smtClean="0"/>
              <a:t>...</a:t>
            </a:r>
            <a:r>
              <a:rPr lang="ja-JP" altLang="en-US" dirty="0" smtClean="0"/>
              <a:t>と変えていく</a:t>
            </a:r>
            <a:endParaRPr lang="en-US" altLang="ja-JP" dirty="0" smtClean="0"/>
          </a:p>
          <a:p>
            <a:pPr lvl="1"/>
            <a:r>
              <a:rPr lang="en-US" altLang="ja-JP" dirty="0" smtClean="0"/>
              <a:t>i</a:t>
            </a:r>
            <a:r>
              <a:rPr lang="ja-JP" altLang="en-US" dirty="0"/>
              <a:t>を</a:t>
            </a:r>
            <a:r>
              <a:rPr lang="en-US" altLang="ja-JP" dirty="0" smtClean="0"/>
              <a:t>0</a:t>
            </a:r>
            <a:r>
              <a:rPr lang="ja-JP" altLang="en-US" dirty="0" smtClean="0"/>
              <a:t>の状態から初めて</a:t>
            </a:r>
            <a:r>
              <a:rPr lang="en-US" altLang="ja-JP" dirty="0" smtClean="0"/>
              <a:t>(i=0)</a:t>
            </a:r>
            <a:r>
              <a:rPr lang="ja-JP" altLang="en-US" dirty="0" smtClean="0"/>
              <a:t>、</a:t>
            </a:r>
            <a:r>
              <a:rPr lang="en-US" altLang="ja-JP" dirty="0" smtClean="0"/>
              <a:t/>
            </a:r>
            <a:br>
              <a:rPr lang="en-US" altLang="ja-JP" dirty="0" smtClean="0"/>
            </a:br>
            <a:r>
              <a:rPr lang="en-US" altLang="ja-JP" dirty="0" smtClean="0"/>
              <a:t>1</a:t>
            </a:r>
            <a:r>
              <a:rPr lang="ja-JP" altLang="en-US" dirty="0" smtClean="0"/>
              <a:t>回の繰り返しにつき</a:t>
            </a:r>
            <a:r>
              <a:rPr lang="en-US" altLang="ja-JP" dirty="0" smtClean="0"/>
              <a:t>i</a:t>
            </a:r>
            <a:r>
              <a:rPr lang="ja-JP" altLang="en-US" dirty="0" smtClean="0"/>
              <a:t>を</a:t>
            </a:r>
            <a:r>
              <a:rPr lang="en-US" altLang="ja-JP" dirty="0" smtClean="0"/>
              <a:t>1</a:t>
            </a:r>
            <a:r>
              <a:rPr lang="ja-JP" altLang="en-US" dirty="0" err="1" smtClean="0"/>
              <a:t>ずつ</a:t>
            </a:r>
            <a:r>
              <a:rPr lang="ja-JP" altLang="en-US" dirty="0" smtClean="0"/>
              <a:t>増やし</a:t>
            </a:r>
            <a:r>
              <a:rPr lang="en-US" altLang="ja-JP" dirty="0" smtClean="0"/>
              <a:t>(++i)</a:t>
            </a:r>
            <a:r>
              <a:rPr lang="ja-JP" altLang="en-US" dirty="0" smtClean="0"/>
              <a:t>、</a:t>
            </a:r>
            <a:r>
              <a:rPr lang="en-US" altLang="ja-JP" dirty="0" smtClean="0"/>
              <a:t/>
            </a:r>
            <a:br>
              <a:rPr lang="en-US" altLang="ja-JP" dirty="0" smtClean="0"/>
            </a:br>
            <a:r>
              <a:rPr lang="en-US" altLang="ja-JP" dirty="0" smtClean="0"/>
              <a:t>i</a:t>
            </a:r>
            <a:r>
              <a:rPr lang="ja-JP" altLang="en-US" dirty="0" smtClean="0"/>
              <a:t>が回数未満の間は繰り返し続ける</a:t>
            </a:r>
            <a:r>
              <a:rPr lang="en-US" altLang="ja-JP" dirty="0" smtClean="0"/>
              <a:t>(i &lt; </a:t>
            </a:r>
            <a:r>
              <a:rPr lang="ja-JP" altLang="en-US" dirty="0" smtClean="0">
                <a:solidFill>
                  <a:schemeClr val="accent4">
                    <a:lumMod val="75000"/>
                  </a:schemeClr>
                </a:solidFill>
              </a:rPr>
              <a:t>回数</a:t>
            </a:r>
            <a:r>
              <a:rPr lang="en-US" altLang="ja-JP" dirty="0" smtClean="0"/>
              <a:t>)</a:t>
            </a:r>
          </a:p>
        </p:txBody>
      </p:sp>
    </p:spTree>
    <p:extLst>
      <p:ext uri="{BB962C8B-B14F-4D97-AF65-F5344CB8AC3E}">
        <p14:creationId xmlns:p14="http://schemas.microsoft.com/office/powerpoint/2010/main" val="3868823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1589</TotalTime>
  <Words>1132</Words>
  <Application>Microsoft Office PowerPoint</Application>
  <PresentationFormat>画面に合わせる (4:3)</PresentationFormat>
  <Paragraphs>219</Paragraphs>
  <Slides>29</Slides>
  <Notes>1</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Office テーマ</vt:lpstr>
      <vt:lpstr>プロジェクト演習Ⅱ インタラクティブゲーム制作 イントロダクション2</vt:lpstr>
      <vt:lpstr>こんなことがしたいとする</vt:lpstr>
      <vt:lpstr>ただし、力技は禁止</vt:lpstr>
      <vt:lpstr>配列と繰り返しをうまく使おう</vt:lpstr>
      <vt:lpstr>配列の作り方</vt:lpstr>
      <vt:lpstr>配列の使い方</vt:lpstr>
      <vt:lpstr>でもこれじゃ変数作る手間しか 減ってないじゃん！</vt:lpstr>
      <vt:lpstr>ここで繰り返しを投入</vt:lpstr>
      <vt:lpstr>個数・回数分の繰り返し</vt:lpstr>
      <vt:lpstr>さあ、どっちがいい？</vt:lpstr>
      <vt:lpstr>でも完全に同じ処理しか できないんじゃ意味なくね？</vt:lpstr>
      <vt:lpstr>と、いうわけで</vt:lpstr>
      <vt:lpstr>配列を使う上での注意点</vt:lpstr>
      <vt:lpstr>変数を使った移動制御</vt:lpstr>
      <vt:lpstr>数値の直打ちはよくないよ</vt:lpstr>
      <vt:lpstr>できます</vt:lpstr>
      <vt:lpstr>こんなこともできるよ</vt:lpstr>
      <vt:lpstr>Coolなプログラムを 書くためのポイント</vt:lpstr>
      <vt:lpstr>当たり判定の基礎</vt:lpstr>
      <vt:lpstr>衝突判定とは</vt:lpstr>
      <vt:lpstr>衝突判定用の形状</vt:lpstr>
      <vt:lpstr>判定素材としての「球」</vt:lpstr>
      <vt:lpstr>判定の原理</vt:lpstr>
      <vt:lpstr>とりあえず</vt:lpstr>
      <vt:lpstr>戻し方</vt:lpstr>
      <vt:lpstr>注意点</vt:lpstr>
      <vt:lpstr>ブロックも判定素材として使える</vt:lpstr>
      <vt:lpstr>今日の課題</vt:lpstr>
      <vt:lpstr>さらに倍してドン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135</cp:revision>
  <dcterms:created xsi:type="dcterms:W3CDTF">2009-10-06T17:40:33Z</dcterms:created>
  <dcterms:modified xsi:type="dcterms:W3CDTF">2012-10-31T02:53:51Z</dcterms:modified>
</cp:coreProperties>
</file>