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6" r:id="rId3"/>
    <p:sldId id="258" r:id="rId4"/>
    <p:sldId id="268" r:id="rId5"/>
    <p:sldId id="279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21" r:id="rId14"/>
    <p:sldId id="318" r:id="rId15"/>
    <p:sldId id="319" r:id="rId16"/>
    <p:sldId id="320" r:id="rId17"/>
    <p:sldId id="322" r:id="rId18"/>
    <p:sldId id="307" r:id="rId1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646"/>
    <a:srgbClr val="9BBB59"/>
    <a:srgbClr val="C0504D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14" d="100"/>
          <a:sy n="114" d="100"/>
        </p:scale>
        <p:origin x="-10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60144-FEE5-4D7A-A64A-131E094971AC}" type="datetimeFigureOut">
              <a:rPr kumimoji="1" lang="ja-JP" altLang="en-US" smtClean="0"/>
              <a:t>2012/10/17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28674-32EC-4432-879A-4769E41A32E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919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28674-32EC-4432-879A-4769E41A32EC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2012/10/17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2012/10/17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2012/10/17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2012/10/17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2012/10/17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2012/10/17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2012/10/17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2012/10/17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2012/10/17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2012/10/17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2012/10/17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BAE54-8286-40E6-B176-95992E070C67}" type="datetimeFigureOut">
              <a:rPr kumimoji="1" lang="ja-JP" altLang="en-US" smtClean="0"/>
              <a:pPr/>
              <a:t>2012/10/17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BF0FF-771D-4C1C-B3B1-9BC9468D2239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1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プロジェクト演習</a:t>
            </a:r>
            <a:r>
              <a:rPr lang="en-US" altLang="ja-JP" dirty="0" smtClean="0"/>
              <a:t>Ⅱ</a:t>
            </a:r>
            <a:r>
              <a:rPr lang="ja-JP" altLang="en-US" dirty="0" smtClean="0"/>
              <a:t/>
            </a:r>
            <a:br>
              <a:rPr lang="ja-JP" altLang="en-US" dirty="0" smtClean="0"/>
            </a:br>
            <a:r>
              <a:rPr lang="ja-JP" altLang="en-US" dirty="0"/>
              <a:t>インタラクティブゲーム</a:t>
            </a:r>
            <a:r>
              <a:rPr lang="ja-JP" altLang="en-US" dirty="0" smtClean="0"/>
              <a:t>制作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イントロダクション</a:t>
            </a:r>
            <a:r>
              <a:rPr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回</a:t>
            </a:r>
          </a:p>
          <a:p>
            <a:r>
              <a:rPr kumimoji="1" lang="ja-JP" altLang="en-US" dirty="0" smtClean="0"/>
              <a:t>はじめての</a:t>
            </a:r>
            <a:r>
              <a:rPr kumimoji="1" lang="en-US" altLang="ja-JP" dirty="0" smtClean="0"/>
              <a:t>3D</a:t>
            </a:r>
            <a:r>
              <a:rPr kumimoji="1" lang="ja-JP" altLang="en-US" dirty="0" smtClean="0"/>
              <a:t>プログラミング</a:t>
            </a:r>
          </a:p>
          <a:p>
            <a:r>
              <a:rPr lang="ja-JP" altLang="en-US" dirty="0" smtClean="0"/>
              <a:t>今更</a:t>
            </a:r>
            <a:r>
              <a:rPr lang="ja-JP" altLang="en-US"/>
              <a:t>だけど</a:t>
            </a:r>
            <a:r>
              <a:rPr lang="ja-JP" altLang="en-US" smtClean="0"/>
              <a:t>、変数の</a:t>
            </a:r>
            <a:r>
              <a:rPr lang="ja-JP" altLang="en-US" dirty="0" smtClean="0"/>
              <a:t>基礎編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代入の例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int	 a = 3;</a:t>
            </a:r>
          </a:p>
          <a:p>
            <a:pPr lvl="1"/>
            <a:r>
              <a:rPr lang="en-US" altLang="ja-JP" dirty="0" smtClean="0"/>
              <a:t>a</a:t>
            </a:r>
            <a:r>
              <a:rPr lang="ja-JP" altLang="en-US" dirty="0" smtClean="0"/>
              <a:t>を使うことを宣言し、そこに</a:t>
            </a:r>
            <a:r>
              <a:rPr lang="en-US" altLang="ja-JP" dirty="0" smtClean="0"/>
              <a:t>3</a:t>
            </a:r>
            <a:r>
              <a:rPr lang="ja-JP" altLang="en-US" dirty="0" smtClean="0"/>
              <a:t>が入る</a:t>
            </a:r>
            <a:endParaRPr lang="en-US" altLang="ja-JP" dirty="0" smtClean="0"/>
          </a:p>
          <a:p>
            <a:r>
              <a:rPr kumimoji="1" lang="en-US" altLang="ja-JP" dirty="0" smtClean="0"/>
              <a:t>a = 5+4;</a:t>
            </a:r>
          </a:p>
          <a:p>
            <a:pPr lvl="1"/>
            <a:r>
              <a:rPr kumimoji="1" lang="en-US" altLang="ja-JP" dirty="0" smtClean="0"/>
              <a:t>5+4</a:t>
            </a:r>
            <a:r>
              <a:rPr kumimoji="1" lang="ja-JP" altLang="en-US" dirty="0" smtClean="0"/>
              <a:t>の計算結果である</a:t>
            </a:r>
            <a:r>
              <a:rPr kumimoji="1" lang="en-US" altLang="ja-JP" dirty="0" smtClean="0"/>
              <a:t>9</a:t>
            </a:r>
            <a:r>
              <a:rPr lang="ja-JP" altLang="en-US" dirty="0" smtClean="0"/>
              <a:t>で上書きする</a:t>
            </a:r>
            <a:endParaRPr kumimoji="1" lang="en-US" altLang="ja-JP" dirty="0" smtClean="0"/>
          </a:p>
          <a:p>
            <a:r>
              <a:rPr lang="en-US" altLang="ja-JP" dirty="0" smtClean="0"/>
              <a:t>a = fkut_InputInteger();</a:t>
            </a:r>
          </a:p>
          <a:p>
            <a:pPr lvl="1"/>
            <a:r>
              <a:rPr kumimoji="1" lang="ja-JP" altLang="en-US" dirty="0" smtClean="0"/>
              <a:t>入力</a:t>
            </a:r>
            <a:r>
              <a:rPr kumimoji="1" lang="ja-JP" altLang="en-US" dirty="0"/>
              <a:t>欄</a:t>
            </a:r>
            <a:r>
              <a:rPr kumimoji="1" lang="ja-JP" altLang="en-US" dirty="0" smtClean="0"/>
              <a:t>が開き、そこで入力した整数が入る</a:t>
            </a:r>
            <a:endParaRPr kumimoji="1" lang="en-US" altLang="ja-JP" dirty="0" smtClean="0"/>
          </a:p>
          <a:p>
            <a:r>
              <a:rPr lang="en-US" altLang="ja-JP" dirty="0" smtClean="0"/>
              <a:t>a = rand()%10;</a:t>
            </a:r>
          </a:p>
          <a:p>
            <a:pPr lvl="1"/>
            <a:r>
              <a:rPr kumimoji="1" lang="en-US" altLang="ja-JP" dirty="0" smtClean="0"/>
              <a:t>0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までのランダムな整数が入る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316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代入</a:t>
            </a:r>
            <a:r>
              <a:rPr lang="ja-JP" altLang="en-US" dirty="0"/>
              <a:t>時</a:t>
            </a:r>
            <a:r>
              <a:rPr lang="ja-JP" altLang="en-US" dirty="0" smtClean="0"/>
              <a:t>にできること</a:t>
            </a:r>
            <a:r>
              <a:rPr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四則演算</a:t>
            </a:r>
            <a:r>
              <a:rPr kumimoji="1" lang="en-US" altLang="ja-JP" dirty="0" smtClean="0"/>
              <a:t>+α</a:t>
            </a:r>
            <a:r>
              <a:rPr kumimoji="1" lang="ja-JP" altLang="en-US" dirty="0" smtClean="0"/>
              <a:t>ができる</a:t>
            </a:r>
            <a:r>
              <a:rPr kumimoji="1" lang="en-US" altLang="ja-JP" dirty="0" smtClean="0"/>
              <a:t>(int, double</a:t>
            </a:r>
            <a:r>
              <a:rPr kumimoji="1" lang="ja-JP" altLang="en-US" dirty="0" smtClean="0"/>
              <a:t>のみ</a:t>
            </a:r>
            <a:r>
              <a:rPr kumimoji="1" lang="en-US" altLang="ja-JP" dirty="0" smtClean="0"/>
              <a:t>)</a:t>
            </a:r>
          </a:p>
          <a:p>
            <a:pPr lvl="1"/>
            <a:r>
              <a:rPr lang="ja-JP" altLang="en-US" dirty="0" smtClean="0"/>
              <a:t>加</a:t>
            </a:r>
            <a:r>
              <a:rPr lang="en-US" altLang="ja-JP" dirty="0" smtClean="0"/>
              <a:t>(+)</a:t>
            </a:r>
            <a:r>
              <a:rPr lang="ja-JP" altLang="en-US" dirty="0" smtClean="0"/>
              <a:t>減</a:t>
            </a:r>
            <a:r>
              <a:rPr lang="en-US" altLang="ja-JP" dirty="0" smtClean="0"/>
              <a:t>(-)</a:t>
            </a:r>
            <a:r>
              <a:rPr lang="ja-JP" altLang="en-US" dirty="0" smtClean="0"/>
              <a:t>乗</a:t>
            </a:r>
            <a:r>
              <a:rPr lang="en-US" altLang="ja-JP" dirty="0" smtClean="0"/>
              <a:t>(*)</a:t>
            </a:r>
            <a:r>
              <a:rPr lang="ja-JP" altLang="en-US" dirty="0" smtClean="0"/>
              <a:t>除</a:t>
            </a:r>
            <a:r>
              <a:rPr lang="en-US" altLang="ja-JP" dirty="0" smtClean="0"/>
              <a:t>(/)</a:t>
            </a:r>
          </a:p>
          <a:p>
            <a:pPr lvl="2"/>
            <a:r>
              <a:rPr lang="ja-JP" altLang="en-US" dirty="0" smtClean="0"/>
              <a:t>計算の優先順位は数学で定められた通り</a:t>
            </a:r>
            <a:endParaRPr lang="en-US" altLang="ja-JP" dirty="0" smtClean="0"/>
          </a:p>
          <a:p>
            <a:pPr lvl="3"/>
            <a:r>
              <a:rPr lang="ja-JP" altLang="en-US" dirty="0"/>
              <a:t>順位</a:t>
            </a:r>
            <a:r>
              <a:rPr lang="ja-JP" altLang="en-US" dirty="0" smtClean="0"/>
              <a:t>を</a:t>
            </a:r>
            <a:r>
              <a:rPr lang="ja-JP" altLang="en-US" dirty="0"/>
              <a:t>変えたい場合</a:t>
            </a:r>
            <a:r>
              <a:rPr lang="ja-JP" altLang="en-US" dirty="0" smtClean="0"/>
              <a:t>は</a:t>
            </a:r>
            <a:r>
              <a:rPr lang="en-US" altLang="ja-JP" dirty="0" smtClean="0"/>
              <a:t>()</a:t>
            </a:r>
            <a:r>
              <a:rPr lang="ja-JP" altLang="en-US" dirty="0" smtClean="0"/>
              <a:t>を使うのも一緒</a:t>
            </a:r>
            <a:endParaRPr lang="en-US" altLang="ja-JP" dirty="0"/>
          </a:p>
          <a:p>
            <a:pPr lvl="2"/>
            <a:r>
              <a:rPr kumimoji="1" lang="en-US" altLang="ja-JP" dirty="0" smtClean="0"/>
              <a:t>int</a:t>
            </a:r>
            <a:r>
              <a:rPr kumimoji="1" lang="ja-JP" altLang="en-US" dirty="0" smtClean="0"/>
              <a:t>の場合は、割り算の余り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剰余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を</a:t>
            </a:r>
            <a:r>
              <a:rPr kumimoji="1" lang="en-US" altLang="ja-JP" dirty="0" smtClean="0"/>
              <a:t>%</a:t>
            </a:r>
            <a:r>
              <a:rPr kumimoji="1" lang="ja-JP" altLang="en-US" dirty="0" smtClean="0"/>
              <a:t>で求められる。結構使うので覚えておこう。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string</a:t>
            </a:r>
            <a:r>
              <a:rPr lang="ja-JP" altLang="en-US" dirty="0" smtClean="0"/>
              <a:t>の場合は</a:t>
            </a:r>
            <a:r>
              <a:rPr lang="en-US" altLang="ja-JP" dirty="0" smtClean="0"/>
              <a:t>+</a:t>
            </a:r>
            <a:r>
              <a:rPr lang="ja-JP" altLang="en-US" dirty="0" smtClean="0"/>
              <a:t>で文字列の結合になる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/>
              <a:t>他</a:t>
            </a:r>
            <a:r>
              <a:rPr lang="ja-JP" altLang="en-US" dirty="0" smtClean="0"/>
              <a:t>の変数の値をコピーして代入できる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a = b;</a:t>
            </a:r>
            <a:r>
              <a:rPr kumimoji="1" lang="ja-JP" altLang="en-US" dirty="0" smtClean="0"/>
              <a:t>みたいな感じ。計算を絡めても可。</a:t>
            </a:r>
            <a:endParaRPr kumimoji="1" lang="en-US" altLang="ja-JP" dirty="0" smtClean="0"/>
          </a:p>
          <a:p>
            <a:pPr marL="457200" lvl="1" indent="0">
              <a:buNone/>
            </a:pPr>
            <a:endParaRPr kumimoji="1" lang="en-US" altLang="ja-JP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1344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代入時にできること</a:t>
            </a:r>
            <a:r>
              <a:rPr kumimoji="1"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関数の実行結果を捕まえられる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例えば</a:t>
            </a:r>
            <a:r>
              <a:rPr lang="en-US" altLang="ja-JP" dirty="0" smtClean="0"/>
              <a:t>rand()</a:t>
            </a:r>
            <a:r>
              <a:rPr lang="ja-JP" altLang="en-US" dirty="0" smtClean="0"/>
              <a:t>は「乱数を返す」関数なので、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int a = rand();</a:t>
            </a:r>
            <a:r>
              <a:rPr lang="ja-JP" altLang="en-US" dirty="0" smtClean="0"/>
              <a:t>と書いて、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rand()</a:t>
            </a:r>
            <a:r>
              <a:rPr lang="ja-JP" altLang="en-US" dirty="0" smtClean="0"/>
              <a:t>が</a:t>
            </a:r>
            <a:r>
              <a:rPr lang="en-US" altLang="ja-JP" dirty="0" smtClean="0"/>
              <a:t>32</a:t>
            </a:r>
            <a:r>
              <a:rPr lang="ja-JP" altLang="en-US" dirty="0" smtClean="0"/>
              <a:t>という結果を返したとしたら、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int a = 32;</a:t>
            </a:r>
            <a:r>
              <a:rPr lang="ja-JP" altLang="en-US" dirty="0" smtClean="0"/>
              <a:t>と同じ結果になる。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「</a:t>
            </a:r>
            <a:r>
              <a:rPr lang="en-US" altLang="ja-JP" dirty="0" smtClean="0"/>
              <a:t>rand()%n</a:t>
            </a:r>
            <a:r>
              <a:rPr lang="ja-JP" altLang="en-US" dirty="0" smtClean="0"/>
              <a:t>」で</a:t>
            </a:r>
            <a:r>
              <a:rPr lang="en-US" altLang="ja-JP" dirty="0" smtClean="0"/>
              <a:t>0</a:t>
            </a:r>
            <a:r>
              <a:rPr lang="ja-JP" altLang="en-US" dirty="0" smtClean="0"/>
              <a:t>～</a:t>
            </a:r>
            <a:r>
              <a:rPr lang="en-US" altLang="ja-JP" dirty="0" smtClean="0"/>
              <a:t>(n-1)</a:t>
            </a:r>
            <a:r>
              <a:rPr lang="ja-JP" altLang="en-US" dirty="0" smtClean="0"/>
              <a:t>の値が返ってくるのは、どんなに大きな整数値でも、</a:t>
            </a:r>
            <a:r>
              <a:rPr lang="en-US" altLang="ja-JP" dirty="0" smtClean="0"/>
              <a:t>n</a:t>
            </a:r>
            <a:r>
              <a:rPr lang="ja-JP" altLang="en-US" dirty="0" smtClean="0"/>
              <a:t>で割り算したときの余りは</a:t>
            </a:r>
            <a:r>
              <a:rPr lang="en-US" altLang="ja-JP" dirty="0"/>
              <a:t>0</a:t>
            </a:r>
            <a:r>
              <a:rPr lang="ja-JP" altLang="en-US" dirty="0"/>
              <a:t>～</a:t>
            </a:r>
            <a:r>
              <a:rPr lang="en-US" altLang="ja-JP" dirty="0"/>
              <a:t>(n-1</a:t>
            </a:r>
            <a:r>
              <a:rPr lang="en-US" altLang="ja-JP" dirty="0" smtClean="0"/>
              <a:t>)</a:t>
            </a:r>
            <a:r>
              <a:rPr lang="ja-JP" altLang="en-US" dirty="0" smtClean="0"/>
              <a:t>に収まるから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4840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代入時にできること</a:t>
            </a:r>
            <a:r>
              <a:rPr kumimoji="1" lang="en-US" altLang="ja-JP" dirty="0" smtClean="0"/>
              <a:t>(3)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前スライドの</a:t>
            </a:r>
            <a:r>
              <a:rPr lang="ja-JP" altLang="en-US" dirty="0"/>
              <a:t>応用で</a:t>
            </a:r>
            <a:r>
              <a:rPr lang="ja-JP" altLang="en-US" dirty="0" smtClean="0"/>
              <a:t>、入力</a:t>
            </a:r>
            <a:r>
              <a:rPr lang="ja-JP" altLang="en-US" dirty="0"/>
              <a:t>を</a:t>
            </a:r>
            <a:r>
              <a:rPr lang="ja-JP" altLang="en-US" dirty="0" smtClean="0"/>
              <a:t>捕まえる</a:t>
            </a:r>
            <a:endParaRPr lang="en-US" altLang="ja-JP" dirty="0"/>
          </a:p>
          <a:p>
            <a:pPr lvl="1"/>
            <a:r>
              <a:rPr lang="ja-JP" altLang="en-US" dirty="0"/>
              <a:t>整数用：</a:t>
            </a:r>
            <a:r>
              <a:rPr lang="en-US" altLang="ja-JP" dirty="0"/>
              <a:t>fkut_InputInteger()</a:t>
            </a:r>
          </a:p>
          <a:p>
            <a:pPr lvl="1"/>
            <a:r>
              <a:rPr lang="ja-JP" altLang="en-US" dirty="0"/>
              <a:t>実数用：</a:t>
            </a:r>
            <a:r>
              <a:rPr lang="en-US" altLang="ja-JP" dirty="0"/>
              <a:t>fkut_InputDouble()</a:t>
            </a:r>
          </a:p>
          <a:p>
            <a:pPr lvl="1"/>
            <a:r>
              <a:rPr lang="ja-JP" altLang="en-US" dirty="0"/>
              <a:t>文字列用：</a:t>
            </a:r>
            <a:r>
              <a:rPr lang="en-US" altLang="ja-JP" dirty="0"/>
              <a:t>fkut_InputString()</a:t>
            </a:r>
          </a:p>
          <a:p>
            <a:pPr lvl="2"/>
            <a:r>
              <a:rPr lang="ja-JP" altLang="en-US" dirty="0"/>
              <a:t>入力時にメッセージを添えたい場合は</a:t>
            </a:r>
            <a:r>
              <a:rPr lang="en-US" altLang="ja-JP" dirty="0"/>
              <a:t>(“</a:t>
            </a:r>
            <a:r>
              <a:rPr lang="ja-JP" altLang="en-US" dirty="0"/>
              <a:t>メッセージ</a:t>
            </a:r>
            <a:r>
              <a:rPr lang="en-US" altLang="ja-JP" dirty="0"/>
              <a:t>”)</a:t>
            </a:r>
            <a:r>
              <a:rPr lang="ja-JP" altLang="en-US" dirty="0"/>
              <a:t>とすることで</a:t>
            </a:r>
            <a:r>
              <a:rPr lang="ja-JP" altLang="en-US" dirty="0" smtClean="0"/>
              <a:t>可能。メッセージ</a:t>
            </a:r>
            <a:r>
              <a:rPr lang="ja-JP" altLang="en-US" dirty="0"/>
              <a:t>は</a:t>
            </a:r>
            <a:r>
              <a:rPr lang="en-US" altLang="ja-JP" dirty="0"/>
              <a:t>string</a:t>
            </a:r>
            <a:r>
              <a:rPr lang="ja-JP" altLang="en-US" dirty="0"/>
              <a:t>の変数でも</a:t>
            </a:r>
            <a:r>
              <a:rPr lang="ja-JP" altLang="en-US" dirty="0" smtClean="0"/>
              <a:t>可。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1425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利用方法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表示する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string</a:t>
            </a:r>
            <a:r>
              <a:rPr lang="ja-JP" altLang="en-US" dirty="0" smtClean="0"/>
              <a:t>は</a:t>
            </a:r>
            <a:r>
              <a:rPr lang="en-US" altLang="ja-JP" dirty="0" smtClean="0"/>
              <a:t>fkut_PrintString(</a:t>
            </a:r>
            <a:r>
              <a:rPr lang="ja-JP" altLang="en-US" dirty="0" smtClean="0"/>
              <a:t>変数名</a:t>
            </a:r>
            <a:r>
              <a:rPr lang="en-US" altLang="ja-JP" dirty="0" smtClean="0"/>
              <a:t>);</a:t>
            </a:r>
          </a:p>
          <a:p>
            <a:pPr lvl="2"/>
            <a:r>
              <a:rPr kumimoji="1" lang="ja-JP" altLang="en-US" dirty="0"/>
              <a:t>変数で</a:t>
            </a:r>
            <a:r>
              <a:rPr kumimoji="1" lang="ja-JP" altLang="en-US" dirty="0" smtClean="0"/>
              <a:t>はなくて</a:t>
            </a:r>
            <a:r>
              <a:rPr kumimoji="1" lang="en-US" altLang="ja-JP" dirty="0" smtClean="0"/>
              <a:t>””</a:t>
            </a:r>
            <a:r>
              <a:rPr kumimoji="1" lang="ja-JP" altLang="en-US" dirty="0" smtClean="0"/>
              <a:t>で括った文字列もオッケー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int</a:t>
            </a:r>
            <a:r>
              <a:rPr lang="ja-JP" altLang="en-US" dirty="0" smtClean="0"/>
              <a:t>は</a:t>
            </a:r>
            <a:r>
              <a:rPr lang="en-US" altLang="ja-JP" dirty="0" smtClean="0"/>
              <a:t>fkut_PrintInteger(</a:t>
            </a:r>
            <a:r>
              <a:rPr lang="ja-JP" altLang="en-US" dirty="0" smtClean="0"/>
              <a:t>変数名</a:t>
            </a:r>
            <a:r>
              <a:rPr lang="en-US" altLang="ja-JP" dirty="0" smtClean="0"/>
              <a:t>);</a:t>
            </a:r>
          </a:p>
          <a:p>
            <a:pPr lvl="1"/>
            <a:r>
              <a:rPr lang="en-US" altLang="ja-JP" dirty="0" smtClean="0"/>
              <a:t>double</a:t>
            </a:r>
            <a:r>
              <a:rPr lang="ja-JP" altLang="en-US" dirty="0" smtClean="0"/>
              <a:t>は</a:t>
            </a:r>
            <a:r>
              <a:rPr lang="en-US" altLang="ja-JP" dirty="0" smtClean="0"/>
              <a:t>fkut_PrintDouble(</a:t>
            </a:r>
            <a:r>
              <a:rPr lang="ja-JP" altLang="en-US" dirty="0"/>
              <a:t>変数名</a:t>
            </a:r>
            <a:r>
              <a:rPr lang="en-US" altLang="ja-JP" dirty="0" smtClean="0"/>
              <a:t>);</a:t>
            </a:r>
          </a:p>
          <a:p>
            <a:pPr lvl="2"/>
            <a:r>
              <a:rPr lang="ja-JP" altLang="en-US" dirty="0" smtClean="0"/>
              <a:t>数値用</a:t>
            </a:r>
            <a:r>
              <a:rPr lang="ja-JP" altLang="en-US" dirty="0"/>
              <a:t>は</a:t>
            </a:r>
            <a:r>
              <a:rPr lang="ja-JP" altLang="en-US" dirty="0" smtClean="0"/>
              <a:t>、</a:t>
            </a:r>
            <a:r>
              <a:rPr lang="en-US" altLang="ja-JP" dirty="0" smtClean="0"/>
              <a:t>(</a:t>
            </a:r>
            <a:r>
              <a:rPr lang="ja-JP" altLang="en-US" dirty="0" smtClean="0"/>
              <a:t>変数名</a:t>
            </a:r>
            <a:r>
              <a:rPr lang="en-US" altLang="ja-JP" dirty="0" smtClean="0"/>
              <a:t>,”</a:t>
            </a:r>
            <a:r>
              <a:rPr lang="ja-JP" altLang="en-US" dirty="0" smtClean="0"/>
              <a:t>文字列での補足</a:t>
            </a:r>
            <a:r>
              <a:rPr lang="en-US" altLang="ja-JP" dirty="0" smtClean="0"/>
              <a:t>”)</a:t>
            </a:r>
            <a:r>
              <a:rPr lang="ja-JP" altLang="en-US" dirty="0" smtClean="0"/>
              <a:t>のような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表記も可能。補足文字列は</a:t>
            </a:r>
            <a:r>
              <a:rPr lang="en-US" altLang="ja-JP" dirty="0" smtClean="0"/>
              <a:t>string</a:t>
            </a:r>
            <a:r>
              <a:rPr lang="ja-JP" altLang="en-US" dirty="0" smtClean="0"/>
              <a:t>の変数でも可。</a:t>
            </a:r>
            <a:endParaRPr lang="en-US" altLang="ja-JP" dirty="0"/>
          </a:p>
          <a:p>
            <a:pPr lvl="1"/>
            <a:endParaRPr lang="en-US" altLang="ja-JP" dirty="0" smtClean="0"/>
          </a:p>
          <a:p>
            <a:pPr marL="457200" lvl="1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252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利用</a:t>
            </a:r>
            <a:r>
              <a:rPr lang="ja-JP" altLang="en-US" dirty="0" smtClean="0"/>
              <a:t>方法</a:t>
            </a:r>
            <a:r>
              <a:rPr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図形のサイズや位置を指定するのに使う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実</a:t>
            </a:r>
            <a:r>
              <a:rPr lang="ja-JP" altLang="en-US" dirty="0" smtClean="0"/>
              <a:t>数値を</a:t>
            </a:r>
            <a:r>
              <a:rPr lang="en-US" altLang="ja-JP" dirty="0" smtClean="0"/>
              <a:t>create()</a:t>
            </a:r>
            <a:r>
              <a:rPr lang="ja-JP" altLang="en-US" dirty="0" smtClean="0"/>
              <a:t>や</a:t>
            </a:r>
            <a:r>
              <a:rPr lang="en-US" altLang="ja-JP" dirty="0" smtClean="0"/>
              <a:t>glMoveTo()</a:t>
            </a:r>
            <a:r>
              <a:rPr lang="ja-JP" altLang="en-US" dirty="0" smtClean="0"/>
              <a:t>の引数に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使えばいい</a:t>
            </a:r>
            <a:endParaRPr lang="en-US" altLang="ja-JP" dirty="0" smtClean="0"/>
          </a:p>
          <a:p>
            <a:pPr marL="914400" lvl="2" indent="0">
              <a:buNone/>
            </a:pPr>
            <a:r>
              <a:rPr lang="en-US" altLang="ja-JP" dirty="0" smtClean="0"/>
              <a:t>double radSize = 5.0;</a:t>
            </a:r>
          </a:p>
          <a:p>
            <a:pPr marL="914400" lvl="2" indent="0">
              <a:buNone/>
            </a:pPr>
            <a:r>
              <a:rPr lang="en-US" altLang="ja-JP" dirty="0" smtClean="0"/>
              <a:t>fkut_SphereModel sphere;</a:t>
            </a:r>
          </a:p>
          <a:p>
            <a:pPr marL="914400" lvl="2" indent="0">
              <a:buNone/>
            </a:pPr>
            <a:r>
              <a:rPr lang="en-US" altLang="ja-JP" dirty="0" smtClean="0"/>
              <a:t>sphere.create(8, radSize);</a:t>
            </a:r>
          </a:p>
          <a:p>
            <a:pPr lvl="1"/>
            <a:r>
              <a:rPr lang="ja-JP" altLang="en-US" dirty="0">
                <a:solidFill>
                  <a:prstClr val="black"/>
                </a:solidFill>
              </a:rPr>
              <a:t>これ</a:t>
            </a:r>
            <a:r>
              <a:rPr lang="ja-JP" altLang="en-US" dirty="0" smtClean="0">
                <a:solidFill>
                  <a:prstClr val="black"/>
                </a:solidFill>
              </a:rPr>
              <a:t>だとうまみがないが、</a:t>
            </a:r>
            <a:r>
              <a:rPr lang="en-US" altLang="ja-JP" dirty="0" smtClean="0">
                <a:solidFill>
                  <a:prstClr val="black"/>
                </a:solidFill>
              </a:rPr>
              <a:t/>
            </a:r>
            <a:br>
              <a:rPr lang="en-US" altLang="ja-JP" dirty="0" smtClean="0">
                <a:solidFill>
                  <a:prstClr val="black"/>
                </a:solidFill>
              </a:rPr>
            </a:br>
            <a:r>
              <a:rPr lang="ja-JP" altLang="en-US" dirty="0" smtClean="0">
                <a:solidFill>
                  <a:prstClr val="black"/>
                </a:solidFill>
              </a:rPr>
              <a:t>入力値や計算式を使うと色々発展できて捗る</a:t>
            </a:r>
            <a:endParaRPr lang="en-US" altLang="ja-JP" dirty="0" smtClean="0">
              <a:solidFill>
                <a:prstClr val="black"/>
              </a:solidFill>
            </a:endParaRPr>
          </a:p>
          <a:p>
            <a:pPr lvl="2"/>
            <a:r>
              <a:rPr lang="ja-JP" altLang="en-US" dirty="0">
                <a:solidFill>
                  <a:prstClr val="black"/>
                </a:solidFill>
              </a:rPr>
              <a:t>半径の</a:t>
            </a:r>
            <a:r>
              <a:rPr lang="ja-JP" altLang="en-US" dirty="0" smtClean="0">
                <a:solidFill>
                  <a:prstClr val="black"/>
                </a:solidFill>
              </a:rPr>
              <a:t>サイズを基準に球を並べたかったら</a:t>
            </a:r>
            <a:endParaRPr lang="en-US" altLang="ja-JP" dirty="0" smtClean="0">
              <a:solidFill>
                <a:prstClr val="black"/>
              </a:solidFill>
            </a:endParaRPr>
          </a:p>
          <a:p>
            <a:pPr marL="914400" lvl="2" indent="0">
              <a:buNone/>
            </a:pPr>
            <a:r>
              <a:rPr lang="en-US" altLang="ja-JP" dirty="0" smtClean="0">
                <a:solidFill>
                  <a:prstClr val="black"/>
                </a:solidFill>
              </a:rPr>
              <a:t>sphere.glMoveTo(10.0 + radSize*3, 0.0, 0.0);</a:t>
            </a:r>
            <a:endParaRPr lang="en-US" altLang="ja-JP" dirty="0">
              <a:solidFill>
                <a:prstClr val="black"/>
              </a:solidFill>
            </a:endParaRPr>
          </a:p>
          <a:p>
            <a:pPr marL="914400" lvl="2" indent="0">
              <a:buNone/>
            </a:pPr>
            <a:r>
              <a:rPr lang="ja-JP" altLang="en-US" dirty="0" smtClean="0"/>
              <a:t>とするなど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0391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利用方法</a:t>
            </a:r>
            <a:r>
              <a:rPr kumimoji="1" lang="en-US" altLang="ja-JP" dirty="0" smtClean="0"/>
              <a:t>(3)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kumimoji="1" lang="ja-JP" altLang="en-US" dirty="0" smtClean="0"/>
              <a:t>代入された値によって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処理を分岐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等しい</a:t>
            </a:r>
            <a:r>
              <a:rPr kumimoji="1" lang="en-US" altLang="ja-JP" dirty="0" smtClean="0"/>
              <a:t>(==)</a:t>
            </a:r>
          </a:p>
          <a:p>
            <a:pPr lvl="1"/>
            <a:r>
              <a:rPr kumimoji="1" lang="ja-JP" altLang="en-US" dirty="0" smtClean="0"/>
              <a:t>等しくない</a:t>
            </a:r>
            <a:r>
              <a:rPr kumimoji="1" lang="en-US" altLang="ja-JP" dirty="0" smtClean="0"/>
              <a:t>(!=)</a:t>
            </a:r>
            <a:endParaRPr lang="en-US" altLang="ja-JP" dirty="0"/>
          </a:p>
          <a:p>
            <a:pPr lvl="1"/>
            <a:r>
              <a:rPr kumimoji="1" lang="ja-JP" altLang="en-US" dirty="0" smtClean="0"/>
              <a:t>大きい</a:t>
            </a:r>
            <a:r>
              <a:rPr kumimoji="1" lang="en-US" altLang="ja-JP" dirty="0" smtClean="0"/>
              <a:t>(&gt;)</a:t>
            </a:r>
            <a:endParaRPr lang="en-US" altLang="ja-JP" dirty="0"/>
          </a:p>
          <a:p>
            <a:pPr lvl="1"/>
            <a:r>
              <a:rPr kumimoji="1" lang="ja-JP" altLang="en-US" dirty="0" smtClean="0"/>
              <a:t>小さい</a:t>
            </a:r>
            <a:r>
              <a:rPr kumimoji="1" lang="en-US" altLang="ja-JP" dirty="0" smtClean="0"/>
              <a:t>(&lt;)</a:t>
            </a:r>
            <a:endParaRPr lang="en-US" altLang="ja-JP" dirty="0"/>
          </a:p>
          <a:p>
            <a:pPr lvl="1"/>
            <a:r>
              <a:rPr lang="ja-JP" altLang="en-US" dirty="0" smtClean="0"/>
              <a:t>以上</a:t>
            </a:r>
            <a:r>
              <a:rPr lang="en-US" altLang="ja-JP" dirty="0" smtClean="0"/>
              <a:t>(&gt;=)</a:t>
            </a:r>
            <a:endParaRPr lang="en-US" altLang="ja-JP" dirty="0"/>
          </a:p>
          <a:p>
            <a:pPr lvl="1"/>
            <a:r>
              <a:rPr lang="ja-JP" altLang="en-US" dirty="0" smtClean="0"/>
              <a:t>以下</a:t>
            </a:r>
            <a:r>
              <a:rPr lang="en-US" altLang="ja-JP" dirty="0" smtClean="0"/>
              <a:t>(&lt;=)</a:t>
            </a:r>
            <a:endParaRPr kumimoji="1" lang="en-US" altLang="ja-JP" dirty="0" smtClean="0"/>
          </a:p>
          <a:p>
            <a:r>
              <a:rPr lang="ja-JP" altLang="en-US" dirty="0" smtClean="0"/>
              <a:t>文字列の場合は等しい、等しくないのみ対応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57150" indent="0">
              <a:buNone/>
            </a:pPr>
            <a:r>
              <a:rPr lang="en-US" altLang="ja-JP" sz="1300" dirty="0"/>
              <a:t>int answer = fkut_InputInteger</a:t>
            </a:r>
            <a:r>
              <a:rPr lang="en-US" altLang="ja-JP" sz="1300" dirty="0" smtClean="0"/>
              <a:t>(“</a:t>
            </a:r>
            <a:r>
              <a:rPr lang="ja-JP" altLang="en-US" sz="1300" dirty="0" smtClean="0"/>
              <a:t>あなたの</a:t>
            </a:r>
            <a:r>
              <a:rPr lang="ja-JP" altLang="en-US" sz="1300" dirty="0"/>
              <a:t>ストライクゾーンは何歳から？</a:t>
            </a:r>
            <a:r>
              <a:rPr lang="en-US" altLang="ja-JP" sz="1300" dirty="0"/>
              <a:t>”);</a:t>
            </a:r>
          </a:p>
          <a:p>
            <a:pPr marL="57150" indent="0">
              <a:buNone/>
            </a:pPr>
            <a:r>
              <a:rPr lang="en-US" altLang="ja-JP" sz="1300" dirty="0"/>
              <a:t>if(answer &lt; 12) {</a:t>
            </a:r>
          </a:p>
          <a:p>
            <a:pPr marL="57150" indent="0">
              <a:buNone/>
            </a:pPr>
            <a:r>
              <a:rPr lang="ja-JP" altLang="en-US" sz="1300" dirty="0" smtClean="0"/>
              <a:t>　　</a:t>
            </a:r>
            <a:r>
              <a:rPr lang="en-US" altLang="ja-JP" sz="1300" dirty="0" smtClean="0"/>
              <a:t>fkut_PrintString</a:t>
            </a:r>
            <a:r>
              <a:rPr lang="en-US" altLang="ja-JP" sz="1300" dirty="0"/>
              <a:t>(“</a:t>
            </a:r>
            <a:r>
              <a:rPr lang="ja-JP" altLang="en-US" sz="1300" dirty="0"/>
              <a:t>このロリ</a:t>
            </a:r>
            <a:r>
              <a:rPr lang="en-US" altLang="ja-JP" sz="1300" dirty="0"/>
              <a:t>(</a:t>
            </a:r>
            <a:r>
              <a:rPr lang="ja-JP" altLang="en-US" sz="1300" dirty="0"/>
              <a:t>ショタ</a:t>
            </a:r>
            <a:r>
              <a:rPr lang="en-US" altLang="ja-JP" sz="1300" dirty="0"/>
              <a:t>)</a:t>
            </a:r>
            <a:r>
              <a:rPr lang="ja-JP" altLang="en-US" sz="1300" dirty="0"/>
              <a:t>コンめ！</a:t>
            </a:r>
            <a:r>
              <a:rPr lang="en-US" altLang="ja-JP" sz="1300" dirty="0"/>
              <a:t>”);</a:t>
            </a:r>
          </a:p>
          <a:p>
            <a:pPr marL="57150" indent="0">
              <a:buNone/>
            </a:pPr>
            <a:r>
              <a:rPr lang="en-US" altLang="ja-JP" sz="1300" dirty="0"/>
              <a:t>} else </a:t>
            </a:r>
            <a:r>
              <a:rPr lang="en-US" altLang="ja-JP" sz="1300" dirty="0" smtClean="0"/>
              <a:t>if(answer &gt; 60) {</a:t>
            </a:r>
            <a:endParaRPr lang="en-US" altLang="ja-JP" sz="1300" dirty="0"/>
          </a:p>
          <a:p>
            <a:pPr marL="57150" indent="0">
              <a:buNone/>
            </a:pPr>
            <a:r>
              <a:rPr lang="ja-JP" altLang="en-US" sz="1300" dirty="0"/>
              <a:t>　　</a:t>
            </a:r>
            <a:r>
              <a:rPr lang="en-US" altLang="ja-JP" sz="1300" dirty="0"/>
              <a:t>fkut_PrintString</a:t>
            </a:r>
            <a:r>
              <a:rPr lang="en-US" altLang="ja-JP" sz="1300" dirty="0" smtClean="0"/>
              <a:t>(“</a:t>
            </a:r>
            <a:r>
              <a:rPr lang="ja-JP" altLang="en-US" sz="1300" dirty="0" smtClean="0"/>
              <a:t>あ、そう、そうなんだ</a:t>
            </a:r>
            <a:r>
              <a:rPr lang="en-US" altLang="ja-JP" sz="1300" dirty="0" smtClean="0"/>
              <a:t>……”);</a:t>
            </a:r>
            <a:endParaRPr lang="en-US" altLang="ja-JP" sz="1300" dirty="0"/>
          </a:p>
          <a:p>
            <a:pPr marL="57150" indent="0">
              <a:buNone/>
            </a:pPr>
            <a:r>
              <a:rPr lang="en-US" altLang="ja-JP" sz="1300" dirty="0" smtClean="0"/>
              <a:t>} </a:t>
            </a:r>
            <a:r>
              <a:rPr lang="en-US" altLang="ja-JP" sz="1300" dirty="0"/>
              <a:t>else {</a:t>
            </a:r>
          </a:p>
          <a:p>
            <a:pPr marL="57150" indent="0">
              <a:buNone/>
            </a:pPr>
            <a:r>
              <a:rPr lang="ja-JP" altLang="en-US" sz="1300" dirty="0" smtClean="0"/>
              <a:t>　　</a:t>
            </a:r>
            <a:r>
              <a:rPr lang="en-US" altLang="ja-JP" sz="1300" dirty="0" smtClean="0"/>
              <a:t>fkut_PrintString</a:t>
            </a:r>
            <a:r>
              <a:rPr lang="en-US" altLang="ja-JP" sz="1300" dirty="0"/>
              <a:t>(“</a:t>
            </a:r>
            <a:r>
              <a:rPr lang="ja-JP" altLang="en-US" sz="1300" dirty="0"/>
              <a:t>一般人ぶってんじゃねぇ！</a:t>
            </a:r>
            <a:r>
              <a:rPr lang="en-US" altLang="ja-JP" sz="1300" dirty="0"/>
              <a:t>”);</a:t>
            </a:r>
          </a:p>
          <a:p>
            <a:pPr marL="57150" indent="0">
              <a:buNone/>
            </a:pPr>
            <a:r>
              <a:rPr lang="en-US" altLang="ja-JP" sz="1300" dirty="0" smtClean="0"/>
              <a:t>}</a:t>
            </a:r>
            <a:br>
              <a:rPr lang="en-US" altLang="ja-JP" sz="1300" dirty="0" smtClean="0"/>
            </a:br>
            <a:endParaRPr lang="en-US" altLang="ja-JP" sz="1300" dirty="0"/>
          </a:p>
        </p:txBody>
      </p:sp>
    </p:spTree>
    <p:extLst>
      <p:ext uri="{BB962C8B-B14F-4D97-AF65-F5344CB8AC3E}">
        <p14:creationId xmlns:p14="http://schemas.microsoft.com/office/powerpoint/2010/main" val="424119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注意事項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同じ名前の変数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オブジェクト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が衝突するとエラーになるので、違う名前を付ける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半角</a:t>
            </a:r>
            <a:r>
              <a:rPr lang="ja-JP" altLang="en-US" dirty="0" smtClean="0"/>
              <a:t>英数字</a:t>
            </a:r>
            <a:r>
              <a:rPr lang="ja-JP" altLang="en-US" dirty="0"/>
              <a:t>で</a:t>
            </a:r>
            <a:r>
              <a:rPr lang="ja-JP" altLang="en-US" dirty="0" smtClean="0"/>
              <a:t>、ローマ字でもいいから意味が分かるように</a:t>
            </a:r>
            <a:endParaRPr lang="en-US" altLang="ja-JP" dirty="0" smtClean="0"/>
          </a:p>
          <a:p>
            <a:r>
              <a:rPr lang="ja-JP" altLang="en-US" dirty="0" smtClean="0"/>
              <a:t>とりあえず代入していいのは、今日紹介した</a:t>
            </a:r>
            <a:r>
              <a:rPr lang="en-US" altLang="ja-JP" dirty="0" smtClean="0"/>
              <a:t>int, double, string</a:t>
            </a:r>
            <a:r>
              <a:rPr lang="ja-JP" altLang="en-US" dirty="0" smtClean="0"/>
              <a:t>のみにしておく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SimpleWindow</a:t>
            </a:r>
            <a:r>
              <a:rPr lang="ja-JP" altLang="en-US" dirty="0" smtClean="0"/>
              <a:t>や</a:t>
            </a:r>
            <a:r>
              <a:rPr lang="ja-JP" altLang="en-US" dirty="0"/>
              <a:t>～</a:t>
            </a:r>
            <a:r>
              <a:rPr lang="ja-JP" altLang="en-US" dirty="0" smtClean="0"/>
              <a:t>～</a:t>
            </a:r>
            <a:r>
              <a:rPr lang="en-US" altLang="ja-JP" dirty="0" smtClean="0"/>
              <a:t>Model</a:t>
            </a:r>
            <a:r>
              <a:rPr lang="ja-JP" altLang="en-US" dirty="0" smtClean="0"/>
              <a:t>系はちとマズイ</a:t>
            </a:r>
            <a:endParaRPr lang="en-US" altLang="ja-JP" dirty="0" smtClean="0"/>
          </a:p>
          <a:p>
            <a:r>
              <a:rPr lang="ja-JP" altLang="en-US" dirty="0" smtClean="0"/>
              <a:t>変数は宣言したスコープ</a:t>
            </a:r>
            <a:r>
              <a:rPr lang="en-US" altLang="ja-JP" dirty="0" smtClean="0"/>
              <a:t>({})</a:t>
            </a:r>
            <a:r>
              <a:rPr lang="ja-JP" altLang="en-US" dirty="0" smtClean="0"/>
              <a:t>の中でのみ有効なので、宣言場所に気をつける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1340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課題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BASIC:</a:t>
            </a:r>
          </a:p>
          <a:p>
            <a:pPr lvl="1"/>
            <a:r>
              <a:rPr lang="ja-JP" altLang="en-US" dirty="0" smtClean="0"/>
              <a:t>基本図形のレイアウトやサイズを、数値入力によって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変更できるプログラムを作ろう</a:t>
            </a:r>
          </a:p>
          <a:p>
            <a:r>
              <a:rPr kumimoji="1" lang="en-US" altLang="ja-JP" dirty="0" smtClean="0"/>
              <a:t>ADVANCED:</a:t>
            </a:r>
          </a:p>
          <a:p>
            <a:pPr lvl="1"/>
            <a:r>
              <a:rPr lang="en-US" altLang="ja-JP" dirty="0" smtClean="0"/>
              <a:t>BASIC</a:t>
            </a:r>
            <a:r>
              <a:rPr lang="ja-JP" altLang="en-US" dirty="0" smtClean="0"/>
              <a:t>に加えて、図形のマテリアルも変更できるような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プログラムを作ろう</a:t>
            </a:r>
            <a:endParaRPr lang="en-US" altLang="ja-JP" dirty="0" smtClean="0"/>
          </a:p>
          <a:p>
            <a:pPr lvl="2"/>
            <a:r>
              <a:rPr lang="ja-JP" altLang="en-US" dirty="0"/>
              <a:t>ただし</a:t>
            </a:r>
            <a:r>
              <a:rPr lang="ja-JP" altLang="en-US" dirty="0" smtClean="0"/>
              <a:t>、入力された文字列を直接マテリアル指定に利用する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ことはできないので、条件分岐で実現することになる。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変更</a:t>
            </a:r>
            <a:r>
              <a:rPr lang="ja-JP" altLang="en-US" smtClean="0"/>
              <a:t>できるマテリアルの種類は</a:t>
            </a:r>
            <a:r>
              <a:rPr lang="ja-JP" altLang="en-US" dirty="0" smtClean="0"/>
              <a:t>限定してよい。</a:t>
            </a:r>
          </a:p>
          <a:p>
            <a:r>
              <a:rPr kumimoji="1" lang="en-US" altLang="ja-JP" dirty="0" smtClean="0"/>
              <a:t>EXTREME:</a:t>
            </a:r>
          </a:p>
          <a:p>
            <a:pPr lvl="1"/>
            <a:r>
              <a:rPr lang="ja-JP" altLang="en-US" dirty="0" smtClean="0"/>
              <a:t>簡単なクイズゲームを作ろう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出題、回答、判定を</a:t>
            </a:r>
            <a:r>
              <a:rPr lang="en-US" altLang="ja-JP" dirty="0" smtClean="0"/>
              <a:t>1</a:t>
            </a:r>
            <a:r>
              <a:rPr lang="ja-JP" altLang="en-US" dirty="0" smtClean="0"/>
              <a:t>セットにして繰り返す</a:t>
            </a:r>
            <a:endParaRPr lang="en-US" altLang="ja-JP" dirty="0"/>
          </a:p>
          <a:p>
            <a:pPr lvl="2"/>
            <a:r>
              <a:rPr lang="en-US" altLang="ja-JP" dirty="0" smtClean="0"/>
              <a:t>EXTRA</a:t>
            </a:r>
            <a:r>
              <a:rPr lang="ja-JP" altLang="en-US" dirty="0" smtClean="0"/>
              <a:t>：</a:t>
            </a:r>
            <a:r>
              <a:rPr lang="ja-JP" altLang="en-US" dirty="0"/>
              <a:t>判定時</a:t>
            </a:r>
            <a:r>
              <a:rPr lang="ja-JP" altLang="en-US" dirty="0" smtClean="0"/>
              <a:t>に正解・不正解によって基本図形で作った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○や</a:t>
            </a:r>
            <a:r>
              <a:rPr lang="en-US" altLang="ja-JP" dirty="0" smtClean="0"/>
              <a:t>×</a:t>
            </a:r>
            <a:r>
              <a:rPr lang="ja-JP" altLang="en-US" dirty="0" smtClean="0"/>
              <a:t>がででーんと表示できるととても素敵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今日の内容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変数について理解しよう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en-US" altLang="ja-JP" dirty="0"/>
          </a:p>
          <a:p>
            <a:pPr marL="0" indent="0" algn="ctr">
              <a:buNone/>
            </a:pPr>
            <a:r>
              <a:rPr lang="ja-JP" altLang="en-US" dirty="0"/>
              <a:t>＿人人人人人</a:t>
            </a:r>
            <a:r>
              <a:rPr lang="ja-JP" altLang="en-US" dirty="0" smtClean="0"/>
              <a:t>人人</a:t>
            </a:r>
            <a:r>
              <a:rPr lang="ja-JP" altLang="en-US" dirty="0"/>
              <a:t>＿</a:t>
            </a:r>
            <a:br>
              <a:rPr lang="ja-JP" altLang="en-US" dirty="0"/>
            </a:br>
            <a:r>
              <a:rPr lang="ja-JP" altLang="en-US" dirty="0"/>
              <a:t>＞　</a:t>
            </a:r>
            <a:r>
              <a:rPr lang="ja-JP" altLang="en-US" dirty="0" smtClean="0"/>
              <a:t>今さら感！</a:t>
            </a:r>
            <a:r>
              <a:rPr lang="ja-JP" altLang="en-US" dirty="0"/>
              <a:t>　＜</a:t>
            </a:r>
            <a:br>
              <a:rPr lang="ja-JP" altLang="en-US" dirty="0"/>
            </a:br>
            <a:r>
              <a:rPr lang="ja-JP" altLang="en-US" dirty="0"/>
              <a:t>￣</a:t>
            </a:r>
            <a:r>
              <a:rPr lang="en-US" altLang="ja-JP" dirty="0"/>
              <a:t>^</a:t>
            </a:r>
            <a:r>
              <a:rPr lang="en-US" altLang="ja-JP" dirty="0" smtClean="0"/>
              <a:t>Y^Y^Y^Y^</a:t>
            </a:r>
            <a:r>
              <a:rPr lang="ja-JP" altLang="en-US" dirty="0" smtClean="0"/>
              <a:t>￣</a:t>
            </a:r>
            <a:endParaRPr kumimoji="1" lang="ja-JP" altLang="en-US" dirty="0" smtClean="0"/>
          </a:p>
          <a:p>
            <a:pPr>
              <a:buNone/>
            </a:pP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今週</a:t>
            </a:r>
            <a:r>
              <a:rPr kumimoji="1" lang="ja-JP" altLang="en-US" dirty="0" smtClean="0"/>
              <a:t>のプロジェクト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授業資料ページからダウンロードします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落とした</a:t>
            </a:r>
            <a:r>
              <a:rPr kumimoji="1" lang="en-US" altLang="ja-JP" dirty="0" smtClean="0"/>
              <a:t>Zip</a:t>
            </a:r>
            <a:r>
              <a:rPr kumimoji="1" lang="ja-JP" altLang="en-US" dirty="0" smtClean="0"/>
              <a:t>ファイルを解凍して、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出てきたフォルダを好きなところに配置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今日のサンプル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r>
              <a:rPr kumimoji="1" lang="ja-JP" altLang="en-US" dirty="0" smtClean="0"/>
              <a:t>前回のものと比べると至って地味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とあるネタを実際にプログラムにしたもの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/>
              <a:t>プログラム制御</a:t>
            </a:r>
            <a:r>
              <a:rPr lang="ja-JP" altLang="en-US" dirty="0" smtClean="0"/>
              <a:t>の</a:t>
            </a:r>
            <a:r>
              <a:rPr lang="ja-JP" altLang="en-US" dirty="0"/>
              <a:t>基本</a:t>
            </a:r>
            <a:r>
              <a:rPr lang="ja-JP" altLang="en-US" dirty="0" smtClean="0"/>
              <a:t>を理解するのが目的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次</a:t>
            </a:r>
            <a:r>
              <a:rPr kumimoji="1" lang="ja-JP" altLang="en-US" dirty="0" smtClean="0"/>
              <a:t>のプログラムの意味が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分かりますか？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Twitter</a:t>
            </a:r>
            <a:r>
              <a:rPr kumimoji="1" lang="ja-JP" altLang="en-US" dirty="0" smtClean="0"/>
              <a:t>ネタで恐縮ですが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会話できる人工知能のプログラム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while(getstring() != NULL)</a:t>
            </a:r>
            <a:r>
              <a:rPr lang="ja-JP" altLang="en-US" dirty="0"/>
              <a:t> </a:t>
            </a:r>
            <a:r>
              <a:rPr lang="en-US" altLang="ja-JP" dirty="0" smtClean="0"/>
              <a:t>{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n = rand%3;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if(n == 0) {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	print</a:t>
            </a:r>
            <a:r>
              <a:rPr lang="en-US" altLang="ja-JP" dirty="0"/>
              <a:t>("</a:t>
            </a:r>
            <a:r>
              <a:rPr lang="ja-JP" altLang="en-US" dirty="0"/>
              <a:t>マジで</a:t>
            </a:r>
            <a:r>
              <a:rPr lang="en-US" altLang="ja-JP" dirty="0" smtClean="0"/>
              <a:t>");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} else if(n == 1) {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	print</a:t>
            </a:r>
            <a:r>
              <a:rPr lang="en-US" altLang="ja-JP" dirty="0"/>
              <a:t>("</a:t>
            </a:r>
            <a:r>
              <a:rPr lang="ja-JP" altLang="en-US" dirty="0"/>
              <a:t>ヤバい</a:t>
            </a:r>
            <a:r>
              <a:rPr lang="en-US" altLang="ja-JP" dirty="0" smtClean="0"/>
              <a:t>");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} else {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	print</a:t>
            </a:r>
            <a:r>
              <a:rPr lang="en-US" altLang="ja-JP" dirty="0"/>
              <a:t>("</a:t>
            </a:r>
            <a:r>
              <a:rPr lang="ja-JP" altLang="en-US" dirty="0"/>
              <a:t>ウケルー</a:t>
            </a:r>
            <a:r>
              <a:rPr lang="en-US" altLang="ja-JP" dirty="0" smtClean="0"/>
              <a:t>");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}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}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746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今</a:t>
            </a:r>
            <a:r>
              <a:rPr lang="ja-JP" altLang="en-US" dirty="0" smtClean="0"/>
              <a:t>のネタで笑えるようになろう！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まぁ</a:t>
            </a:r>
            <a:r>
              <a:rPr lang="ja-JP" altLang="en-US" dirty="0" smtClean="0"/>
              <a:t>、笑えずとも理解できるようになるのが今日の目的です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kumimoji="1" lang="ja-JP" altLang="en-US" dirty="0" smtClean="0"/>
              <a:t>ネタのままで</a:t>
            </a:r>
            <a:r>
              <a:rPr lang="ja-JP" altLang="en-US" dirty="0" smtClean="0"/>
              <a:t>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実際に動かないので、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サンプル中では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同じ意味のまま、</a:t>
            </a:r>
            <a:r>
              <a:rPr lang="en-US" altLang="ja-JP" dirty="0" smtClean="0"/>
              <a:t>FKUT</a:t>
            </a:r>
            <a:r>
              <a:rPr lang="ja-JP" altLang="en-US" dirty="0" smtClean="0"/>
              <a:t>で動くように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直してあります。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getstring()</a:t>
            </a:r>
            <a:r>
              <a:rPr kumimoji="1" lang="ja-JP" altLang="en-US" dirty="0" smtClean="0"/>
              <a:t>は文字列を入力する関数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getstring()!=NULL</a:t>
            </a:r>
            <a:r>
              <a:rPr lang="ja-JP" altLang="en-US" dirty="0" smtClean="0"/>
              <a:t>で「何か入力してもらえていたら」という条件</a:t>
            </a:r>
            <a:endParaRPr lang="en-US" altLang="ja-JP" dirty="0" smtClean="0"/>
          </a:p>
          <a:p>
            <a:r>
              <a:rPr kumimoji="1" lang="en-US" altLang="ja-JP" dirty="0" smtClean="0"/>
              <a:t>rand</a:t>
            </a:r>
            <a:r>
              <a:rPr kumimoji="1" lang="ja-JP" altLang="en-US" dirty="0" smtClean="0"/>
              <a:t>は乱数を表す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本当</a:t>
            </a:r>
            <a:r>
              <a:rPr lang="ja-JP" altLang="en-US" dirty="0" smtClean="0"/>
              <a:t>は</a:t>
            </a:r>
            <a:r>
              <a:rPr lang="en-US" altLang="ja-JP" dirty="0" smtClean="0"/>
              <a:t>rand()</a:t>
            </a:r>
            <a:r>
              <a:rPr lang="ja-JP" altLang="en-US" dirty="0" smtClean="0"/>
              <a:t>と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表記するのが正しい</a:t>
            </a:r>
            <a:endParaRPr kumimoji="1" lang="en-US" altLang="ja-JP" dirty="0" smtClean="0"/>
          </a:p>
          <a:p>
            <a:r>
              <a:rPr kumimoji="1" lang="en-US" altLang="ja-JP" dirty="0" smtClean="0"/>
              <a:t>print()</a:t>
            </a:r>
            <a:r>
              <a:rPr kumimoji="1" lang="ja-JP" altLang="en-US" dirty="0" smtClean="0"/>
              <a:t>は文字列を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表示する関数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064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変数の基本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これまで何種類かのクラスオブジェクトを利用してきた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SimpleWindow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SphereModel</a:t>
            </a:r>
            <a:r>
              <a:rPr kumimoji="1" lang="ja-JP" altLang="en-US" dirty="0" smtClean="0"/>
              <a:t>など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これらよりもっとシンプルに、数値を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覚えておく</a:t>
            </a:r>
            <a:r>
              <a:rPr lang="ja-JP" altLang="en-US" dirty="0" smtClean="0"/>
              <a:t>メモ用のオブジェクトがある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それ</a:t>
            </a:r>
            <a:r>
              <a:rPr kumimoji="1" lang="ja-JP" altLang="en-US" dirty="0" smtClean="0"/>
              <a:t>を「変数」と呼ぶ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FKUT</a:t>
            </a:r>
            <a:r>
              <a:rPr kumimoji="1" lang="ja-JP" altLang="en-US" dirty="0" smtClean="0"/>
              <a:t>に限らず、一般的に用いられる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今</a:t>
            </a:r>
            <a:r>
              <a:rPr lang="ja-JP" altLang="en-US" dirty="0" smtClean="0"/>
              <a:t>まで扱ってきた、図形やウィンドウを表すオブジェクトは「すごい変数」とも言える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684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使い方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メモりたいデータの型を選ぶ</a:t>
            </a:r>
            <a:endParaRPr kumimoji="1" lang="en-US" altLang="ja-JP" dirty="0" smtClean="0"/>
          </a:p>
          <a:p>
            <a:pPr marL="914400" lvl="1" indent="-514350"/>
            <a:r>
              <a:rPr lang="ja-JP" altLang="en-US" dirty="0"/>
              <a:t>整数</a:t>
            </a:r>
            <a:r>
              <a:rPr lang="ja-JP" altLang="en-US" dirty="0" smtClean="0"/>
              <a:t>なら</a:t>
            </a:r>
            <a:r>
              <a:rPr lang="en-US" altLang="ja-JP" dirty="0" smtClean="0"/>
              <a:t>int</a:t>
            </a:r>
            <a:r>
              <a:rPr lang="ja-JP" altLang="en-US" dirty="0" smtClean="0"/>
              <a:t>、実数なら</a:t>
            </a:r>
            <a:r>
              <a:rPr lang="en-US" altLang="ja-JP" dirty="0" smtClean="0"/>
              <a:t>double</a:t>
            </a:r>
            <a:r>
              <a:rPr lang="ja-JP" altLang="en-US" dirty="0" smtClean="0"/>
              <a:t>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文字列なら</a:t>
            </a:r>
            <a:r>
              <a:rPr lang="en-US" altLang="ja-JP" dirty="0" smtClean="0"/>
              <a:t>string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名前を付けて宣言する</a:t>
            </a:r>
            <a:endParaRPr kumimoji="1" lang="en-US" altLang="ja-JP" dirty="0" smtClean="0"/>
          </a:p>
          <a:p>
            <a:pPr marL="914400" lvl="1" indent="-514350"/>
            <a:r>
              <a:rPr lang="en-US" altLang="ja-JP" dirty="0" smtClean="0"/>
              <a:t>int</a:t>
            </a:r>
            <a:r>
              <a:rPr lang="en-US" altLang="ja-JP" dirty="0"/>
              <a:t>	</a:t>
            </a:r>
            <a:r>
              <a:rPr lang="en-US" altLang="ja-JP" dirty="0" smtClean="0"/>
              <a:t>seisuu;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=</a:t>
            </a:r>
            <a:r>
              <a:rPr lang="ja-JP" altLang="en-US" dirty="0" smtClean="0"/>
              <a:t>を使って代入する</a:t>
            </a:r>
            <a:r>
              <a:rPr lang="en-US" altLang="ja-JP" dirty="0" smtClean="0"/>
              <a:t>(</a:t>
            </a:r>
            <a:r>
              <a:rPr lang="ja-JP" altLang="en-US" dirty="0" smtClean="0"/>
              <a:t>宣言と同時も可</a:t>
            </a:r>
            <a:r>
              <a:rPr lang="en-US" altLang="ja-JP" dirty="0" smtClean="0"/>
              <a:t>)</a:t>
            </a:r>
          </a:p>
          <a:p>
            <a:pPr marL="914400" lvl="1" indent="-514350"/>
            <a:r>
              <a:rPr lang="en-US" altLang="ja-JP" dirty="0" smtClean="0"/>
              <a:t>seisuu = 3;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後は計算に使ったり、書き換えたり、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ご自由にどうぞ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230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</TotalTime>
  <Words>587</Words>
  <Application>Microsoft Office PowerPoint</Application>
  <PresentationFormat>画面に合わせる (4:3)</PresentationFormat>
  <Paragraphs>135</Paragraphs>
  <Slides>18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Office テーマ</vt:lpstr>
      <vt:lpstr>プロジェクト演習Ⅱ インタラクティブゲーム制作 イントロダクション2</vt:lpstr>
      <vt:lpstr>今日の内容</vt:lpstr>
      <vt:lpstr>今週のプロジェクト</vt:lpstr>
      <vt:lpstr>今日のサンプル</vt:lpstr>
      <vt:lpstr>次のプログラムの意味が 分かりますか？</vt:lpstr>
      <vt:lpstr>会話できる人工知能のプログラム</vt:lpstr>
      <vt:lpstr>今のネタで笑えるようになろう！</vt:lpstr>
      <vt:lpstr>変数の基本</vt:lpstr>
      <vt:lpstr>使い方</vt:lpstr>
      <vt:lpstr>代入の例</vt:lpstr>
      <vt:lpstr>代入時にできること(1)</vt:lpstr>
      <vt:lpstr>代入時にできること(2)</vt:lpstr>
      <vt:lpstr>代入時にできること(3)</vt:lpstr>
      <vt:lpstr>利用方法(1)</vt:lpstr>
      <vt:lpstr>利用方法(2)</vt:lpstr>
      <vt:lpstr>利用方法(3)</vt:lpstr>
      <vt:lpstr>注意事項</vt:lpstr>
      <vt:lpstr>課題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Ryota Takeuchi</dc:creator>
  <cp:lastModifiedBy>竹内 亮太</cp:lastModifiedBy>
  <cp:revision>112</cp:revision>
  <dcterms:created xsi:type="dcterms:W3CDTF">2009-10-06T17:40:33Z</dcterms:created>
  <dcterms:modified xsi:type="dcterms:W3CDTF">2012-10-17T03:06:50Z</dcterms:modified>
</cp:coreProperties>
</file>