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266" r:id="rId3"/>
    <p:sldId id="258" r:id="rId4"/>
    <p:sldId id="268" r:id="rId5"/>
    <p:sldId id="311" r:id="rId6"/>
    <p:sldId id="312" r:id="rId7"/>
    <p:sldId id="313" r:id="rId8"/>
    <p:sldId id="279" r:id="rId9"/>
    <p:sldId id="269" r:id="rId10"/>
    <p:sldId id="293" r:id="rId11"/>
    <p:sldId id="277" r:id="rId12"/>
    <p:sldId id="278" r:id="rId13"/>
    <p:sldId id="310" r:id="rId14"/>
    <p:sldId id="294" r:id="rId15"/>
    <p:sldId id="295" r:id="rId16"/>
    <p:sldId id="296" r:id="rId17"/>
    <p:sldId id="297" r:id="rId18"/>
    <p:sldId id="298" r:id="rId19"/>
    <p:sldId id="309" r:id="rId20"/>
    <p:sldId id="280" r:id="rId21"/>
    <p:sldId id="281" r:id="rId22"/>
    <p:sldId id="299" r:id="rId23"/>
    <p:sldId id="301" r:id="rId24"/>
    <p:sldId id="302" r:id="rId25"/>
    <p:sldId id="303" r:id="rId26"/>
    <p:sldId id="304" r:id="rId27"/>
    <p:sldId id="300" r:id="rId28"/>
    <p:sldId id="305" r:id="rId29"/>
    <p:sldId id="306" r:id="rId30"/>
    <p:sldId id="308" r:id="rId31"/>
    <p:sldId id="307" r:id="rId3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9646"/>
    <a:srgbClr val="9BBB59"/>
    <a:srgbClr val="C0504D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-108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A60144-FEE5-4D7A-A64A-131E094971AC}" type="datetimeFigureOut">
              <a:rPr kumimoji="1" lang="ja-JP" altLang="en-US" smtClean="0"/>
              <a:t>2012/10/10</a:t>
            </a:fld>
            <a:endParaRPr kumimoji="1"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628674-32EC-4432-879A-4769E41A32E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0919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628674-32EC-4432-879A-4769E41A32EC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2012/10/10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2012/10/10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2012/10/10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2012/10/10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2012/10/10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2012/10/10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2012/10/10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2012/10/10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2012/10/10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 b="1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2012/10/10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2012/10/10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BAE54-8286-40E6-B176-95992E070C67}" type="datetimeFigureOut">
              <a:rPr kumimoji="1" lang="ja-JP" altLang="en-US" smtClean="0"/>
              <a:pPr/>
              <a:t>2012/10/10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b="1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プロジェクト演習</a:t>
            </a:r>
            <a:r>
              <a:rPr lang="en-US" altLang="ja-JP" dirty="0" smtClean="0"/>
              <a:t>Ⅱ</a:t>
            </a:r>
            <a:r>
              <a:rPr lang="ja-JP" altLang="en-US" dirty="0" smtClean="0"/>
              <a:t/>
            </a:r>
            <a:br>
              <a:rPr lang="ja-JP" altLang="en-US" dirty="0" smtClean="0"/>
            </a:br>
            <a:r>
              <a:rPr lang="ja-JP" altLang="en-US" dirty="0"/>
              <a:t>インタラクティブゲーム</a:t>
            </a:r>
            <a:r>
              <a:rPr lang="ja-JP" altLang="en-US" dirty="0" smtClean="0"/>
              <a:t>制作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イントロダクション</a:t>
            </a:r>
            <a:r>
              <a:rPr lang="en-US" altLang="ja-JP" dirty="0" smtClean="0"/>
              <a:t>2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第</a:t>
            </a:r>
            <a:r>
              <a:rPr lang="en-US" altLang="ja-JP" dirty="0" smtClean="0"/>
              <a:t>3</a:t>
            </a:r>
            <a:r>
              <a:rPr kumimoji="1" lang="ja-JP" altLang="en-US" dirty="0" smtClean="0"/>
              <a:t>回</a:t>
            </a:r>
          </a:p>
          <a:p>
            <a:r>
              <a:rPr kumimoji="1" lang="ja-JP" altLang="en-US" dirty="0" smtClean="0"/>
              <a:t>はじめての</a:t>
            </a:r>
            <a:r>
              <a:rPr kumimoji="1" lang="en-US" altLang="ja-JP" dirty="0" smtClean="0"/>
              <a:t>3D</a:t>
            </a:r>
            <a:r>
              <a:rPr kumimoji="1" lang="ja-JP" altLang="en-US" dirty="0" smtClean="0"/>
              <a:t>プログラミング</a:t>
            </a:r>
          </a:p>
          <a:p>
            <a:r>
              <a:rPr lang="ja-JP" altLang="en-US" dirty="0" smtClean="0"/>
              <a:t>条件分岐で動かそう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キーは押されているか？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以下のように入力してみよう</a:t>
            </a:r>
          </a:p>
          <a:p>
            <a:pPr lvl="1">
              <a:buNone/>
            </a:pPr>
            <a:r>
              <a:rPr lang="en-US" altLang="ja-JP" sz="1600" dirty="0" smtClean="0"/>
              <a:t>while(window.update() == true) {</a:t>
            </a:r>
            <a:endParaRPr lang="ja-JP" altLang="en-US" sz="1600" dirty="0" smtClean="0"/>
          </a:p>
          <a:p>
            <a:pPr lvl="1">
              <a:buNone/>
            </a:pPr>
            <a:r>
              <a:rPr lang="ja-JP" altLang="en-US" sz="1600" dirty="0" smtClean="0"/>
              <a:t>	</a:t>
            </a:r>
            <a:r>
              <a:rPr lang="en-US" altLang="ja-JP" sz="1600" dirty="0" smtClean="0"/>
              <a:t>// </a:t>
            </a:r>
            <a:r>
              <a:rPr lang="ja-JP" altLang="en-US" sz="1600" dirty="0" smtClean="0"/>
              <a:t>ここから入力</a:t>
            </a:r>
            <a:endParaRPr lang="en-US" altLang="ja-JP" sz="1600" dirty="0" smtClean="0"/>
          </a:p>
          <a:p>
            <a:pPr lvl="1">
              <a:buNone/>
            </a:pPr>
            <a:r>
              <a:rPr kumimoji="1" lang="en-US" altLang="ja-JP" sz="1600" dirty="0" smtClean="0"/>
              <a:t>	if(window.getSpecialKeyStatus(FK_RIGHT) == FKUT_SW_PRESS) {</a:t>
            </a:r>
          </a:p>
          <a:p>
            <a:pPr lvl="1">
              <a:buNone/>
            </a:pPr>
            <a:r>
              <a:rPr lang="en-US" altLang="ja-JP" sz="1600" dirty="0" smtClean="0"/>
              <a:t>		body.glTranslate(1.0, 0.0, 0.0);</a:t>
            </a:r>
          </a:p>
          <a:p>
            <a:pPr lvl="1">
              <a:buNone/>
            </a:pPr>
            <a:r>
              <a:rPr kumimoji="1" lang="en-US" altLang="ja-JP" sz="1600" dirty="0" smtClean="0"/>
              <a:t>	}</a:t>
            </a:r>
          </a:p>
          <a:p>
            <a:pPr lvl="1">
              <a:buNone/>
            </a:pPr>
            <a:r>
              <a:rPr lang="en-US" altLang="ja-JP" sz="1600" dirty="0" smtClean="0"/>
              <a:t>	if(window.getSpecialKeyStatus(FK_LEFT) == FKUT_SW_PRESS) {</a:t>
            </a:r>
          </a:p>
          <a:p>
            <a:pPr lvl="1">
              <a:buNone/>
            </a:pPr>
            <a:r>
              <a:rPr lang="en-US" altLang="ja-JP" sz="1600" dirty="0" smtClean="0"/>
              <a:t>		body.glTranslate(-1.0, 0.0, 0.0);</a:t>
            </a:r>
          </a:p>
          <a:p>
            <a:pPr lvl="1">
              <a:buNone/>
            </a:pPr>
            <a:r>
              <a:rPr lang="en-US" altLang="ja-JP" sz="1600" dirty="0" smtClean="0"/>
              <a:t>	}</a:t>
            </a:r>
            <a:endParaRPr lang="ja-JP" altLang="en-US" sz="1600" dirty="0" smtClean="0"/>
          </a:p>
          <a:p>
            <a:pPr lvl="1">
              <a:buNone/>
            </a:pPr>
            <a:r>
              <a:rPr lang="en-US" altLang="ja-JP" sz="1600" dirty="0" smtClean="0"/>
              <a:t>	// </a:t>
            </a:r>
            <a:r>
              <a:rPr lang="ja-JP" altLang="en-US" sz="1600" dirty="0" smtClean="0"/>
              <a:t>ここまで</a:t>
            </a:r>
          </a:p>
          <a:p>
            <a:pPr lvl="1">
              <a:buNone/>
            </a:pPr>
            <a:r>
              <a:rPr kumimoji="1" lang="en-US" altLang="ja-JP" sz="1600" dirty="0" smtClean="0"/>
              <a:t>}</a:t>
            </a:r>
            <a:endParaRPr kumimoji="1" lang="ja-JP" alt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さっきのコードの意味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kumimoji="1" lang="en-US" altLang="ja-JP" dirty="0" smtClean="0"/>
              <a:t>if(</a:t>
            </a:r>
            <a:r>
              <a:rPr kumimoji="1" lang="ja-JP" altLang="en-US" dirty="0" smtClean="0"/>
              <a:t>→キーは押されているか？</a:t>
            </a:r>
            <a:r>
              <a:rPr kumimoji="1" lang="en-US" altLang="ja-JP" dirty="0" smtClean="0"/>
              <a:t>) {</a:t>
            </a:r>
          </a:p>
          <a:p>
            <a:pPr lvl="1">
              <a:buNone/>
            </a:pPr>
            <a:r>
              <a:rPr lang="en-US" altLang="ja-JP" dirty="0" smtClean="0"/>
              <a:t>block</a:t>
            </a:r>
            <a:r>
              <a:rPr lang="ja-JP" altLang="en-US" dirty="0" smtClean="0"/>
              <a:t>を今の位置から</a:t>
            </a:r>
            <a:r>
              <a:rPr lang="en-US" altLang="ja-JP" dirty="0" smtClean="0"/>
              <a:t>X</a:t>
            </a:r>
            <a:r>
              <a:rPr lang="ja-JP" altLang="en-US" dirty="0" smtClean="0"/>
              <a:t>方向に</a:t>
            </a:r>
            <a:r>
              <a:rPr lang="en-US" altLang="ja-JP" dirty="0" smtClean="0"/>
              <a:t>1.0</a:t>
            </a:r>
            <a:r>
              <a:rPr lang="ja-JP" altLang="en-US" dirty="0" smtClean="0"/>
              <a:t>だけ移動しろ</a:t>
            </a:r>
            <a:endParaRPr lang="en-US" altLang="ja-JP" dirty="0" smtClean="0"/>
          </a:p>
          <a:p>
            <a:pPr>
              <a:buNone/>
            </a:pPr>
            <a:r>
              <a:rPr kumimoji="1" lang="en-US" altLang="ja-JP" dirty="0" smtClean="0"/>
              <a:t>}</a:t>
            </a:r>
            <a:endParaRPr kumimoji="1" lang="ja-JP" altLang="en-US" dirty="0" smtClean="0"/>
          </a:p>
          <a:p>
            <a:pPr>
              <a:buNone/>
            </a:pPr>
            <a:r>
              <a:rPr lang="en-US" altLang="ja-JP" dirty="0" smtClean="0"/>
              <a:t>if(</a:t>
            </a:r>
            <a:r>
              <a:rPr lang="ja-JP" altLang="en-US" dirty="0" smtClean="0"/>
              <a:t>←キーは押されているか？</a:t>
            </a:r>
            <a:r>
              <a:rPr lang="en-US" altLang="ja-JP" dirty="0" smtClean="0"/>
              <a:t>) {</a:t>
            </a:r>
          </a:p>
          <a:p>
            <a:pPr lvl="1">
              <a:buNone/>
            </a:pPr>
            <a:r>
              <a:rPr lang="en-US" altLang="ja-JP" dirty="0" smtClean="0"/>
              <a:t>block</a:t>
            </a:r>
            <a:r>
              <a:rPr lang="ja-JP" altLang="en-US" dirty="0" smtClean="0"/>
              <a:t>を今の位置から</a:t>
            </a:r>
            <a:r>
              <a:rPr lang="en-US" altLang="ja-JP" dirty="0" smtClean="0"/>
              <a:t>X</a:t>
            </a:r>
            <a:r>
              <a:rPr lang="ja-JP" altLang="en-US" dirty="0" smtClean="0"/>
              <a:t>方向に</a:t>
            </a:r>
            <a:r>
              <a:rPr lang="en-US" altLang="ja-JP" dirty="0" smtClean="0"/>
              <a:t>-1.0</a:t>
            </a:r>
            <a:r>
              <a:rPr lang="ja-JP" altLang="en-US" dirty="0" smtClean="0"/>
              <a:t>だけ移動しろ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}</a:t>
            </a:r>
          </a:p>
          <a:p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他のキーを判定したい場合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 smtClean="0"/>
              <a:t>getSpecialKeyStatus(</a:t>
            </a:r>
            <a:r>
              <a:rPr kumimoji="1" lang="ja-JP" altLang="en-US" dirty="0" smtClean="0"/>
              <a:t>キーコード</a:t>
            </a:r>
            <a:r>
              <a:rPr kumimoji="1" lang="en-US" altLang="ja-JP" dirty="0" smtClean="0"/>
              <a:t>)</a:t>
            </a:r>
          </a:p>
          <a:p>
            <a:pPr lvl="1"/>
            <a:r>
              <a:rPr lang="ja-JP" altLang="en-US" dirty="0" smtClean="0"/>
              <a:t>キーコードは次のスライド参照</a:t>
            </a:r>
            <a:endParaRPr kumimoji="1" lang="en-US" altLang="ja-JP" dirty="0" smtClean="0"/>
          </a:p>
          <a:p>
            <a:r>
              <a:rPr lang="en-US" altLang="ja-JP" dirty="0" smtClean="0"/>
              <a:t>getKeyStatus(‘</a:t>
            </a:r>
            <a:r>
              <a:rPr lang="ja-JP" altLang="en-US" dirty="0" smtClean="0"/>
              <a:t>調べたいキーの文字</a:t>
            </a:r>
            <a:r>
              <a:rPr lang="en-US" altLang="ja-JP" dirty="0" smtClean="0"/>
              <a:t>’)</a:t>
            </a:r>
            <a:endParaRPr lang="ja-JP" altLang="en-US" dirty="0" smtClean="0"/>
          </a:p>
          <a:p>
            <a:pPr lvl="1"/>
            <a:r>
              <a:rPr kumimoji="1" lang="ja-JP" altLang="en-US" dirty="0" smtClean="0"/>
              <a:t>シングルクォート</a:t>
            </a:r>
            <a:r>
              <a:rPr kumimoji="1" lang="en-US" altLang="ja-JP" dirty="0" smtClean="0"/>
              <a:t>(SHIFT+7)</a:t>
            </a:r>
            <a:r>
              <a:rPr kumimoji="1" lang="ja-JP" altLang="en-US" dirty="0" smtClean="0"/>
              <a:t>で半角文字を</a:t>
            </a:r>
            <a:br>
              <a:rPr kumimoji="1" lang="ja-JP" altLang="en-US" dirty="0" smtClean="0"/>
            </a:b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つだけ囲って指定する</a:t>
            </a:r>
            <a:endParaRPr lang="ja-JP" altLang="en-US" dirty="0" smtClean="0"/>
          </a:p>
          <a:p>
            <a:pPr algn="ctr">
              <a:buNone/>
            </a:pPr>
            <a:r>
              <a:rPr kumimoji="1" lang="en-US" altLang="ja-JP" dirty="0" smtClean="0"/>
              <a:t>==</a:t>
            </a:r>
          </a:p>
          <a:p>
            <a:r>
              <a:rPr lang="en-US" altLang="ja-JP" dirty="0" smtClean="0"/>
              <a:t>FKUT_SW_PRESS(</a:t>
            </a:r>
            <a:r>
              <a:rPr lang="ja-JP" altLang="en-US" dirty="0" smtClean="0"/>
              <a:t>押されてる</a:t>
            </a:r>
            <a:r>
              <a:rPr lang="en-US" altLang="ja-JP" dirty="0" smtClean="0"/>
              <a:t>)</a:t>
            </a:r>
            <a:endParaRPr lang="ja-JP" altLang="en-US" dirty="0" smtClean="0"/>
          </a:p>
          <a:p>
            <a:r>
              <a:rPr lang="en-US" altLang="ja-JP" dirty="0" smtClean="0"/>
              <a:t>FKUT_SW_DOWN(</a:t>
            </a:r>
            <a:r>
              <a:rPr lang="ja-JP" altLang="en-US" dirty="0" smtClean="0"/>
              <a:t>押された瞬間</a:t>
            </a:r>
            <a:r>
              <a:rPr lang="en-US" altLang="ja-JP" dirty="0" smtClean="0"/>
              <a:t>)</a:t>
            </a:r>
            <a:endParaRPr lang="ja-JP" altLang="en-US" dirty="0" smtClean="0"/>
          </a:p>
          <a:p>
            <a:r>
              <a:rPr lang="en-US" altLang="ja-JP" dirty="0" smtClean="0"/>
              <a:t>FKUT_SW_UP(</a:t>
            </a:r>
            <a:r>
              <a:rPr lang="ja-JP" altLang="en-US" dirty="0" smtClean="0"/>
              <a:t>離された瞬間</a:t>
            </a:r>
            <a:r>
              <a:rPr lang="en-US" altLang="ja-JP" dirty="0" smtClean="0"/>
              <a:t>)</a:t>
            </a:r>
            <a:endParaRPr lang="ja-JP" altLang="en-US" dirty="0" smtClean="0"/>
          </a:p>
          <a:p>
            <a:r>
              <a:rPr kumimoji="1" lang="en-US" altLang="ja-JP" dirty="0" smtClean="0"/>
              <a:t>FKUT_SW_RELEASE(</a:t>
            </a:r>
            <a:r>
              <a:rPr kumimoji="1" lang="ja-JP" altLang="en-US" dirty="0" smtClean="0"/>
              <a:t>離されてる</a:t>
            </a:r>
            <a:r>
              <a:rPr kumimoji="1" lang="en-US" altLang="ja-JP" dirty="0" smtClean="0"/>
              <a:t>)</a:t>
            </a:r>
            <a:endParaRPr kumimoji="1" lang="ja-JP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条件式</a:t>
            </a:r>
            <a:r>
              <a:rPr lang="ja-JP" altLang="en-US" dirty="0" smtClean="0"/>
              <a:t>の</a:t>
            </a:r>
            <a:r>
              <a:rPr lang="ja-JP" altLang="en-US" dirty="0"/>
              <a:t>書き方</a:t>
            </a:r>
            <a:r>
              <a:rPr lang="ja-JP" altLang="en-US" dirty="0" smtClean="0"/>
              <a:t>の</a:t>
            </a:r>
            <a:r>
              <a:rPr lang="ja-JP" altLang="en-US" dirty="0"/>
              <a:t>基本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kumimoji="1" lang="ja-JP" altLang="en-US" sz="2800" dirty="0" smtClean="0"/>
              <a:t>「左側」と「右側」が、どういう関係かを記述</a:t>
            </a:r>
            <a:endParaRPr kumimoji="1" lang="en-US" altLang="ja-JP" sz="2800" dirty="0" smtClean="0"/>
          </a:p>
          <a:p>
            <a:pPr lvl="1"/>
            <a:r>
              <a:rPr lang="en-US" altLang="ja-JP" sz="2400" dirty="0" smtClean="0"/>
              <a:t>(A == B)</a:t>
            </a:r>
            <a:r>
              <a:rPr lang="ja-JP" altLang="en-US" sz="2400" dirty="0" smtClean="0"/>
              <a:t>等しい</a:t>
            </a:r>
            <a:endParaRPr lang="en-US" altLang="ja-JP" sz="2400" dirty="0" smtClean="0"/>
          </a:p>
          <a:p>
            <a:pPr lvl="1"/>
            <a:r>
              <a:rPr kumimoji="1" lang="en-US" altLang="ja-JP" sz="2400" dirty="0" smtClean="0"/>
              <a:t>(A != B)</a:t>
            </a:r>
            <a:r>
              <a:rPr kumimoji="1" lang="ja-JP" altLang="en-US" sz="2400" dirty="0" smtClean="0"/>
              <a:t>等しくな</a:t>
            </a:r>
            <a:r>
              <a:rPr lang="ja-JP" altLang="en-US" dirty="0" smtClean="0"/>
              <a:t>い</a:t>
            </a:r>
            <a:endParaRPr kumimoji="1" lang="en-US" altLang="ja-JP" sz="2400" dirty="0" smtClean="0"/>
          </a:p>
          <a:p>
            <a:pPr lvl="1"/>
            <a:r>
              <a:rPr kumimoji="1" lang="en-US" altLang="ja-JP" sz="2400" dirty="0" smtClean="0"/>
              <a:t>(A &gt; B)A</a:t>
            </a:r>
            <a:r>
              <a:rPr kumimoji="1" lang="ja-JP" altLang="en-US" sz="2400" dirty="0" smtClean="0"/>
              <a:t>が</a:t>
            </a:r>
            <a:r>
              <a:rPr kumimoji="1" lang="en-US" altLang="ja-JP" sz="2400" dirty="0" smtClean="0"/>
              <a:t>B</a:t>
            </a:r>
            <a:r>
              <a:rPr kumimoji="1" lang="ja-JP" altLang="en-US" sz="2400" dirty="0" smtClean="0"/>
              <a:t>より大きい</a:t>
            </a:r>
            <a:endParaRPr kumimoji="1" lang="en-US" altLang="ja-JP" sz="2400" dirty="0" smtClean="0"/>
          </a:p>
          <a:p>
            <a:pPr lvl="1"/>
            <a:r>
              <a:rPr lang="en-US" altLang="ja-JP" sz="2400" dirty="0" smtClean="0"/>
              <a:t>(A &lt; B)A</a:t>
            </a:r>
            <a:r>
              <a:rPr lang="ja-JP" altLang="en-US" sz="2400" dirty="0" smtClean="0"/>
              <a:t>が</a:t>
            </a:r>
            <a:r>
              <a:rPr lang="en-US" altLang="ja-JP" sz="2400" dirty="0" smtClean="0"/>
              <a:t>B</a:t>
            </a:r>
            <a:r>
              <a:rPr lang="ja-JP" altLang="en-US" sz="2400" dirty="0" smtClean="0"/>
              <a:t>より小さい</a:t>
            </a:r>
            <a:endParaRPr lang="en-US" altLang="ja-JP" sz="2400" dirty="0" smtClean="0"/>
          </a:p>
          <a:p>
            <a:pPr lvl="1"/>
            <a:r>
              <a:rPr kumimoji="1" lang="en-US" altLang="ja-JP" sz="2400" dirty="0" smtClean="0"/>
              <a:t>(A &gt;= B)A</a:t>
            </a:r>
            <a:r>
              <a:rPr kumimoji="1" lang="ja-JP" altLang="en-US" sz="2400" dirty="0" smtClean="0"/>
              <a:t>が</a:t>
            </a:r>
            <a:r>
              <a:rPr kumimoji="1" lang="en-US" altLang="ja-JP" sz="2400" dirty="0" smtClean="0"/>
              <a:t>B</a:t>
            </a:r>
            <a:r>
              <a:rPr kumimoji="1" lang="ja-JP" altLang="en-US" sz="2400" dirty="0" smtClean="0"/>
              <a:t>以上</a:t>
            </a:r>
            <a:endParaRPr lang="en-US" altLang="ja-JP" sz="2400" dirty="0"/>
          </a:p>
          <a:p>
            <a:pPr lvl="1"/>
            <a:r>
              <a:rPr kumimoji="1" lang="en-US" altLang="ja-JP" sz="2400" dirty="0" smtClean="0"/>
              <a:t>(A &lt;= B)A</a:t>
            </a:r>
            <a:r>
              <a:rPr kumimoji="1" lang="ja-JP" altLang="en-US" sz="2400" dirty="0" smtClean="0"/>
              <a:t>が</a:t>
            </a:r>
            <a:r>
              <a:rPr kumimoji="1" lang="en-US" altLang="ja-JP" sz="2400" dirty="0" smtClean="0"/>
              <a:t>B</a:t>
            </a:r>
            <a:r>
              <a:rPr kumimoji="1" lang="ja-JP" altLang="en-US" sz="2400" dirty="0" smtClean="0"/>
              <a:t>以下</a:t>
            </a:r>
            <a:endParaRPr kumimoji="1" lang="en-US" altLang="ja-JP" sz="2400" dirty="0" smtClean="0"/>
          </a:p>
          <a:p>
            <a:pPr lvl="2"/>
            <a:r>
              <a:rPr lang="ja-JP" altLang="en-US" sz="2000" dirty="0" smtClean="0"/>
              <a:t>以上、以下は</a:t>
            </a:r>
            <a:r>
              <a:rPr lang="en-US" altLang="ja-JP" sz="2000" dirty="0" smtClean="0"/>
              <a:t/>
            </a:r>
            <a:br>
              <a:rPr lang="en-US" altLang="ja-JP" sz="2000" dirty="0" smtClean="0"/>
            </a:br>
            <a:r>
              <a:rPr lang="ja-JP" altLang="en-US" sz="2000" dirty="0" smtClean="0"/>
              <a:t>等しい場合を含む</a:t>
            </a:r>
            <a:endParaRPr kumimoji="1" lang="en-US" altLang="ja-JP" sz="2000" dirty="0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kumimoji="1" lang="ja-JP" altLang="en-US" dirty="0" smtClean="0"/>
              <a:t>今のところこの授業は「等しい場合」だけで何とかなる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左側にキーの状態を引っ張ってくる命令を書き、右側にどんな状態で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あって欲しいかを書く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833208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getSpecialKeyStatus()</a:t>
            </a:r>
            <a:r>
              <a:rPr kumimoji="1" lang="ja-JP" altLang="en-US" dirty="0" smtClean="0"/>
              <a:t>で</a:t>
            </a:r>
            <a:br>
              <a:rPr kumimoji="1" lang="ja-JP" altLang="en-US" dirty="0" smtClean="0"/>
            </a:br>
            <a:r>
              <a:rPr kumimoji="1" lang="ja-JP" altLang="en-US" dirty="0" smtClean="0"/>
              <a:t>使えるキーコード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FK_SHIFT_R,	//!&lt; </a:t>
            </a:r>
            <a:r>
              <a:rPr lang="ja-JP" altLang="en-US" dirty="0" smtClean="0"/>
              <a:t>右シフトキー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FK_SHIFT_L,	//!&lt; </a:t>
            </a:r>
            <a:r>
              <a:rPr lang="ja-JP" altLang="en-US" dirty="0" smtClean="0"/>
              <a:t>左シフトキー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FK_CTRL_R,	//!&lt; </a:t>
            </a:r>
            <a:r>
              <a:rPr lang="ja-JP" altLang="en-US" dirty="0" smtClean="0"/>
              <a:t>右コントロールキー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FK_CTRL_L,	//!&lt; </a:t>
            </a:r>
            <a:r>
              <a:rPr lang="ja-JP" altLang="en-US" dirty="0" smtClean="0"/>
              <a:t>左コントロールキー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FK_ALT_R,	//!&lt; </a:t>
            </a:r>
            <a:r>
              <a:rPr lang="ja-JP" altLang="en-US" dirty="0" smtClean="0"/>
              <a:t>右オルトキー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FK_ALT_L,	//!&lt; </a:t>
            </a:r>
            <a:r>
              <a:rPr lang="ja-JP" altLang="en-US" dirty="0" smtClean="0"/>
              <a:t>左オルトキー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FK_ENTER,	//!&lt; </a:t>
            </a:r>
            <a:r>
              <a:rPr lang="ja-JP" altLang="en-US" dirty="0" smtClean="0"/>
              <a:t>エンターキー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FK_BACKSPACE,	//!&lt; </a:t>
            </a:r>
            <a:r>
              <a:rPr lang="ja-JP" altLang="en-US" dirty="0" smtClean="0"/>
              <a:t>バックスペースキー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FK_DELETE,	//!&lt; </a:t>
            </a:r>
            <a:r>
              <a:rPr lang="ja-JP" altLang="en-US" dirty="0" smtClean="0"/>
              <a:t>デリート</a:t>
            </a:r>
            <a:r>
              <a:rPr lang="en-US" altLang="ja-JP" dirty="0" smtClean="0"/>
              <a:t>(</a:t>
            </a:r>
            <a:r>
              <a:rPr lang="ja-JP" altLang="en-US" dirty="0" smtClean="0"/>
              <a:t>削除</a:t>
            </a:r>
            <a:r>
              <a:rPr lang="en-US" altLang="ja-JP" dirty="0" smtClean="0"/>
              <a:t>)</a:t>
            </a:r>
            <a:r>
              <a:rPr lang="ja-JP" altLang="en-US" dirty="0" smtClean="0"/>
              <a:t>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FK_CAPS_LOCK,	//!&lt; CapsLock</a:t>
            </a:r>
            <a:r>
              <a:rPr lang="ja-JP" altLang="en-US" dirty="0" smtClean="0"/>
              <a:t>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FK_TAB,	//!&lt; </a:t>
            </a:r>
            <a:r>
              <a:rPr lang="ja-JP" altLang="en-US" dirty="0" smtClean="0"/>
              <a:t>タブキー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FK_PAGE_UP,	//!&lt; </a:t>
            </a:r>
            <a:r>
              <a:rPr lang="ja-JP" altLang="en-US" dirty="0" smtClean="0"/>
              <a:t>ページアップキー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FK_PAGE_DOWN,	//!&lt; </a:t>
            </a:r>
            <a:r>
              <a:rPr lang="ja-JP" altLang="en-US" dirty="0" smtClean="0"/>
              <a:t>ページダウンキー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FK_HOME,	//!&lt; </a:t>
            </a:r>
            <a:r>
              <a:rPr lang="ja-JP" altLang="en-US" dirty="0" smtClean="0"/>
              <a:t>ホームキー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FK_END,	//!&lt; </a:t>
            </a:r>
            <a:r>
              <a:rPr lang="ja-JP" altLang="en-US" dirty="0" smtClean="0"/>
              <a:t>エンドキー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FK_INSERT,	//!&lt; </a:t>
            </a:r>
            <a:r>
              <a:rPr lang="ja-JP" altLang="en-US" dirty="0" smtClean="0"/>
              <a:t>インサートキー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FK_LEFT,	//!&lt; </a:t>
            </a:r>
            <a:r>
              <a:rPr lang="ja-JP" altLang="en-US" dirty="0" smtClean="0"/>
              <a:t>左矢印キー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FK_RIGHT,	//!&lt; </a:t>
            </a:r>
            <a:r>
              <a:rPr lang="ja-JP" altLang="en-US" dirty="0" smtClean="0"/>
              <a:t>右矢印キー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FK_UP,		//!&lt; </a:t>
            </a:r>
            <a:r>
              <a:rPr lang="ja-JP" altLang="en-US" dirty="0" smtClean="0"/>
              <a:t>上矢印キー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FK_DOWN,	//!&lt; </a:t>
            </a:r>
            <a:r>
              <a:rPr lang="ja-JP" altLang="en-US" dirty="0" smtClean="0"/>
              <a:t>下矢印キー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FK_F1,		//!&lt; F1 </a:t>
            </a:r>
            <a:r>
              <a:rPr lang="ja-JP" altLang="en-US" dirty="0" smtClean="0"/>
              <a:t>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FK_F2,		//!&lt; F2 </a:t>
            </a:r>
            <a:r>
              <a:rPr lang="ja-JP" altLang="en-US" dirty="0" smtClean="0"/>
              <a:t>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FK_F3,		//!&lt; F3 </a:t>
            </a:r>
            <a:r>
              <a:rPr lang="ja-JP" altLang="en-US" dirty="0" smtClean="0"/>
              <a:t>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FK_F4,		//!&lt; F4 </a:t>
            </a:r>
            <a:r>
              <a:rPr lang="ja-JP" altLang="en-US" dirty="0" smtClean="0"/>
              <a:t>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FK_F5,		//!&lt; F5 </a:t>
            </a:r>
            <a:r>
              <a:rPr lang="ja-JP" altLang="en-US" dirty="0" smtClean="0"/>
              <a:t>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FK_F6,		//!&lt; F6 </a:t>
            </a:r>
            <a:r>
              <a:rPr lang="ja-JP" altLang="en-US" dirty="0" smtClean="0"/>
              <a:t>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FK_F7,		//!&lt; F7 </a:t>
            </a:r>
            <a:r>
              <a:rPr lang="ja-JP" altLang="en-US" dirty="0" smtClean="0"/>
              <a:t>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FK_F8,		//!&lt; F8 </a:t>
            </a:r>
            <a:r>
              <a:rPr lang="ja-JP" altLang="en-US" dirty="0" smtClean="0"/>
              <a:t>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FK_F9,		//!&lt; F9 </a:t>
            </a:r>
            <a:r>
              <a:rPr lang="ja-JP" altLang="en-US" dirty="0" smtClean="0"/>
              <a:t>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FK_F10,	//!&lt; F10</a:t>
            </a:r>
            <a:r>
              <a:rPr lang="ja-JP" altLang="en-US" dirty="0" smtClean="0"/>
              <a:t>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FK_F11,	//!&lt; F11</a:t>
            </a:r>
            <a:r>
              <a:rPr lang="ja-JP" altLang="en-US" dirty="0" smtClean="0"/>
              <a:t>キー</a:t>
            </a:r>
          </a:p>
          <a:p>
            <a:pPr>
              <a:buNone/>
            </a:pPr>
            <a:r>
              <a:rPr lang="ja-JP" altLang="en-US" dirty="0" smtClean="0"/>
              <a:t>	</a:t>
            </a:r>
            <a:r>
              <a:rPr lang="en-US" altLang="ja-JP" dirty="0" smtClean="0"/>
              <a:t>FK_F12	//!&lt; F12</a:t>
            </a:r>
            <a:r>
              <a:rPr lang="ja-JP" altLang="en-US" dirty="0" smtClean="0"/>
              <a:t>キー</a:t>
            </a:r>
          </a:p>
          <a:p>
            <a:pPr>
              <a:buNone/>
            </a:pP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「瞬間」ってどういうこと？</a:t>
            </a:r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kumimoji="1" lang="ja-JP" altLang="en-US" sz="6600" dirty="0" smtClean="0"/>
              <a:t>ゲームプログラムは</a:t>
            </a:r>
          </a:p>
          <a:p>
            <a:pPr algn="ctr">
              <a:buNone/>
            </a:pPr>
            <a:r>
              <a:rPr lang="ja-JP" altLang="en-US" sz="11600" b="1" dirty="0" smtClean="0"/>
              <a:t>回っている</a:t>
            </a:r>
          </a:p>
          <a:p>
            <a:pPr algn="ctr">
              <a:buNone/>
            </a:pPr>
            <a:r>
              <a:rPr kumimoji="1" lang="ja-JP" altLang="en-US" sz="5400" dirty="0" smtClean="0"/>
              <a:t>それはすごい勢いで</a:t>
            </a:r>
            <a:endParaRPr kumimoji="1" lang="ja-JP" alt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一般的なプログラムの場合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400552" cy="4525963"/>
          </a:xfrm>
        </p:spPr>
        <p:txBody>
          <a:bodyPr>
            <a:normAutofit/>
          </a:bodyPr>
          <a:lstStyle/>
          <a:p>
            <a:r>
              <a:rPr kumimoji="1" lang="ja-JP" altLang="en-US" sz="2000" dirty="0" smtClean="0"/>
              <a:t>計算はじめまーす</a:t>
            </a:r>
          </a:p>
          <a:p>
            <a:r>
              <a:rPr lang="ja-JP" altLang="en-US" sz="2000" dirty="0" smtClean="0"/>
              <a:t>入力値とかとってきまーす</a:t>
            </a:r>
          </a:p>
          <a:p>
            <a:r>
              <a:rPr kumimoji="1" lang="ja-JP" altLang="en-US" sz="2000" dirty="0" smtClean="0"/>
              <a:t>足したり引いたりしまーす</a:t>
            </a:r>
          </a:p>
          <a:p>
            <a:r>
              <a:rPr lang="ja-JP" altLang="en-US" sz="2000" dirty="0" smtClean="0"/>
              <a:t>答え出ちゃったから出しまーす</a:t>
            </a:r>
          </a:p>
          <a:p>
            <a:r>
              <a:rPr kumimoji="1" lang="ja-JP" altLang="en-US" sz="2000" dirty="0" smtClean="0"/>
              <a:t>おしまーい、あはははーっ</a:t>
            </a:r>
            <a:endParaRPr kumimoji="1" lang="ja-JP" altLang="en-US" sz="2000" dirty="0"/>
          </a:p>
        </p:txBody>
      </p:sp>
      <p:sp>
        <p:nvSpPr>
          <p:cNvPr id="7" name="フローチャート : 端子 6"/>
          <p:cNvSpPr/>
          <p:nvPr/>
        </p:nvSpPr>
        <p:spPr>
          <a:xfrm>
            <a:off x="6000760" y="1571612"/>
            <a:ext cx="1357322" cy="428628"/>
          </a:xfrm>
          <a:prstGeom prst="flowChartTerminato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開始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8" name="フローチャート : 端子 7"/>
          <p:cNvSpPr/>
          <p:nvPr/>
        </p:nvSpPr>
        <p:spPr>
          <a:xfrm>
            <a:off x="6000760" y="4929198"/>
            <a:ext cx="1357322" cy="428628"/>
          </a:xfrm>
          <a:prstGeom prst="flowChartTerminato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終了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9" name="フローチャート : 表示 8"/>
          <p:cNvSpPr/>
          <p:nvPr/>
        </p:nvSpPr>
        <p:spPr>
          <a:xfrm>
            <a:off x="6143636" y="4043366"/>
            <a:ext cx="1071570" cy="500066"/>
          </a:xfrm>
          <a:prstGeom prst="flowChartDisplay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出力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0" name="フローチャート : 手操作入力 9"/>
          <p:cNvSpPr/>
          <p:nvPr/>
        </p:nvSpPr>
        <p:spPr>
          <a:xfrm>
            <a:off x="6222221" y="2386006"/>
            <a:ext cx="914400" cy="457200"/>
          </a:xfrm>
          <a:prstGeom prst="flowChartManualInpu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入力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1" name="フローチャート: 処理 10"/>
          <p:cNvSpPr/>
          <p:nvPr/>
        </p:nvSpPr>
        <p:spPr>
          <a:xfrm>
            <a:off x="6022193" y="3228972"/>
            <a:ext cx="1314456" cy="428628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計算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12" name="直線矢印コネクタ 11"/>
          <p:cNvCxnSpPr/>
          <p:nvPr/>
        </p:nvCxnSpPr>
        <p:spPr>
          <a:xfrm rot="5400000">
            <a:off x="6463678" y="2215983"/>
            <a:ext cx="431486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/>
          <p:nvPr/>
        </p:nvCxnSpPr>
        <p:spPr>
          <a:xfrm rot="5400000">
            <a:off x="6486538" y="3036089"/>
            <a:ext cx="385766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/>
          <p:nvPr/>
        </p:nvCxnSpPr>
        <p:spPr>
          <a:xfrm rot="5400000">
            <a:off x="6486538" y="3850483"/>
            <a:ext cx="385766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/>
          <p:cNvCxnSpPr/>
          <p:nvPr/>
        </p:nvCxnSpPr>
        <p:spPr>
          <a:xfrm rot="5400000">
            <a:off x="6486538" y="4736315"/>
            <a:ext cx="385766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ゲームの場合はこうだ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ja-JP" altLang="en-US" dirty="0" smtClean="0"/>
              <a:t>表示するものの準備</a:t>
            </a:r>
          </a:p>
          <a:p>
            <a:r>
              <a:rPr lang="ja-JP" altLang="en-US" dirty="0" smtClean="0"/>
              <a:t>画面の表示</a:t>
            </a:r>
            <a:r>
              <a:rPr lang="en-US" altLang="ja-JP" dirty="0" smtClean="0"/>
              <a:t>(</a:t>
            </a:r>
            <a:r>
              <a:rPr lang="ja-JP" altLang="en-US" dirty="0" smtClean="0"/>
              <a:t>描画</a:t>
            </a:r>
            <a:r>
              <a:rPr lang="en-US" altLang="ja-JP" dirty="0" smtClean="0"/>
              <a:t>)</a:t>
            </a:r>
            <a:endParaRPr lang="ja-JP" altLang="en-US" dirty="0" smtClean="0"/>
          </a:p>
          <a:p>
            <a:r>
              <a:rPr kumimoji="1" lang="en-US" altLang="ja-JP" dirty="0" smtClean="0"/>
              <a:t>[</a:t>
            </a:r>
            <a:r>
              <a:rPr kumimoji="1" lang="ja-JP" altLang="en-US" dirty="0" smtClean="0"/>
              <a:t>条件によって</a:t>
            </a:r>
            <a:r>
              <a:rPr kumimoji="1" lang="en-US" altLang="ja-JP" dirty="0" smtClean="0"/>
              <a:t>]</a:t>
            </a:r>
            <a:r>
              <a:rPr kumimoji="1" lang="ja-JP" altLang="en-US" dirty="0" smtClean="0"/>
              <a:t/>
            </a:r>
            <a:br>
              <a:rPr kumimoji="1" lang="ja-JP" altLang="en-US" dirty="0" smtClean="0"/>
            </a:br>
            <a:r>
              <a:rPr kumimoji="1" lang="ja-JP" altLang="en-US" dirty="0" smtClean="0"/>
              <a:t>物体を動かす</a:t>
            </a:r>
          </a:p>
          <a:p>
            <a:r>
              <a:rPr lang="en-US" altLang="ja-JP" dirty="0" smtClean="0"/>
              <a:t>[</a:t>
            </a:r>
            <a:r>
              <a:rPr lang="ja-JP" altLang="en-US" dirty="0" smtClean="0"/>
              <a:t>条件によって</a:t>
            </a:r>
            <a:r>
              <a:rPr lang="en-US" altLang="ja-JP" dirty="0" smtClean="0"/>
              <a:t>]</a:t>
            </a:r>
            <a:r>
              <a:rPr lang="ja-JP" altLang="en-US" dirty="0" smtClean="0"/>
              <a:t/>
            </a:r>
            <a:br>
              <a:rPr lang="ja-JP" altLang="en-US" dirty="0" smtClean="0"/>
            </a:br>
            <a:r>
              <a:rPr lang="ja-JP" altLang="en-US" dirty="0" smtClean="0"/>
              <a:t>カメラとかも動かす</a:t>
            </a:r>
          </a:p>
          <a:p>
            <a:r>
              <a:rPr kumimoji="1" lang="en-US" altLang="ja-JP" dirty="0" smtClean="0"/>
              <a:t>[</a:t>
            </a:r>
            <a:r>
              <a:rPr kumimoji="1" lang="ja-JP" altLang="en-US" dirty="0" smtClean="0"/>
              <a:t>条件によって</a:t>
            </a:r>
            <a:r>
              <a:rPr kumimoji="1" lang="en-US" altLang="ja-JP" dirty="0" smtClean="0"/>
              <a:t>]</a:t>
            </a:r>
            <a:r>
              <a:rPr kumimoji="1" lang="ja-JP" altLang="en-US" dirty="0" smtClean="0"/>
              <a:t/>
            </a:r>
            <a:br>
              <a:rPr kumimoji="1" lang="ja-JP" altLang="en-US" dirty="0" smtClean="0"/>
            </a:br>
            <a:r>
              <a:rPr kumimoji="1" lang="ja-JP" altLang="en-US" dirty="0" smtClean="0"/>
              <a:t>色々動かす</a:t>
            </a:r>
          </a:p>
          <a:p>
            <a:r>
              <a:rPr lang="ja-JP" altLang="en-US" dirty="0" smtClean="0"/>
              <a:t>画面の表示に戻る</a:t>
            </a:r>
          </a:p>
          <a:p>
            <a:r>
              <a:rPr kumimoji="1" lang="ja-JP" altLang="en-US" dirty="0" smtClean="0"/>
              <a:t>ウィンドウが閉じられたら終了</a:t>
            </a:r>
            <a:endParaRPr kumimoji="1" lang="ja-JP" altLang="en-US" dirty="0"/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6912405" y="5066337"/>
            <a:ext cx="1285884" cy="393700"/>
          </a:xfrm>
          <a:prstGeom prst="flowChart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 sz="2400" dirty="0" smtClean="0"/>
              <a:t>画面描画</a:t>
            </a:r>
            <a:endParaRPr lang="en-US" altLang="ja-JP" sz="2400" dirty="0"/>
          </a:p>
        </p:txBody>
      </p:sp>
      <p:sp>
        <p:nvSpPr>
          <p:cNvPr id="6" name="AutoShape 5"/>
          <p:cNvSpPr>
            <a:spLocks noChangeArrowheads="1"/>
          </p:cNvSpPr>
          <p:nvPr/>
        </p:nvSpPr>
        <p:spPr bwMode="auto">
          <a:xfrm>
            <a:off x="6766365" y="2967633"/>
            <a:ext cx="1574800" cy="876300"/>
          </a:xfrm>
          <a:prstGeom prst="flowChartDecision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 dirty="0" smtClean="0"/>
              <a:t>ウィンドウ</a:t>
            </a:r>
            <a:br>
              <a:rPr lang="ja-JP" altLang="en-US" dirty="0" smtClean="0"/>
            </a:br>
            <a:r>
              <a:rPr lang="ja-JP" altLang="en-US" dirty="0" smtClean="0"/>
              <a:t>閉じてないよね？</a:t>
            </a:r>
            <a:endParaRPr lang="en-US" altLang="ja-JP" dirty="0"/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6182167" y="3616920"/>
            <a:ext cx="7096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2400" dirty="0"/>
              <a:t>Yes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7980804" y="2893020"/>
            <a:ext cx="574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2400" dirty="0"/>
              <a:t>No</a:t>
            </a:r>
          </a:p>
        </p:txBody>
      </p:sp>
      <p:sp>
        <p:nvSpPr>
          <p:cNvPr id="9" name="AutoShape 8"/>
          <p:cNvSpPr>
            <a:spLocks noChangeArrowheads="1"/>
          </p:cNvSpPr>
          <p:nvPr/>
        </p:nvSpPr>
        <p:spPr bwMode="auto">
          <a:xfrm>
            <a:off x="6983843" y="1254720"/>
            <a:ext cx="1143000" cy="406400"/>
          </a:xfrm>
          <a:prstGeom prst="flowChartTerminator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 sz="2400" dirty="0"/>
              <a:t>開始</a:t>
            </a:r>
          </a:p>
        </p:txBody>
      </p:sp>
      <p:sp>
        <p:nvSpPr>
          <p:cNvPr id="10" name="AutoShape 9"/>
          <p:cNvSpPr>
            <a:spLocks noChangeArrowheads="1"/>
          </p:cNvSpPr>
          <p:nvPr/>
        </p:nvSpPr>
        <p:spPr bwMode="auto">
          <a:xfrm>
            <a:off x="6483777" y="5902920"/>
            <a:ext cx="1143000" cy="406400"/>
          </a:xfrm>
          <a:prstGeom prst="flowChartTerminator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 sz="2400" dirty="0"/>
              <a:t>終了</a:t>
            </a:r>
          </a:p>
        </p:txBody>
      </p:sp>
      <p:sp>
        <p:nvSpPr>
          <p:cNvPr id="11" name="AutoShape 10"/>
          <p:cNvSpPr>
            <a:spLocks noChangeArrowheads="1"/>
          </p:cNvSpPr>
          <p:nvPr/>
        </p:nvSpPr>
        <p:spPr bwMode="auto">
          <a:xfrm>
            <a:off x="7098143" y="2172295"/>
            <a:ext cx="914400" cy="495300"/>
          </a:xfrm>
          <a:prstGeom prst="flowChart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 sz="2400" dirty="0" smtClean="0"/>
              <a:t>準備</a:t>
            </a:r>
            <a:endParaRPr lang="en-US" altLang="ja-JP" sz="2400" dirty="0"/>
          </a:p>
        </p:txBody>
      </p:sp>
      <p:cxnSp>
        <p:nvCxnSpPr>
          <p:cNvPr id="12" name="AutoShape 11"/>
          <p:cNvCxnSpPr>
            <a:cxnSpLocks noChangeShapeType="1"/>
            <a:stCxn id="9" idx="2"/>
            <a:endCxn id="11" idx="0"/>
          </p:cNvCxnSpPr>
          <p:nvPr/>
        </p:nvCxnSpPr>
        <p:spPr bwMode="auto">
          <a:xfrm rot="5400000">
            <a:off x="7299756" y="1916707"/>
            <a:ext cx="511175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3" name="AutoShape 12"/>
          <p:cNvSpPr>
            <a:spLocks noChangeArrowheads="1"/>
          </p:cNvSpPr>
          <p:nvPr/>
        </p:nvSpPr>
        <p:spPr bwMode="auto">
          <a:xfrm>
            <a:off x="4483513" y="4215408"/>
            <a:ext cx="4429156" cy="393700"/>
          </a:xfrm>
          <a:prstGeom prst="flowChart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 dirty="0" smtClean="0"/>
              <a:t>ここに膨大な量の条件分岐がはさまると思え</a:t>
            </a:r>
            <a:endParaRPr lang="ja-JP" altLang="en-US" dirty="0"/>
          </a:p>
        </p:txBody>
      </p:sp>
      <p:cxnSp>
        <p:nvCxnSpPr>
          <p:cNvPr id="14" name="AutoShape 13"/>
          <p:cNvCxnSpPr>
            <a:cxnSpLocks noChangeShapeType="1"/>
            <a:stCxn id="11" idx="2"/>
            <a:endCxn id="6" idx="0"/>
          </p:cNvCxnSpPr>
          <p:nvPr/>
        </p:nvCxnSpPr>
        <p:spPr bwMode="auto">
          <a:xfrm rot="5400000">
            <a:off x="7404535" y="2816825"/>
            <a:ext cx="300038" cy="157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5" name="AutoShape 14"/>
          <p:cNvCxnSpPr>
            <a:cxnSpLocks noChangeShapeType="1"/>
            <a:stCxn id="6" idx="2"/>
          </p:cNvCxnSpPr>
          <p:nvPr/>
        </p:nvCxnSpPr>
        <p:spPr bwMode="auto">
          <a:xfrm rot="16200000" flipH="1">
            <a:off x="7384683" y="4013015"/>
            <a:ext cx="339747" cy="158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6" name="AutoShape 15"/>
          <p:cNvCxnSpPr>
            <a:cxnSpLocks noChangeShapeType="1"/>
            <a:endCxn id="5" idx="0"/>
          </p:cNvCxnSpPr>
          <p:nvPr/>
        </p:nvCxnSpPr>
        <p:spPr bwMode="auto">
          <a:xfrm rot="16200000" flipH="1">
            <a:off x="7328330" y="4839320"/>
            <a:ext cx="454032" cy="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7" name="Freeform 16"/>
          <p:cNvSpPr>
            <a:spLocks/>
          </p:cNvSpPr>
          <p:nvPr/>
        </p:nvSpPr>
        <p:spPr bwMode="auto">
          <a:xfrm>
            <a:off x="4340637" y="2969232"/>
            <a:ext cx="3214710" cy="2714644"/>
          </a:xfrm>
          <a:custGeom>
            <a:avLst/>
            <a:gdLst/>
            <a:ahLst/>
            <a:cxnLst>
              <a:cxn ang="0">
                <a:pos x="617" y="1628"/>
              </a:cxn>
              <a:cxn ang="0">
                <a:pos x="617" y="1795"/>
              </a:cxn>
              <a:cxn ang="0">
                <a:pos x="0" y="1795"/>
              </a:cxn>
              <a:cxn ang="0">
                <a:pos x="0" y="0"/>
              </a:cxn>
              <a:cxn ang="0">
                <a:pos x="617" y="0"/>
              </a:cxn>
            </a:cxnLst>
            <a:rect l="0" t="0" r="r" b="b"/>
            <a:pathLst>
              <a:path w="617" h="1795">
                <a:moveTo>
                  <a:pt x="617" y="1628"/>
                </a:moveTo>
                <a:lnTo>
                  <a:pt x="617" y="1795"/>
                </a:lnTo>
                <a:lnTo>
                  <a:pt x="0" y="1795"/>
                </a:lnTo>
                <a:lnTo>
                  <a:pt x="0" y="0"/>
                </a:lnTo>
                <a:lnTo>
                  <a:pt x="617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ja-JP" altLang="en-US" dirty="0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7048942" y="3405783"/>
            <a:ext cx="1987554" cy="2505075"/>
          </a:xfrm>
          <a:custGeom>
            <a:avLst/>
            <a:gdLst/>
            <a:ahLst/>
            <a:cxnLst>
              <a:cxn ang="0">
                <a:pos x="493" y="0"/>
              </a:cxn>
              <a:cxn ang="0">
                <a:pos x="760" y="0"/>
              </a:cxn>
              <a:cxn ang="0">
                <a:pos x="760" y="1469"/>
              </a:cxn>
              <a:cxn ang="0">
                <a:pos x="0" y="1469"/>
              </a:cxn>
              <a:cxn ang="0">
                <a:pos x="9" y="1578"/>
              </a:cxn>
            </a:cxnLst>
            <a:rect l="0" t="0" r="r" b="b"/>
            <a:pathLst>
              <a:path w="760" h="1578">
                <a:moveTo>
                  <a:pt x="493" y="0"/>
                </a:moveTo>
                <a:lnTo>
                  <a:pt x="760" y="0"/>
                </a:lnTo>
                <a:lnTo>
                  <a:pt x="760" y="1469"/>
                </a:lnTo>
                <a:lnTo>
                  <a:pt x="0" y="1469"/>
                </a:lnTo>
                <a:lnTo>
                  <a:pt x="9" y="1578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意識しなくてはいけないこと</a:t>
            </a:r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繰り返しが基本構造になっている</a:t>
            </a:r>
          </a:p>
          <a:p>
            <a:pPr lvl="1"/>
            <a:r>
              <a:rPr lang="ja-JP" altLang="en-US" dirty="0" smtClean="0"/>
              <a:t>この</a:t>
            </a:r>
            <a:r>
              <a:rPr kumimoji="1" lang="en-US" altLang="ja-JP" dirty="0" smtClean="0"/>
              <a:t>while</a:t>
            </a:r>
            <a:r>
              <a:rPr kumimoji="1" lang="ja-JP" altLang="en-US" dirty="0" smtClean="0"/>
              <a:t>ループのことをメインループと呼ぶ</a:t>
            </a:r>
          </a:p>
          <a:p>
            <a:r>
              <a:rPr lang="ja-JP" altLang="en-US" dirty="0" smtClean="0"/>
              <a:t>繰り返しの中に書くのは</a:t>
            </a:r>
            <a:br>
              <a:rPr lang="ja-JP" altLang="en-US" dirty="0" smtClean="0"/>
            </a:br>
            <a:r>
              <a:rPr lang="ja-JP" altLang="en-US" dirty="0" smtClean="0"/>
              <a:t>「その一瞬で何をするのか」でしかない</a:t>
            </a:r>
          </a:p>
          <a:p>
            <a:pPr lvl="1"/>
            <a:r>
              <a:rPr kumimoji="1" lang="ja-JP" altLang="en-US" dirty="0" smtClean="0"/>
              <a:t>その積み重ねが動きの結果となって現れる</a:t>
            </a:r>
          </a:p>
          <a:p>
            <a:pPr lvl="1"/>
            <a:r>
              <a:rPr lang="ja-JP" altLang="en-US" dirty="0" smtClean="0"/>
              <a:t>一瞬の長さは具体的に言うと</a:t>
            </a:r>
            <a:r>
              <a:rPr lang="en-US" altLang="ja-JP" dirty="0" smtClean="0"/>
              <a:t>16ms</a:t>
            </a:r>
          </a:p>
          <a:p>
            <a:r>
              <a:rPr kumimoji="1" lang="ja-JP" altLang="en-US" dirty="0" smtClean="0"/>
              <a:t>状況に応じて「その一瞬」で何をするか</a:t>
            </a:r>
            <a:br>
              <a:rPr kumimoji="1" lang="ja-JP" altLang="en-US" dirty="0" smtClean="0"/>
            </a:br>
            <a:r>
              <a:rPr kumimoji="1" lang="ja-JP" altLang="en-US" dirty="0" smtClean="0"/>
              <a:t>適切に分岐する必要がある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{}</a:t>
            </a:r>
            <a:r>
              <a:rPr kumimoji="1" lang="ja-JP" altLang="en-US" dirty="0" smtClean="0"/>
              <a:t>重要！超重要！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en-US" altLang="ja-JP" dirty="0" smtClean="0"/>
              <a:t>while(</a:t>
            </a:r>
            <a:r>
              <a:rPr kumimoji="1" lang="ja-JP" altLang="en-US" dirty="0" smtClean="0"/>
              <a:t>繰り返し条件</a:t>
            </a:r>
            <a:r>
              <a:rPr kumimoji="1" lang="en-US" altLang="ja-JP" dirty="0" smtClean="0"/>
              <a:t>){</a:t>
            </a:r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繰り返したいこと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en-US" altLang="ja-JP" dirty="0" smtClean="0"/>
              <a:t>}</a:t>
            </a:r>
          </a:p>
          <a:p>
            <a:pPr marL="0" indent="0">
              <a:buNone/>
            </a:pPr>
            <a:r>
              <a:rPr kumimoji="1" lang="ja-JP" altLang="en-US" dirty="0" smtClean="0"/>
              <a:t>の中に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en-US" altLang="ja-JP" dirty="0" smtClean="0"/>
              <a:t>if(</a:t>
            </a:r>
            <a:r>
              <a:rPr kumimoji="1" lang="ja-JP" altLang="en-US" dirty="0" smtClean="0"/>
              <a:t>条件式</a:t>
            </a:r>
            <a:r>
              <a:rPr kumimoji="1" lang="en-US" altLang="ja-JP" dirty="0" smtClean="0"/>
              <a:t>){</a:t>
            </a:r>
          </a:p>
          <a:p>
            <a:pPr marL="0" indent="0">
              <a:buNone/>
            </a:pPr>
            <a:r>
              <a:rPr kumimoji="1" lang="ja-JP" altLang="en-US" dirty="0" smtClean="0"/>
              <a:t>　　条件</a:t>
            </a:r>
            <a:r>
              <a:rPr kumimoji="1" lang="ja-JP" altLang="en-US" dirty="0" smtClean="0"/>
              <a:t>が成立して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　　</a:t>
            </a:r>
            <a:r>
              <a:rPr kumimoji="1" lang="ja-JP" altLang="en-US" dirty="0" smtClean="0"/>
              <a:t>いたら</a:t>
            </a:r>
            <a:r>
              <a:rPr kumimoji="1" lang="ja-JP" altLang="en-US" dirty="0" smtClean="0"/>
              <a:t>やること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en-US" altLang="ja-JP" dirty="0" smtClean="0"/>
              <a:t>}</a:t>
            </a:r>
          </a:p>
          <a:p>
            <a:pPr marL="0" indent="0">
              <a:buNone/>
            </a:pPr>
            <a:r>
              <a:rPr kumimoji="1" lang="ja-JP" altLang="en-US" dirty="0" smtClean="0"/>
              <a:t>が入る！</a:t>
            </a:r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4716016" y="1628800"/>
            <a:ext cx="3888432" cy="4104456"/>
          </a:xfrm>
          <a:prstGeom prst="rect">
            <a:avLst/>
          </a:prstGeom>
          <a:solidFill>
            <a:srgbClr val="4F81BD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en-US" altLang="ja-JP" sz="1800" dirty="0" smtClean="0"/>
              <a:t>while(window.update() == true) {</a:t>
            </a:r>
          </a:p>
          <a:p>
            <a:pPr marL="0" indent="0">
              <a:buNone/>
            </a:pPr>
            <a:r>
              <a:rPr lang="ja-JP" altLang="en-US" sz="1800" dirty="0" smtClean="0"/>
              <a:t>　　</a:t>
            </a:r>
            <a:r>
              <a:rPr lang="en-US" altLang="ja-JP" sz="1800" dirty="0" smtClean="0"/>
              <a:t>if(</a:t>
            </a:r>
            <a:r>
              <a:rPr lang="ja-JP" altLang="en-US" sz="1800" dirty="0" smtClean="0"/>
              <a:t>キーが押されてた</a:t>
            </a:r>
            <a:r>
              <a:rPr lang="ja-JP" altLang="en-US" sz="1800" dirty="0"/>
              <a:t>ら？</a:t>
            </a:r>
            <a:r>
              <a:rPr lang="en-US" altLang="ja-JP" sz="1800" dirty="0" smtClean="0"/>
              <a:t>) {</a:t>
            </a:r>
          </a:p>
          <a:p>
            <a:pPr marL="0" indent="0">
              <a:buNone/>
            </a:pPr>
            <a:r>
              <a:rPr lang="ja-JP" altLang="en-US" sz="1800" dirty="0"/>
              <a:t>　</a:t>
            </a:r>
            <a:r>
              <a:rPr lang="ja-JP" altLang="en-US" sz="1800" dirty="0" smtClean="0"/>
              <a:t>　　　うごけー</a:t>
            </a:r>
            <a:endParaRPr lang="en-US" altLang="ja-JP" sz="1800" dirty="0" smtClean="0"/>
          </a:p>
          <a:p>
            <a:pPr marL="0" indent="0">
              <a:buNone/>
            </a:pPr>
            <a:r>
              <a:rPr lang="ja-JP" altLang="en-US" sz="1800" dirty="0"/>
              <a:t>　</a:t>
            </a:r>
            <a:r>
              <a:rPr lang="ja-JP" altLang="en-US" sz="1800" dirty="0" smtClean="0"/>
              <a:t>　</a:t>
            </a:r>
            <a:r>
              <a:rPr lang="en-US" altLang="ja-JP" sz="1800" dirty="0" smtClean="0"/>
              <a:t>} else {</a:t>
            </a:r>
          </a:p>
          <a:p>
            <a:pPr marL="0" indent="0">
              <a:buNone/>
            </a:pPr>
            <a:r>
              <a:rPr lang="ja-JP" altLang="en-US" sz="1800" dirty="0"/>
              <a:t>　</a:t>
            </a:r>
            <a:r>
              <a:rPr lang="ja-JP" altLang="en-US" sz="1800" dirty="0" smtClean="0"/>
              <a:t>　　　押されてなかったら</a:t>
            </a:r>
            <a:r>
              <a:rPr lang="en-US" altLang="ja-JP" sz="1800" dirty="0" smtClean="0"/>
              <a:t/>
            </a:r>
            <a:br>
              <a:rPr lang="en-US" altLang="ja-JP" sz="1800" dirty="0" smtClean="0"/>
            </a:br>
            <a:r>
              <a:rPr lang="ja-JP" altLang="en-US" sz="1800" dirty="0" smtClean="0"/>
              <a:t>　　　　これやっとけー</a:t>
            </a:r>
            <a:r>
              <a:rPr lang="en-US" altLang="ja-JP" sz="1800" dirty="0" smtClean="0"/>
              <a:t>(</a:t>
            </a:r>
            <a:r>
              <a:rPr lang="ja-JP" altLang="en-US" sz="1800" dirty="0" smtClean="0"/>
              <a:t>省略可</a:t>
            </a:r>
            <a:r>
              <a:rPr lang="en-US" altLang="ja-JP" sz="1800" dirty="0" smtClean="0"/>
              <a:t>)</a:t>
            </a:r>
          </a:p>
          <a:p>
            <a:pPr marL="0" indent="0">
              <a:buNone/>
            </a:pPr>
            <a:r>
              <a:rPr lang="ja-JP" altLang="en-US" sz="1800" dirty="0" smtClean="0"/>
              <a:t>　　</a:t>
            </a:r>
            <a:r>
              <a:rPr lang="en-US" altLang="ja-JP" sz="1800" dirty="0" smtClean="0"/>
              <a:t>}</a:t>
            </a:r>
          </a:p>
          <a:p>
            <a:pPr marL="0" indent="0">
              <a:buNone/>
            </a:pPr>
            <a:endParaRPr lang="en-US" altLang="ja-JP" sz="1800" dirty="0" smtClean="0"/>
          </a:p>
          <a:p>
            <a:pPr marL="0" indent="0">
              <a:buNone/>
            </a:pPr>
            <a:r>
              <a:rPr lang="ja-JP" altLang="en-US" sz="1800" dirty="0"/>
              <a:t>　　</a:t>
            </a:r>
            <a:r>
              <a:rPr lang="en-US" altLang="ja-JP" sz="1800" dirty="0"/>
              <a:t>if</a:t>
            </a:r>
            <a:r>
              <a:rPr lang="en-US" altLang="ja-JP" sz="1800" dirty="0" smtClean="0"/>
              <a:t>(</a:t>
            </a:r>
            <a:r>
              <a:rPr lang="ja-JP" altLang="en-US" sz="1800" dirty="0" smtClean="0"/>
              <a:t>違うキー</a:t>
            </a:r>
            <a:r>
              <a:rPr lang="ja-JP" altLang="en-US" sz="1800" dirty="0"/>
              <a:t>が押されてたら？</a:t>
            </a:r>
            <a:r>
              <a:rPr lang="en-US" altLang="ja-JP" sz="1800" dirty="0"/>
              <a:t>) {</a:t>
            </a:r>
          </a:p>
          <a:p>
            <a:pPr marL="0" indent="0">
              <a:buNone/>
            </a:pPr>
            <a:r>
              <a:rPr lang="ja-JP" altLang="en-US" sz="1800" dirty="0"/>
              <a:t>　　　　</a:t>
            </a:r>
            <a:r>
              <a:rPr lang="ja-JP" altLang="en-US" sz="1800" dirty="0" smtClean="0"/>
              <a:t>違う感じにうごけ</a:t>
            </a:r>
            <a:r>
              <a:rPr lang="ja-JP" altLang="en-US" sz="1800" dirty="0"/>
              <a:t>ー</a:t>
            </a:r>
            <a:endParaRPr lang="en-US" altLang="ja-JP" sz="1800" dirty="0"/>
          </a:p>
          <a:p>
            <a:pPr marL="0" indent="0">
              <a:buNone/>
            </a:pPr>
            <a:r>
              <a:rPr lang="ja-JP" altLang="en-US" sz="1800" dirty="0"/>
              <a:t>　　</a:t>
            </a:r>
            <a:r>
              <a:rPr lang="en-US" altLang="ja-JP" sz="1800" dirty="0"/>
              <a:t>}</a:t>
            </a:r>
          </a:p>
          <a:p>
            <a:pPr marL="0" indent="0">
              <a:buNone/>
            </a:pPr>
            <a:endParaRPr lang="en-US" altLang="ja-JP" sz="1800" dirty="0"/>
          </a:p>
          <a:p>
            <a:pPr marL="0" indent="0">
              <a:buNone/>
            </a:pPr>
            <a:r>
              <a:rPr lang="en-US" altLang="ja-JP" sz="1800" dirty="0" smtClean="0"/>
              <a:t>}</a:t>
            </a:r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5220072" y="2420888"/>
            <a:ext cx="3384376" cy="360040"/>
          </a:xfrm>
          <a:prstGeom prst="rect">
            <a:avLst/>
          </a:prstGeom>
          <a:solidFill>
            <a:srgbClr val="C0504D">
              <a:alpha val="50196"/>
            </a:srgb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5220072" y="3068960"/>
            <a:ext cx="3384376" cy="504056"/>
          </a:xfrm>
          <a:prstGeom prst="rect">
            <a:avLst/>
          </a:prstGeom>
          <a:solidFill>
            <a:srgbClr val="9BBB59">
              <a:alpha val="50196"/>
            </a:srgb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5220072" y="4509120"/>
            <a:ext cx="3384376" cy="288032"/>
          </a:xfrm>
          <a:prstGeom prst="rect">
            <a:avLst/>
          </a:prstGeom>
          <a:solidFill>
            <a:srgbClr val="F79646">
              <a:alpha val="50196"/>
            </a:srgb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26584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今日の内容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条件分岐がなくちゃはじまらない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あなたについていきます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位置と姿勢の制御</a:t>
            </a:r>
            <a:endParaRPr kumimoji="1" lang="ja-JP" altLang="en-US" dirty="0" smtClean="0"/>
          </a:p>
          <a:p>
            <a:pPr>
              <a:buNone/>
            </a:pP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アニキ！ついていきやすぜ！</a:t>
            </a:r>
            <a:endParaRPr kumimoji="1" lang="ja-JP" altLang="en-US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せっかくの力作がバラバラに</a:t>
            </a:r>
            <a:r>
              <a:rPr kumimoji="1" lang="en-US" altLang="ja-JP" dirty="0" smtClean="0"/>
              <a:t>…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移動するようにしたはいいけどさ</a:t>
            </a:r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body</a:t>
            </a:r>
            <a:r>
              <a:rPr kumimoji="1" lang="ja-JP" altLang="en-US" dirty="0" smtClean="0"/>
              <a:t>だけ動かすとズレる</a:t>
            </a:r>
          </a:p>
          <a:p>
            <a:r>
              <a:rPr lang="ja-JP" altLang="en-US" dirty="0" smtClean="0"/>
              <a:t>じゃあ他のタイヤも合わせて動かすの？</a:t>
            </a:r>
          </a:p>
          <a:p>
            <a:pPr lvl="1"/>
            <a:r>
              <a:rPr lang="ja-JP" altLang="en-US" dirty="0" smtClean="0"/>
              <a:t>それはさすがにかったるいですよね</a:t>
            </a:r>
          </a:p>
          <a:p>
            <a:pPr lvl="1"/>
            <a:endParaRPr kumimoji="1" lang="ja-JP" altLang="en-US" dirty="0" smtClean="0"/>
          </a:p>
          <a:p>
            <a:r>
              <a:rPr lang="en-US" altLang="ja-JP" dirty="0" smtClean="0"/>
              <a:t>body</a:t>
            </a:r>
            <a:r>
              <a:rPr lang="ja-JP" altLang="en-US" dirty="0" smtClean="0"/>
              <a:t>を動かしたらそれにくっついてる</a:t>
            </a:r>
            <a:br>
              <a:rPr lang="ja-JP" altLang="en-US" dirty="0" smtClean="0"/>
            </a:br>
            <a:r>
              <a:rPr lang="ja-JP" altLang="en-US" dirty="0" smtClean="0"/>
              <a:t>物は一緒に動いてくれればいいのになぁ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それすなわち親子の契りなり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Model</a:t>
            </a:r>
            <a:r>
              <a:rPr kumimoji="1" lang="ja-JP" altLang="en-US" dirty="0" smtClean="0"/>
              <a:t>シリーズ共通命令「</a:t>
            </a:r>
            <a:r>
              <a:rPr kumimoji="1" lang="en-US" altLang="ja-JP" dirty="0" smtClean="0"/>
              <a:t>setParent()</a:t>
            </a:r>
            <a:r>
              <a:rPr kumimoji="1" lang="ja-JP" altLang="en-US" dirty="0" smtClean="0"/>
              <a:t>」</a:t>
            </a:r>
          </a:p>
          <a:p>
            <a:pPr lvl="1"/>
            <a:r>
              <a:rPr lang="ja-JP" altLang="en-US" dirty="0" smtClean="0"/>
              <a:t>あるモデルに対して「お前の親はコイツだ」と設定する命令</a:t>
            </a:r>
          </a:p>
          <a:p>
            <a:pPr lvl="1"/>
            <a:r>
              <a:rPr kumimoji="1" lang="ja-JP" altLang="en-US" dirty="0" smtClean="0"/>
              <a:t>子モデル</a:t>
            </a:r>
            <a:r>
              <a:rPr kumimoji="1" lang="en-US" altLang="ja-JP" dirty="0" smtClean="0"/>
              <a:t>.setParent(</a:t>
            </a:r>
            <a:r>
              <a:rPr kumimoji="1" lang="ja-JP" altLang="en-US" dirty="0" smtClean="0"/>
              <a:t>親モデル</a:t>
            </a:r>
            <a:r>
              <a:rPr kumimoji="1" lang="en-US" altLang="ja-JP" dirty="0" smtClean="0"/>
              <a:t>, true);</a:t>
            </a:r>
            <a:endParaRPr kumimoji="1" lang="ja-JP" altLang="en-US" dirty="0" smtClean="0"/>
          </a:p>
          <a:p>
            <a:pPr lvl="1"/>
            <a:r>
              <a:rPr lang="ja-JP" altLang="en-US" dirty="0" smtClean="0"/>
              <a:t>これで「親が動くと子はそれについていく」という状態になる</a:t>
            </a:r>
          </a:p>
          <a:p>
            <a:pPr lvl="1"/>
            <a:r>
              <a:rPr kumimoji="1" lang="ja-JP" altLang="en-US" dirty="0" smtClean="0"/>
              <a:t>「</a:t>
            </a:r>
            <a:r>
              <a:rPr kumimoji="1" lang="en-US" altLang="ja-JP" dirty="0" smtClean="0"/>
              <a:t>, true</a:t>
            </a:r>
            <a:r>
              <a:rPr kumimoji="1" lang="ja-JP" altLang="en-US" dirty="0" smtClean="0"/>
              <a:t>」に関しては今はスルー</a:t>
            </a:r>
          </a:p>
          <a:p>
            <a:pPr lvl="2"/>
            <a:r>
              <a:rPr lang="en-US" altLang="ja-JP" dirty="0" smtClean="0"/>
              <a:t>true</a:t>
            </a:r>
            <a:r>
              <a:rPr lang="ja-JP" altLang="en-US" dirty="0" smtClean="0"/>
              <a:t>にして使った方が便利な場面が多い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モデルの親子関係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実は非常に深いトピック</a:t>
            </a:r>
          </a:p>
          <a:p>
            <a:r>
              <a:rPr lang="en-US" altLang="ja-JP" dirty="0" smtClean="0"/>
              <a:t>3DCG</a:t>
            </a:r>
            <a:r>
              <a:rPr lang="ja-JP" altLang="en-US" dirty="0" smtClean="0"/>
              <a:t>の根幹をなすと言ってもいい</a:t>
            </a:r>
          </a:p>
          <a:p>
            <a:endParaRPr kumimoji="1" lang="ja-JP" altLang="en-US" dirty="0" smtClean="0"/>
          </a:p>
          <a:p>
            <a:r>
              <a:rPr lang="ja-JP" altLang="en-US" dirty="0" smtClean="0"/>
              <a:t>が、この授業の趣旨は「細かいことは</a:t>
            </a:r>
            <a:br>
              <a:rPr lang="ja-JP" altLang="en-US" dirty="0" smtClean="0"/>
            </a:br>
            <a:r>
              <a:rPr lang="en-US" altLang="ja-JP" dirty="0" smtClean="0"/>
              <a:t>(</a:t>
            </a:r>
            <a:r>
              <a:rPr lang="ja-JP" altLang="en-US" dirty="0" smtClean="0"/>
              <a:t>とりあえず</a:t>
            </a:r>
            <a:r>
              <a:rPr lang="en-US" altLang="ja-JP" dirty="0" smtClean="0"/>
              <a:t>)</a:t>
            </a:r>
            <a:r>
              <a:rPr lang="ja-JP" altLang="en-US" dirty="0" smtClean="0"/>
              <a:t>気にしない」なのでスルー</a:t>
            </a:r>
          </a:p>
          <a:p>
            <a:r>
              <a:rPr kumimoji="1" lang="ja-JP" altLang="en-US" dirty="0" smtClean="0"/>
              <a:t>後でみっちりやる、かもしれない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位置と姿勢の制御</a:t>
            </a:r>
            <a:endParaRPr kumimoji="1" lang="ja-JP" altLang="en-US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前回姿勢で混乱した人は特に気をつけてね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グローバル座標とローカル座標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kumimoji="1" lang="en-US" altLang="ja-JP" dirty="0" smtClean="0"/>
              <a:t>3</a:t>
            </a:r>
            <a:r>
              <a:rPr kumimoji="1" lang="ja-JP" altLang="en-US" dirty="0" smtClean="0"/>
              <a:t>次元空間は</a:t>
            </a:r>
            <a:r>
              <a:rPr kumimoji="1" lang="en-US" altLang="ja-JP" dirty="0" err="1" smtClean="0"/>
              <a:t>x,y,z</a:t>
            </a:r>
            <a:r>
              <a:rPr kumimoji="1" lang="ja-JP" altLang="en-US" dirty="0" smtClean="0"/>
              <a:t>の</a:t>
            </a:r>
            <a:br>
              <a:rPr kumimoji="1" lang="ja-JP" altLang="en-US" dirty="0" smtClean="0"/>
            </a:br>
            <a:r>
              <a:rPr kumimoji="1" lang="ja-JP" altLang="en-US" dirty="0" smtClean="0"/>
              <a:t>座標値によって表す</a:t>
            </a:r>
          </a:p>
          <a:p>
            <a:pPr lvl="1"/>
            <a:r>
              <a:rPr kumimoji="1" lang="ja-JP" altLang="en-US" dirty="0" smtClean="0"/>
              <a:t>グローバル座標</a:t>
            </a:r>
          </a:p>
          <a:p>
            <a:r>
              <a:rPr lang="ja-JP" altLang="en-US" dirty="0" smtClean="0"/>
              <a:t>それぞれのモデルにとっての前後、左右、上下方向という考え方も存在する</a:t>
            </a:r>
          </a:p>
          <a:p>
            <a:pPr lvl="1"/>
            <a:r>
              <a:rPr kumimoji="1" lang="ja-JP" altLang="en-US" dirty="0" smtClean="0"/>
              <a:t>ローカル座標</a:t>
            </a:r>
          </a:p>
          <a:p>
            <a:endParaRPr kumimoji="1" lang="ja-JP" alt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2297347"/>
            <a:ext cx="4038600" cy="3131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移動や回転の指示は</a:t>
            </a:r>
            <a:br>
              <a:rPr kumimoji="1" lang="ja-JP" altLang="en-US" dirty="0" smtClean="0"/>
            </a:br>
            <a:r>
              <a:rPr kumimoji="1" lang="ja-JP" altLang="en-US" dirty="0" smtClean="0"/>
              <a:t>グローバルもローカルも両方使う</a:t>
            </a:r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kumimoji="1" lang="ja-JP" altLang="en-US" dirty="0" smtClean="0"/>
              <a:t>いきなり面と向かって「北に</a:t>
            </a:r>
            <a:r>
              <a:rPr kumimoji="1" lang="en-US" altLang="ja-JP" dirty="0" smtClean="0"/>
              <a:t>5m</a:t>
            </a:r>
            <a:r>
              <a:rPr kumimoji="1" lang="ja-JP" altLang="en-US" dirty="0" smtClean="0"/>
              <a:t>進め」と</a:t>
            </a:r>
            <a:br>
              <a:rPr kumimoji="1" lang="ja-JP" altLang="en-US" dirty="0" smtClean="0"/>
            </a:br>
            <a:r>
              <a:rPr kumimoji="1" lang="ja-JP" altLang="en-US" dirty="0" smtClean="0"/>
              <a:t>言われても困りますよね</a:t>
            </a:r>
          </a:p>
          <a:p>
            <a:pPr lvl="1"/>
            <a:r>
              <a:rPr lang="ja-JP" altLang="en-US" dirty="0" smtClean="0"/>
              <a:t>自分の向いている向き基準で指示された方が</a:t>
            </a:r>
            <a:br>
              <a:rPr lang="ja-JP" altLang="en-US" dirty="0" smtClean="0"/>
            </a:br>
            <a:r>
              <a:rPr lang="ja-JP" altLang="en-US" dirty="0" smtClean="0"/>
              <a:t>わかりやすい</a:t>
            </a:r>
          </a:p>
          <a:p>
            <a:r>
              <a:rPr kumimoji="1" lang="ja-JP" altLang="en-US" dirty="0" smtClean="0"/>
              <a:t>でも電話口やメールでいきなり「今向いて</a:t>
            </a:r>
            <a:br>
              <a:rPr kumimoji="1" lang="ja-JP" altLang="en-US" dirty="0" smtClean="0"/>
            </a:br>
            <a:r>
              <a:rPr kumimoji="1" lang="ja-JP" altLang="en-US" dirty="0" smtClean="0"/>
              <a:t>いる方向に対して真横に</a:t>
            </a:r>
            <a:r>
              <a:rPr kumimoji="1" lang="en-US" altLang="ja-JP" dirty="0" smtClean="0"/>
              <a:t>3m</a:t>
            </a:r>
            <a:r>
              <a:rPr kumimoji="1" lang="ja-JP" altLang="en-US" dirty="0" smtClean="0"/>
              <a:t>進んで」と</a:t>
            </a:r>
            <a:br>
              <a:rPr kumimoji="1" lang="ja-JP" altLang="en-US" dirty="0" smtClean="0"/>
            </a:br>
            <a:r>
              <a:rPr kumimoji="1" lang="ja-JP" altLang="en-US" dirty="0" smtClean="0"/>
              <a:t>言われたら？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何にぶつかるかわかったもんじゃない！</a:t>
            </a:r>
          </a:p>
          <a:p>
            <a:pPr lvl="1"/>
            <a:r>
              <a:rPr kumimoji="1" lang="ja-JP" altLang="en-US" dirty="0" smtClean="0"/>
              <a:t>地図を見てどの方角へ、と指示された方がいい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移動制御命令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kumimoji="1" lang="en-US" altLang="ja-JP" dirty="0" smtClean="0"/>
              <a:t>glTranslate(x, y, z)</a:t>
            </a:r>
          </a:p>
          <a:p>
            <a:pPr lvl="1"/>
            <a:r>
              <a:rPr lang="ja-JP" altLang="en-US" dirty="0" smtClean="0"/>
              <a:t>今いる位置から</a:t>
            </a:r>
            <a:r>
              <a:rPr lang="ja-JP" altLang="en-US" dirty="0" smtClean="0">
                <a:solidFill>
                  <a:srgbClr val="FF0000"/>
                </a:solidFill>
              </a:rPr>
              <a:t>グローバル座標基準</a:t>
            </a:r>
            <a:r>
              <a:rPr lang="ja-JP" altLang="en-US" dirty="0" smtClean="0"/>
              <a:t>で</a:t>
            </a:r>
            <a:br>
              <a:rPr lang="ja-JP" altLang="en-US" dirty="0" smtClean="0"/>
            </a:br>
            <a:r>
              <a:rPr lang="en-US" altLang="ja-JP" dirty="0" smtClean="0"/>
              <a:t>(x, y, z)</a:t>
            </a:r>
            <a:r>
              <a:rPr lang="ja-JP" altLang="en-US" dirty="0" smtClean="0"/>
              <a:t>の方向へ移動する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「東に</a:t>
            </a:r>
            <a:r>
              <a:rPr lang="en-US" altLang="ja-JP" dirty="0" smtClean="0"/>
              <a:t>3</a:t>
            </a:r>
            <a:r>
              <a:rPr lang="ja-JP" altLang="en-US" dirty="0" smtClean="0"/>
              <a:t>歩、北に</a:t>
            </a:r>
            <a:r>
              <a:rPr lang="en-US" altLang="ja-JP" dirty="0" smtClean="0"/>
              <a:t>1</a:t>
            </a:r>
            <a:r>
              <a:rPr lang="ja-JP" altLang="en-US" dirty="0" smtClean="0"/>
              <a:t>歩進め」という感じの指示</a:t>
            </a:r>
          </a:p>
          <a:p>
            <a:r>
              <a:rPr kumimoji="1" lang="en-US" altLang="ja-JP" dirty="0" smtClean="0"/>
              <a:t>loTranslate(x, y, z)</a:t>
            </a:r>
          </a:p>
          <a:p>
            <a:pPr lvl="1"/>
            <a:r>
              <a:rPr lang="ja-JP" altLang="en-US" dirty="0" smtClean="0"/>
              <a:t>今いる位置から</a:t>
            </a:r>
            <a:r>
              <a:rPr lang="ja-JP" altLang="en-US" dirty="0" smtClean="0">
                <a:solidFill>
                  <a:srgbClr val="FF0000"/>
                </a:solidFill>
              </a:rPr>
              <a:t>ローカル座標基準</a:t>
            </a:r>
            <a:r>
              <a:rPr lang="ja-JP" altLang="en-US" dirty="0" smtClean="0"/>
              <a:t>で</a:t>
            </a:r>
            <a:br>
              <a:rPr lang="ja-JP" altLang="en-US" dirty="0" smtClean="0"/>
            </a:br>
            <a:r>
              <a:rPr lang="en-US" altLang="ja-JP" dirty="0" smtClean="0"/>
              <a:t>(x, y, z)</a:t>
            </a:r>
            <a:r>
              <a:rPr lang="ja-JP" altLang="en-US" dirty="0" smtClean="0"/>
              <a:t>の方向へ移動する</a:t>
            </a:r>
          </a:p>
          <a:p>
            <a:pPr lvl="1"/>
            <a:r>
              <a:rPr lang="ja-JP" altLang="en-US" dirty="0" smtClean="0"/>
              <a:t>「前に</a:t>
            </a:r>
            <a:r>
              <a:rPr lang="en-US" altLang="ja-JP" dirty="0" smtClean="0"/>
              <a:t>3</a:t>
            </a:r>
            <a:r>
              <a:rPr lang="ja-JP" altLang="en-US" dirty="0" smtClean="0"/>
              <a:t>歩、左に</a:t>
            </a:r>
            <a:r>
              <a:rPr lang="en-US" altLang="ja-JP" dirty="0" smtClean="0"/>
              <a:t>1</a:t>
            </a:r>
            <a:r>
              <a:rPr lang="ja-JP" altLang="en-US" dirty="0" smtClean="0"/>
              <a:t>歩進め」という感じ</a:t>
            </a:r>
          </a:p>
          <a:p>
            <a:endParaRPr kumimoji="1" lang="ja-JP" altLang="en-US" dirty="0" smtClean="0"/>
          </a:p>
          <a:p>
            <a:r>
              <a:rPr lang="en-US" altLang="ja-JP" dirty="0" smtClean="0"/>
              <a:t>glMoveTo(x, y, z)</a:t>
            </a:r>
          </a:p>
          <a:p>
            <a:pPr lvl="1"/>
            <a:r>
              <a:rPr kumimoji="1" lang="ja-JP" altLang="en-US" dirty="0" smtClean="0">
                <a:solidFill>
                  <a:srgbClr val="FF0000"/>
                </a:solidFill>
              </a:rPr>
              <a:t>グローバル座標</a:t>
            </a:r>
            <a:r>
              <a:rPr kumimoji="1" lang="en-US" altLang="ja-JP" dirty="0" smtClean="0"/>
              <a:t>(x, y, z)</a:t>
            </a:r>
            <a:r>
              <a:rPr kumimoji="1" lang="ja-JP" altLang="en-US" dirty="0" smtClean="0"/>
              <a:t>へ直接移動する</a:t>
            </a:r>
          </a:p>
          <a:p>
            <a:pPr lvl="1"/>
            <a:r>
              <a:rPr lang="ja-JP" altLang="en-US" dirty="0" smtClean="0"/>
              <a:t>位置を固定する以外の場面では使いづらい</a:t>
            </a:r>
          </a:p>
          <a:p>
            <a:pPr lvl="1"/>
            <a:r>
              <a:rPr kumimoji="1" lang="ja-JP" altLang="en-US" dirty="0" smtClean="0"/>
              <a:t>「この場所へワープしろ」という指示、人間業じゃない</a:t>
            </a:r>
            <a:endParaRPr kumimoji="1" lang="en-US" altLang="ja-JP" dirty="0" smtClean="0"/>
          </a:p>
          <a:p>
            <a:pPr lvl="1"/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姿勢制御命令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en-US" altLang="ja-JP" dirty="0" smtClean="0"/>
              <a:t>glFocus(x, y, z)</a:t>
            </a:r>
          </a:p>
          <a:p>
            <a:pPr lvl="1"/>
            <a:r>
              <a:rPr lang="ja-JP" altLang="en-US" dirty="0" smtClean="0">
                <a:solidFill>
                  <a:srgbClr val="FF0000"/>
                </a:solidFill>
              </a:rPr>
              <a:t>グローバル座標</a:t>
            </a:r>
            <a:r>
              <a:rPr lang="ja-JP" altLang="en-US" dirty="0" smtClean="0"/>
              <a:t>で指示した場所へ</a:t>
            </a:r>
            <a:br>
              <a:rPr lang="ja-JP" altLang="en-US" dirty="0" smtClean="0"/>
            </a:br>
            <a:r>
              <a:rPr lang="ja-JP" altLang="en-US" dirty="0" smtClean="0"/>
              <a:t>そのモデルの先頭方向を向ける</a:t>
            </a:r>
          </a:p>
          <a:p>
            <a:pPr lvl="1"/>
            <a:r>
              <a:rPr lang="ja-JP" altLang="en-US" dirty="0" smtClean="0"/>
              <a:t>常にある方向を向かせたい時に便利</a:t>
            </a:r>
          </a:p>
          <a:p>
            <a:pPr lvl="1"/>
            <a:r>
              <a:rPr lang="ja-JP" altLang="en-US" dirty="0" smtClean="0"/>
              <a:t>「あのビルの方へ向け」というような感じ</a:t>
            </a:r>
          </a:p>
          <a:p>
            <a:r>
              <a:rPr kumimoji="1" lang="en-US" altLang="ja-JP" dirty="0" smtClean="0"/>
              <a:t>loFocus(x, y, z)</a:t>
            </a:r>
          </a:p>
          <a:p>
            <a:pPr lvl="1"/>
            <a:r>
              <a:rPr lang="ja-JP" altLang="en-US" dirty="0" smtClean="0">
                <a:solidFill>
                  <a:srgbClr val="FF0000"/>
                </a:solidFill>
              </a:rPr>
              <a:t>ローカル座標</a:t>
            </a:r>
            <a:r>
              <a:rPr lang="ja-JP" altLang="en-US" dirty="0" smtClean="0"/>
              <a:t>で指示した場所へ</a:t>
            </a:r>
            <a:br>
              <a:rPr lang="ja-JP" altLang="en-US" dirty="0" smtClean="0"/>
            </a:br>
            <a:r>
              <a:rPr lang="ja-JP" altLang="en-US" dirty="0" smtClean="0"/>
              <a:t>先頭方向を向ける</a:t>
            </a:r>
          </a:p>
          <a:p>
            <a:pPr lvl="2"/>
            <a:r>
              <a:rPr lang="en-US" altLang="ja-JP" dirty="0" smtClean="0"/>
              <a:t>(0,0,-1)</a:t>
            </a:r>
            <a:r>
              <a:rPr lang="ja-JP" altLang="en-US" dirty="0" smtClean="0"/>
              <a:t>を指定した場合は何も起きない</a:t>
            </a:r>
          </a:p>
          <a:p>
            <a:pPr lvl="1"/>
            <a:r>
              <a:rPr kumimoji="1" lang="ja-JP" altLang="en-US" dirty="0" smtClean="0"/>
              <a:t>モデル自体を回転させたい時に便利</a:t>
            </a:r>
          </a:p>
          <a:p>
            <a:pPr lvl="1"/>
            <a:r>
              <a:rPr lang="ja-JP" altLang="en-US" dirty="0" smtClean="0"/>
              <a:t>「今の向きに対して右側を向け」という感じ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glVec()</a:t>
            </a:r>
            <a:r>
              <a:rPr kumimoji="1" lang="ja-JP" altLang="en-US" dirty="0" smtClean="0"/>
              <a:t>ってなんだったの？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kumimoji="1" lang="ja-JP" altLang="en-US" dirty="0" smtClean="0"/>
              <a:t>モデルの今の位置に対して、グローバル座標のどっち側を向いているかを指定する、という命令でした</a:t>
            </a:r>
          </a:p>
          <a:p>
            <a:pPr lvl="1"/>
            <a:r>
              <a:rPr lang="ja-JP" altLang="en-US" dirty="0" smtClean="0"/>
              <a:t>北を向け、南南東に向け、という感じです</a:t>
            </a:r>
            <a:endParaRPr kumimoji="1" lang="ja-JP" altLang="en-US" dirty="0" smtClean="0"/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glFocus()</a:t>
            </a:r>
            <a:r>
              <a:rPr kumimoji="1" lang="ja-JP" altLang="en-US" dirty="0" smtClean="0"/>
              <a:t>に置き換えることもできますが、単に方向を指示したいだけの場合は</a:t>
            </a:r>
            <a:r>
              <a:rPr kumimoji="1" lang="en-US" altLang="ja-JP" dirty="0" smtClean="0"/>
              <a:t>glVec()</a:t>
            </a:r>
            <a:r>
              <a:rPr kumimoji="1" lang="ja-JP" altLang="en-US" dirty="0" smtClean="0"/>
              <a:t>の方が便利です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glFocus(</a:t>
            </a:r>
            <a:r>
              <a:rPr lang="ja-JP" altLang="en-US" dirty="0" smtClean="0"/>
              <a:t>位置</a:t>
            </a:r>
            <a:r>
              <a:rPr lang="en-US" altLang="ja-JP" dirty="0" smtClean="0"/>
              <a:t>+glVec()</a:t>
            </a:r>
            <a:r>
              <a:rPr lang="ja-JP" altLang="en-US" dirty="0" smtClean="0"/>
              <a:t>で指定する向き</a:t>
            </a:r>
            <a:r>
              <a:rPr lang="en-US" altLang="ja-JP" dirty="0" smtClean="0"/>
              <a:t>)</a:t>
            </a:r>
            <a:r>
              <a:rPr lang="ja-JP" altLang="en-US" dirty="0" smtClean="0"/>
              <a:t>で</a:t>
            </a:r>
            <a:br>
              <a:rPr lang="ja-JP" altLang="en-US" dirty="0" smtClean="0"/>
            </a:br>
            <a:r>
              <a:rPr lang="ja-JP" altLang="en-US" dirty="0" smtClean="0"/>
              <a:t>同じ意味になりますが、まどろっこしいです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endParaRPr kumimoji="1" lang="ja-JP" altLang="en-US" dirty="0"/>
          </a:p>
        </p:txBody>
      </p:sp>
      <p:sp>
        <p:nvSpPr>
          <p:cNvPr id="5" name="直方体 4"/>
          <p:cNvSpPr/>
          <p:nvPr/>
        </p:nvSpPr>
        <p:spPr>
          <a:xfrm>
            <a:off x="5066582" y="2634077"/>
            <a:ext cx="1603124" cy="1603124"/>
          </a:xfrm>
          <a:prstGeom prst="cube">
            <a:avLst>
              <a:gd name="adj" fmla="val 6780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7" name="直線矢印コネクタ 6"/>
          <p:cNvCxnSpPr/>
          <p:nvPr/>
        </p:nvCxnSpPr>
        <p:spPr>
          <a:xfrm flipV="1">
            <a:off x="5839100" y="2108032"/>
            <a:ext cx="1086982" cy="108698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6921548" y="2108032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(0,0,-1)</a:t>
            </a:r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470257" y="486673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(1,0,0)</a:t>
            </a:r>
            <a:endParaRPr kumimoji="1" lang="ja-JP" altLang="en-US" dirty="0"/>
          </a:p>
        </p:txBody>
      </p:sp>
      <p:sp>
        <p:nvSpPr>
          <p:cNvPr id="14" name="直方体 13"/>
          <p:cNvSpPr/>
          <p:nvPr/>
        </p:nvSpPr>
        <p:spPr>
          <a:xfrm>
            <a:off x="4911843" y="5142279"/>
            <a:ext cx="2014239" cy="648072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12" name="直線矢印コネクタ 11"/>
          <p:cNvCxnSpPr/>
          <p:nvPr/>
        </p:nvCxnSpPr>
        <p:spPr>
          <a:xfrm>
            <a:off x="5921928" y="5236062"/>
            <a:ext cx="157568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今週</a:t>
            </a:r>
            <a:r>
              <a:rPr kumimoji="1" lang="ja-JP" altLang="en-US" dirty="0" smtClean="0"/>
              <a:t>のプロジェクト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授業資料ページからダウンロードします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落とした</a:t>
            </a:r>
            <a:r>
              <a:rPr kumimoji="1" lang="en-US" altLang="ja-JP" dirty="0" smtClean="0"/>
              <a:t>Zip</a:t>
            </a:r>
            <a:r>
              <a:rPr kumimoji="1" lang="ja-JP" altLang="en-US" dirty="0" smtClean="0"/>
              <a:t>ファイルを解凍して、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出てきたフォルダを好きなところに配置</a:t>
            </a: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補足：アップベクトル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en-US" altLang="ja-JP" dirty="0" smtClean="0"/>
              <a:t>3</a:t>
            </a:r>
            <a:r>
              <a:rPr kumimoji="1" lang="ja-JP" altLang="en-US" dirty="0" smtClean="0"/>
              <a:t>次元だと、</a:t>
            </a:r>
            <a:r>
              <a:rPr lang="ja-JP" altLang="en-US" dirty="0" smtClean="0"/>
              <a:t>同じ方向でも捻れが入ったりする</a:t>
            </a:r>
            <a:endParaRPr lang="en-US" altLang="ja-JP" dirty="0" smtClean="0"/>
          </a:p>
          <a:p>
            <a:r>
              <a:rPr lang="ja-JP" altLang="en-US" dirty="0" smtClean="0"/>
              <a:t>モデルのてっぺんが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どこを向いているか、を追加で指定して、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捻れ具合も制御可能</a:t>
            </a:r>
            <a:endParaRPr lang="en-US" altLang="ja-JP" dirty="0" smtClean="0"/>
          </a:p>
          <a:p>
            <a:pPr lvl="1"/>
            <a:r>
              <a:rPr kumimoji="1" lang="en-US" altLang="ja-JP" b="1" dirty="0" smtClean="0"/>
              <a:t>glUpvec()</a:t>
            </a:r>
            <a:r>
              <a:rPr kumimoji="1" lang="ja-JP" altLang="en-US" dirty="0" smtClean="0"/>
              <a:t>を使う</a:t>
            </a:r>
            <a:endParaRPr kumimoji="1" lang="en-US" altLang="ja-JP" dirty="0" smtClean="0"/>
          </a:p>
          <a:p>
            <a:pPr lvl="1"/>
            <a:r>
              <a:rPr lang="en-US" altLang="ja-JP" dirty="0"/>
              <a:t>glVec</a:t>
            </a:r>
            <a:r>
              <a:rPr lang="en-US" altLang="ja-JP" dirty="0" smtClean="0"/>
              <a:t>()</a:t>
            </a:r>
            <a:r>
              <a:rPr lang="ja-JP" altLang="en-US" dirty="0" smtClean="0"/>
              <a:t>で指定したベクトルに対して垂直な方向を指定する</a:t>
            </a:r>
            <a:endParaRPr lang="en-US" altLang="ja-JP" dirty="0" smtClean="0"/>
          </a:p>
          <a:p>
            <a:pPr lvl="2"/>
            <a:r>
              <a:rPr lang="ja-JP" altLang="en-US" dirty="0"/>
              <a:t>実際</a:t>
            </a:r>
            <a:r>
              <a:rPr lang="ja-JP" altLang="en-US" dirty="0" smtClean="0"/>
              <a:t>は垂直じゃ無くても適当に補正してくれる</a:t>
            </a:r>
            <a:endParaRPr lang="en-US" altLang="ja-JP" dirty="0" smtClean="0"/>
          </a:p>
          <a:p>
            <a:pPr lvl="1"/>
            <a:endParaRPr kumimoji="1" lang="ja-JP" altLang="en-US" dirty="0"/>
          </a:p>
        </p:txBody>
      </p:sp>
      <p:sp>
        <p:nvSpPr>
          <p:cNvPr id="6" name="直方体 5"/>
          <p:cNvSpPr/>
          <p:nvPr/>
        </p:nvSpPr>
        <p:spPr>
          <a:xfrm>
            <a:off x="5066582" y="2634077"/>
            <a:ext cx="1603124" cy="1603124"/>
          </a:xfrm>
          <a:prstGeom prst="cube">
            <a:avLst>
              <a:gd name="adj" fmla="val 6780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7" name="直線矢印コネクタ 6"/>
          <p:cNvCxnSpPr/>
          <p:nvPr/>
        </p:nvCxnSpPr>
        <p:spPr>
          <a:xfrm flipV="1">
            <a:off x="5839100" y="2108032"/>
            <a:ext cx="1086982" cy="108698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6921548" y="2108032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(0,0,-1)</a:t>
            </a:r>
            <a:endParaRPr kumimoji="1" lang="ja-JP" altLang="en-US" dirty="0"/>
          </a:p>
        </p:txBody>
      </p:sp>
      <p:cxnSp>
        <p:nvCxnSpPr>
          <p:cNvPr id="13" name="直線矢印コネクタ 12"/>
          <p:cNvCxnSpPr/>
          <p:nvPr/>
        </p:nvCxnSpPr>
        <p:spPr>
          <a:xfrm flipV="1">
            <a:off x="5839100" y="1916832"/>
            <a:ext cx="0" cy="127818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>
          <a:xfrm>
            <a:off x="5004048" y="1923366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(0,1,0)</a:t>
            </a:r>
            <a:endParaRPr kumimoji="1" lang="ja-JP" altLang="en-US" dirty="0"/>
          </a:p>
        </p:txBody>
      </p:sp>
      <p:sp>
        <p:nvSpPr>
          <p:cNvPr id="15" name="直方体 14"/>
          <p:cNvSpPr/>
          <p:nvPr/>
        </p:nvSpPr>
        <p:spPr>
          <a:xfrm rot="20816345">
            <a:off x="5385849" y="5041496"/>
            <a:ext cx="1603124" cy="1603124"/>
          </a:xfrm>
          <a:prstGeom prst="cube">
            <a:avLst>
              <a:gd name="adj" fmla="val 6780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16" name="直線矢印コネクタ 15"/>
          <p:cNvCxnSpPr/>
          <p:nvPr/>
        </p:nvCxnSpPr>
        <p:spPr>
          <a:xfrm flipV="1">
            <a:off x="6263096" y="4014433"/>
            <a:ext cx="813219" cy="130450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7123091" y="402451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(0,0,-1)</a:t>
            </a:r>
            <a:endParaRPr kumimoji="1"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944056" y="4764941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(-1,1,0)</a:t>
            </a:r>
            <a:endParaRPr kumimoji="1" lang="ja-JP" altLang="en-US" dirty="0"/>
          </a:p>
        </p:txBody>
      </p:sp>
      <p:cxnSp>
        <p:nvCxnSpPr>
          <p:cNvPr id="21" name="直線矢印コネクタ 20"/>
          <p:cNvCxnSpPr/>
          <p:nvPr/>
        </p:nvCxnSpPr>
        <p:spPr>
          <a:xfrm flipH="1" flipV="1">
            <a:off x="5652120" y="4581128"/>
            <a:ext cx="473251" cy="102786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259104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課題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en-US" altLang="ja-JP" dirty="0" smtClean="0"/>
              <a:t>BASIC:</a:t>
            </a:r>
          </a:p>
          <a:p>
            <a:pPr lvl="1"/>
            <a:r>
              <a:rPr lang="ja-JP" altLang="en-US" dirty="0" smtClean="0"/>
              <a:t>基本図形が、カーソルキーで前後左右に</a:t>
            </a:r>
            <a:br>
              <a:rPr lang="ja-JP" altLang="en-US" dirty="0" smtClean="0"/>
            </a:br>
            <a:r>
              <a:rPr lang="ja-JP" altLang="en-US" dirty="0" smtClean="0"/>
              <a:t>動かせるようにする</a:t>
            </a:r>
          </a:p>
          <a:p>
            <a:r>
              <a:rPr kumimoji="1" lang="en-US" altLang="ja-JP" dirty="0" smtClean="0"/>
              <a:t>ADVANCED:</a:t>
            </a:r>
          </a:p>
          <a:p>
            <a:pPr lvl="1"/>
            <a:r>
              <a:rPr lang="ja-JP" altLang="en-US" dirty="0" smtClean="0"/>
              <a:t>基本図形</a:t>
            </a:r>
            <a:r>
              <a:rPr lang="en-US" altLang="ja-JP" dirty="0" smtClean="0"/>
              <a:t>(Cone</a:t>
            </a:r>
            <a:r>
              <a:rPr lang="ja-JP" altLang="en-US" dirty="0" smtClean="0"/>
              <a:t>が分かりやすい</a:t>
            </a:r>
            <a:r>
              <a:rPr lang="en-US" altLang="ja-JP" dirty="0" smtClean="0"/>
              <a:t>)</a:t>
            </a:r>
            <a:r>
              <a:rPr lang="ja-JP" altLang="en-US" dirty="0" smtClean="0"/>
              <a:t>を</a:t>
            </a:r>
            <a:br>
              <a:rPr lang="ja-JP" altLang="en-US" dirty="0" smtClean="0"/>
            </a:br>
            <a:r>
              <a:rPr lang="ja-JP" altLang="en-US" dirty="0" smtClean="0"/>
              <a:t>カーソルキーの左右で回転、</a:t>
            </a:r>
            <a:br>
              <a:rPr lang="ja-JP" altLang="en-US" dirty="0" smtClean="0"/>
            </a:br>
            <a:r>
              <a:rPr lang="ja-JP" altLang="en-US" dirty="0" smtClean="0"/>
              <a:t>前後で前進と後退ができるようにする</a:t>
            </a:r>
          </a:p>
          <a:p>
            <a:r>
              <a:rPr kumimoji="1" lang="en-US" altLang="ja-JP" dirty="0" smtClean="0"/>
              <a:t>EXTREME:</a:t>
            </a:r>
          </a:p>
          <a:p>
            <a:pPr lvl="1"/>
            <a:r>
              <a:rPr kumimoji="1" lang="ja-JP" altLang="en-US" dirty="0" smtClean="0"/>
              <a:t>自分の作ったもので</a:t>
            </a:r>
            <a:r>
              <a:rPr kumimoji="1" lang="en-US" altLang="ja-JP" dirty="0" smtClean="0"/>
              <a:t>ADVANCED</a:t>
            </a:r>
            <a:r>
              <a:rPr kumimoji="1" lang="ja-JP" altLang="en-US" dirty="0" smtClean="0"/>
              <a:t>の条件を満たす</a:t>
            </a:r>
          </a:p>
          <a:p>
            <a:pPr lvl="1"/>
            <a:r>
              <a:rPr lang="en-US" altLang="ja-JP" dirty="0" smtClean="0"/>
              <a:t>EXTRA</a:t>
            </a:r>
            <a:r>
              <a:rPr lang="ja-JP" altLang="en-US" dirty="0" smtClean="0"/>
              <a:t>：更にカーソルキー以外の操作で、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何かしらの特殊動作</a:t>
            </a:r>
            <a:r>
              <a:rPr lang="en-US" altLang="ja-JP" dirty="0" smtClean="0"/>
              <a:t>(</a:t>
            </a:r>
            <a:r>
              <a:rPr lang="ja-JP" altLang="en-US" dirty="0" smtClean="0"/>
              <a:t>変形とか</a:t>
            </a:r>
            <a:r>
              <a:rPr lang="en-US" altLang="ja-JP" dirty="0" smtClean="0"/>
              <a:t>)</a:t>
            </a:r>
            <a:r>
              <a:rPr lang="ja-JP" altLang="en-US" dirty="0" smtClean="0"/>
              <a:t>を行うようにする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今日のサンプル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4525963"/>
          </a:xfrm>
        </p:spPr>
        <p:txBody>
          <a:bodyPr/>
          <a:lstStyle/>
          <a:p>
            <a:r>
              <a:rPr kumimoji="1" lang="ja-JP" altLang="en-US" dirty="0" smtClean="0"/>
              <a:t>基本構造自体は先週の物と大差ありません</a:t>
            </a:r>
          </a:p>
          <a:p>
            <a:endParaRPr lang="ja-JP" altLang="en-US" dirty="0" smtClean="0"/>
          </a:p>
          <a:p>
            <a:r>
              <a:rPr kumimoji="1" lang="ja-JP" altLang="en-US" dirty="0" smtClean="0"/>
              <a:t>一応車、のつもりです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今日の内容に合わせて改造していきます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メニューの数が少ない人は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(Express</a:t>
            </a:r>
            <a:r>
              <a:rPr lang="ja-JP" altLang="en-US" dirty="0" smtClean="0"/>
              <a:t>版のみ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2800" dirty="0" smtClean="0"/>
              <a:t>「ツール→設定→上級者用の設定」</a:t>
            </a:r>
            <a:r>
              <a:rPr kumimoji="1" lang="ja-JP" altLang="en-US" sz="2800" dirty="0" smtClean="0"/>
              <a:t>を選択</a:t>
            </a:r>
            <a:endParaRPr kumimoji="1" lang="ja-JP" altLang="en-US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r="21251" b="63776"/>
          <a:stretch>
            <a:fillRect/>
          </a:stretch>
        </p:blipFill>
        <p:spPr bwMode="auto">
          <a:xfrm>
            <a:off x="467544" y="3496507"/>
            <a:ext cx="8280920" cy="2380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上矢印 5"/>
          <p:cNvSpPr/>
          <p:nvPr/>
        </p:nvSpPr>
        <p:spPr>
          <a:xfrm>
            <a:off x="6660232" y="4725144"/>
            <a:ext cx="1440160" cy="720080"/>
          </a:xfrm>
          <a:prstGeom prst="up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Click!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88689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行番号の出し方</a:t>
            </a:r>
            <a:r>
              <a:rPr lang="en-US" altLang="ja-JP" dirty="0" smtClean="0"/>
              <a:t>(1/2)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「ツール→オプション」を選択</a:t>
            </a:r>
            <a:endParaRPr kumimoji="1" lang="ja-JP" altLang="en-US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 r="32969" b="57835"/>
          <a:stretch>
            <a:fillRect/>
          </a:stretch>
        </p:blipFill>
        <p:spPr bwMode="auto">
          <a:xfrm>
            <a:off x="467544" y="2924944"/>
            <a:ext cx="8172400" cy="3212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上矢印 4"/>
          <p:cNvSpPr/>
          <p:nvPr/>
        </p:nvSpPr>
        <p:spPr>
          <a:xfrm>
            <a:off x="5508104" y="6021288"/>
            <a:ext cx="1440160" cy="720080"/>
          </a:xfrm>
          <a:prstGeom prst="up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Click!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2606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行番号の出し方</a:t>
            </a:r>
            <a:r>
              <a:rPr lang="en-US" altLang="ja-JP" dirty="0" smtClean="0"/>
              <a:t>(2/2)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「テキストエディター→すべての言語→全般」を開いて「行番号」にチェックを付けて「</a:t>
            </a:r>
            <a:r>
              <a:rPr kumimoji="1" lang="en-US" altLang="ja-JP" dirty="0" smtClean="0"/>
              <a:t>OK</a:t>
            </a:r>
            <a:r>
              <a:rPr kumimoji="1" lang="ja-JP" altLang="en-US" dirty="0" smtClean="0"/>
              <a:t>」を押す</a:t>
            </a:r>
            <a:endParaRPr kumimoji="1" lang="ja-JP" altLang="en-US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 l="20372" t="17595" r="20566" b="17201"/>
          <a:stretch>
            <a:fillRect/>
          </a:stretch>
        </p:blipFill>
        <p:spPr bwMode="auto">
          <a:xfrm>
            <a:off x="1826319" y="3068960"/>
            <a:ext cx="5491363" cy="3789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右矢印 4"/>
          <p:cNvSpPr/>
          <p:nvPr/>
        </p:nvSpPr>
        <p:spPr>
          <a:xfrm>
            <a:off x="1259632" y="4437112"/>
            <a:ext cx="720080" cy="648072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①</a:t>
            </a:r>
            <a:endParaRPr lang="en-US" altLang="ja-JP" dirty="0" smtClean="0"/>
          </a:p>
        </p:txBody>
      </p:sp>
      <p:sp>
        <p:nvSpPr>
          <p:cNvPr id="6" name="右矢印 5"/>
          <p:cNvSpPr/>
          <p:nvPr/>
        </p:nvSpPr>
        <p:spPr>
          <a:xfrm>
            <a:off x="1403648" y="5445224"/>
            <a:ext cx="720080" cy="648072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②</a:t>
            </a:r>
            <a:endParaRPr lang="en-US" altLang="ja-JP" dirty="0" smtClean="0"/>
          </a:p>
        </p:txBody>
      </p:sp>
      <p:sp>
        <p:nvSpPr>
          <p:cNvPr id="7" name="右矢印 6"/>
          <p:cNvSpPr/>
          <p:nvPr/>
        </p:nvSpPr>
        <p:spPr>
          <a:xfrm>
            <a:off x="1619672" y="5733256"/>
            <a:ext cx="720080" cy="648072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③</a:t>
            </a:r>
            <a:endParaRPr lang="en-US" altLang="ja-JP" dirty="0" smtClean="0"/>
          </a:p>
        </p:txBody>
      </p:sp>
      <p:sp>
        <p:nvSpPr>
          <p:cNvPr id="8" name="右矢印 7"/>
          <p:cNvSpPr/>
          <p:nvPr/>
        </p:nvSpPr>
        <p:spPr>
          <a:xfrm>
            <a:off x="3131840" y="5085184"/>
            <a:ext cx="720080" cy="648072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④</a:t>
            </a:r>
            <a:endParaRPr lang="en-US" altLang="ja-JP" dirty="0" smtClean="0"/>
          </a:p>
        </p:txBody>
      </p:sp>
      <p:sp>
        <p:nvSpPr>
          <p:cNvPr id="9" name="右矢印 8"/>
          <p:cNvSpPr/>
          <p:nvPr/>
        </p:nvSpPr>
        <p:spPr>
          <a:xfrm>
            <a:off x="5148064" y="6209928"/>
            <a:ext cx="720080" cy="648072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⑤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397095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条件分岐で動かそう</a:t>
            </a:r>
            <a:endParaRPr kumimoji="1" lang="ja-JP" altLang="en-US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ゲームがゲームであるために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条件分岐とは？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「もしこうならばそうしろ、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　でなければああしろ」という流れ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if</a:t>
            </a:r>
            <a:r>
              <a:rPr lang="ja-JP" altLang="en-US" dirty="0" smtClean="0"/>
              <a:t>文を使う</a:t>
            </a:r>
            <a:r>
              <a:rPr lang="en-US" altLang="ja-JP" dirty="0" smtClean="0"/>
              <a:t>(</a:t>
            </a:r>
            <a:r>
              <a:rPr lang="ja-JP" altLang="en-US" dirty="0" smtClean="0"/>
              <a:t>場合によっては</a:t>
            </a:r>
            <a:r>
              <a:rPr lang="en-US" altLang="ja-JP" dirty="0" smtClean="0"/>
              <a:t>else if</a:t>
            </a:r>
            <a:r>
              <a:rPr lang="ja-JP" altLang="en-US" dirty="0" smtClean="0"/>
              <a:t>や</a:t>
            </a:r>
            <a:r>
              <a:rPr lang="en-US" altLang="ja-JP" dirty="0" smtClean="0"/>
              <a:t>else</a:t>
            </a:r>
            <a:r>
              <a:rPr lang="ja-JP" altLang="en-US" dirty="0" smtClean="0"/>
              <a:t>も</a:t>
            </a:r>
            <a:r>
              <a:rPr lang="en-US" altLang="ja-JP" dirty="0" smtClean="0"/>
              <a:t>)</a:t>
            </a:r>
            <a:endParaRPr kumimoji="1" lang="en-US" altLang="ja-JP" dirty="0" smtClean="0"/>
          </a:p>
          <a:p>
            <a:endParaRPr kumimoji="1" lang="ja-JP" altLang="en-US" dirty="0" smtClean="0"/>
          </a:p>
          <a:p>
            <a:r>
              <a:rPr lang="ja-JP" altLang="en-US" dirty="0" smtClean="0"/>
              <a:t>ゲームにおける条件分岐とは？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あるキーが押されているか？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今キャラクターはどの場所にいるか？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フラグは立っているか？</a:t>
            </a:r>
            <a:endParaRPr kumimoji="1" lang="ja-JP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1025</TotalTime>
  <Words>901</Words>
  <Application>Microsoft Office PowerPoint</Application>
  <PresentationFormat>画面に合わせる (4:3)</PresentationFormat>
  <Paragraphs>257</Paragraphs>
  <Slides>31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31</vt:i4>
      </vt:variant>
    </vt:vector>
  </HeadingPairs>
  <TitlesOfParts>
    <vt:vector size="32" baseType="lpstr">
      <vt:lpstr>Office テーマ</vt:lpstr>
      <vt:lpstr>プロジェクト演習Ⅱ インタラクティブゲーム制作 イントロダクション2</vt:lpstr>
      <vt:lpstr>今日の内容</vt:lpstr>
      <vt:lpstr>今週のプロジェクト</vt:lpstr>
      <vt:lpstr>今日のサンプル</vt:lpstr>
      <vt:lpstr>メニューの数が少ない人は (Express版のみ)</vt:lpstr>
      <vt:lpstr>行番号の出し方(1/2)</vt:lpstr>
      <vt:lpstr>行番号の出し方(2/2)</vt:lpstr>
      <vt:lpstr>条件分岐で動かそう</vt:lpstr>
      <vt:lpstr>条件分岐とは？</vt:lpstr>
      <vt:lpstr>キーは押されているか？</vt:lpstr>
      <vt:lpstr>さっきのコードの意味</vt:lpstr>
      <vt:lpstr>他のキーを判定したい場合</vt:lpstr>
      <vt:lpstr>条件式の書き方の基本</vt:lpstr>
      <vt:lpstr>getSpecialKeyStatus()で 使えるキーコード</vt:lpstr>
      <vt:lpstr>「瞬間」ってどういうこと？</vt:lpstr>
      <vt:lpstr>一般的なプログラムの場合</vt:lpstr>
      <vt:lpstr>ゲームの場合はこうだ</vt:lpstr>
      <vt:lpstr>意識しなくてはいけないこと</vt:lpstr>
      <vt:lpstr>{}重要！超重要！</vt:lpstr>
      <vt:lpstr>アニキ！ついていきやすぜ！</vt:lpstr>
      <vt:lpstr>移動するようにしたはいいけどさ</vt:lpstr>
      <vt:lpstr>それすなわち親子の契りなり</vt:lpstr>
      <vt:lpstr>モデルの親子関係</vt:lpstr>
      <vt:lpstr>位置と姿勢の制御</vt:lpstr>
      <vt:lpstr>グローバル座標とローカル座標</vt:lpstr>
      <vt:lpstr>移動や回転の指示は グローバルもローカルも両方使う</vt:lpstr>
      <vt:lpstr>移動制御命令</vt:lpstr>
      <vt:lpstr>姿勢制御命令</vt:lpstr>
      <vt:lpstr>glVec()ってなんだったの？</vt:lpstr>
      <vt:lpstr>補足：アップベクトル</vt:lpstr>
      <vt:lpstr>課題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Ryota Takeuchi</dc:creator>
  <cp:lastModifiedBy>竹内 亮太</cp:lastModifiedBy>
  <cp:revision>96</cp:revision>
  <dcterms:created xsi:type="dcterms:W3CDTF">2009-10-06T17:40:33Z</dcterms:created>
  <dcterms:modified xsi:type="dcterms:W3CDTF">2012-10-10T04:59:25Z</dcterms:modified>
</cp:coreProperties>
</file>