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6" r:id="rId3"/>
    <p:sldId id="258" r:id="rId4"/>
    <p:sldId id="268" r:id="rId5"/>
    <p:sldId id="311" r:id="rId6"/>
    <p:sldId id="312" r:id="rId7"/>
    <p:sldId id="313" r:id="rId8"/>
    <p:sldId id="279" r:id="rId9"/>
    <p:sldId id="269" r:id="rId10"/>
    <p:sldId id="293" r:id="rId11"/>
    <p:sldId id="277" r:id="rId12"/>
    <p:sldId id="278" r:id="rId13"/>
    <p:sldId id="310" r:id="rId14"/>
    <p:sldId id="294" r:id="rId15"/>
    <p:sldId id="295" r:id="rId16"/>
    <p:sldId id="296" r:id="rId17"/>
    <p:sldId id="297" r:id="rId18"/>
    <p:sldId id="298" r:id="rId19"/>
    <p:sldId id="309" r:id="rId20"/>
    <p:sldId id="280" r:id="rId21"/>
    <p:sldId id="281" r:id="rId22"/>
    <p:sldId id="299" r:id="rId23"/>
    <p:sldId id="301" r:id="rId24"/>
    <p:sldId id="302" r:id="rId25"/>
    <p:sldId id="303" r:id="rId26"/>
    <p:sldId id="304" r:id="rId27"/>
    <p:sldId id="300" r:id="rId28"/>
    <p:sldId id="305" r:id="rId29"/>
    <p:sldId id="306" r:id="rId30"/>
    <p:sldId id="308" r:id="rId31"/>
    <p:sldId id="307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9BBB59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60144-FEE5-4D7A-A64A-131E094971AC}" type="datetimeFigureOut">
              <a:rPr kumimoji="1" lang="ja-JP" altLang="en-US" smtClean="0"/>
              <a:t>2012/10/10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28674-32EC-4432-879A-4769E41A32E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1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28674-32EC-4432-879A-4769E41A32E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2012/10/10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条件分岐で動かそう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キーは押されているか？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以下のように入力してみよう</a:t>
            </a:r>
          </a:p>
          <a:p>
            <a:pPr lvl="1">
              <a:buNone/>
            </a:pPr>
            <a:r>
              <a:rPr lang="en-US" altLang="ja-JP" sz="1600" dirty="0" smtClean="0"/>
              <a:t>while(window.update() == true) {</a:t>
            </a:r>
            <a:endParaRPr lang="ja-JP" altLang="en-US" sz="1600" dirty="0" smtClean="0"/>
          </a:p>
          <a:p>
            <a:pPr lvl="1"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smtClean="0"/>
              <a:t>// </a:t>
            </a:r>
            <a:r>
              <a:rPr lang="ja-JP" altLang="en-US" sz="1600" dirty="0" smtClean="0"/>
              <a:t>ここから入力</a:t>
            </a:r>
            <a:endParaRPr lang="en-US" altLang="ja-JP" sz="1600" dirty="0" smtClean="0"/>
          </a:p>
          <a:p>
            <a:pPr lvl="1">
              <a:buNone/>
            </a:pPr>
            <a:r>
              <a:rPr kumimoji="1" lang="en-US" altLang="ja-JP" sz="1600" dirty="0" smtClean="0"/>
              <a:t>	if(window.getSpecialKeyStatus(FK_RIGHT)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body.glTranslate(1.0, 0.0, 0.0);</a:t>
            </a:r>
          </a:p>
          <a:p>
            <a:pPr lvl="1">
              <a:buNone/>
            </a:pPr>
            <a:r>
              <a:rPr kumimoji="1" lang="en-US" altLang="ja-JP" sz="1600" dirty="0" smtClean="0"/>
              <a:t>	}</a:t>
            </a:r>
          </a:p>
          <a:p>
            <a:pPr lvl="1">
              <a:buNone/>
            </a:pPr>
            <a:r>
              <a:rPr lang="en-US" altLang="ja-JP" sz="1600" dirty="0" smtClean="0"/>
              <a:t>	if(window.getSpecialKeyStatus(FK_LEFT)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body.glTranslate(-1.0, 0.0, 0.0);</a:t>
            </a:r>
          </a:p>
          <a:p>
            <a:pPr lvl="1">
              <a:buNone/>
            </a:pPr>
            <a:r>
              <a:rPr lang="en-US" altLang="ja-JP" sz="1600" dirty="0" smtClean="0"/>
              <a:t>	}</a:t>
            </a:r>
            <a:endParaRPr lang="ja-JP" altLang="en-US" sz="1600" dirty="0" smtClean="0"/>
          </a:p>
          <a:p>
            <a:pPr lvl="1">
              <a:buNone/>
            </a:pPr>
            <a:r>
              <a:rPr lang="en-US" altLang="ja-JP" sz="1600" dirty="0" smtClean="0"/>
              <a:t>	// </a:t>
            </a:r>
            <a:r>
              <a:rPr lang="ja-JP" altLang="en-US" sz="1600" dirty="0" smtClean="0"/>
              <a:t>ここまで</a:t>
            </a:r>
          </a:p>
          <a:p>
            <a:pPr lvl="1">
              <a:buNone/>
            </a:pPr>
            <a:r>
              <a:rPr kumimoji="1" lang="en-US" altLang="ja-JP" sz="1600" dirty="0" smtClean="0"/>
              <a:t>}</a:t>
            </a:r>
            <a:endParaRPr kumimoji="1"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さっきのコードの意味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→キーは押されているか？</a:t>
            </a:r>
            <a:r>
              <a:rPr kumimoji="1"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1.0</a:t>
            </a:r>
            <a:r>
              <a:rPr lang="ja-JP" altLang="en-US" dirty="0" smtClean="0"/>
              <a:t>だけ移動しろ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}</a:t>
            </a:r>
            <a:endParaRPr kumimoji="1" lang="ja-JP" altLang="en-US" dirty="0" smtClean="0"/>
          </a:p>
          <a:p>
            <a:pPr>
              <a:buNone/>
            </a:pPr>
            <a:r>
              <a:rPr lang="en-US" altLang="ja-JP" dirty="0" smtClean="0"/>
              <a:t>if(</a:t>
            </a:r>
            <a:r>
              <a:rPr lang="ja-JP" altLang="en-US" dirty="0" smtClean="0"/>
              <a:t>←キーは押されているか？</a:t>
            </a:r>
            <a:r>
              <a:rPr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-1.0</a:t>
            </a:r>
            <a:r>
              <a:rPr lang="ja-JP" altLang="en-US" dirty="0" smtClean="0"/>
              <a:t>だけ移動しろ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他のキーを判定したい場合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getSpecialKeyStatus(</a:t>
            </a:r>
            <a:r>
              <a:rPr kumimoji="1" lang="ja-JP" altLang="en-US" dirty="0" smtClean="0"/>
              <a:t>キーコード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キーコードは次のスライド参照</a:t>
            </a:r>
            <a:endParaRPr kumimoji="1" lang="en-US" altLang="ja-JP" dirty="0" smtClean="0"/>
          </a:p>
          <a:p>
            <a:r>
              <a:rPr lang="en-US" altLang="ja-JP" dirty="0" smtClean="0"/>
              <a:t>getKeyStatus(‘</a:t>
            </a:r>
            <a:r>
              <a:rPr lang="ja-JP" altLang="en-US" dirty="0" smtClean="0"/>
              <a:t>調べたいキーの文字</a:t>
            </a:r>
            <a:r>
              <a:rPr lang="en-US" altLang="ja-JP" dirty="0" smtClean="0"/>
              <a:t>’)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シングルクォート</a:t>
            </a:r>
            <a:r>
              <a:rPr kumimoji="1" lang="en-US" altLang="ja-JP" dirty="0" smtClean="0"/>
              <a:t>(SHIFT+7)</a:t>
            </a:r>
            <a:r>
              <a:rPr kumimoji="1" lang="ja-JP" altLang="en-US" dirty="0" smtClean="0"/>
              <a:t>で半角文字を</a:t>
            </a:r>
            <a:br>
              <a:rPr kumimoji="1" lang="ja-JP" altLang="en-US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つだけ囲って指定する</a:t>
            </a:r>
            <a:endParaRPr lang="ja-JP" altLang="en-US" dirty="0" smtClean="0"/>
          </a:p>
          <a:p>
            <a:pPr algn="ctr">
              <a:buNone/>
            </a:pPr>
            <a:r>
              <a:rPr kumimoji="1" lang="en-US" altLang="ja-JP" dirty="0" smtClean="0"/>
              <a:t>==</a:t>
            </a:r>
          </a:p>
          <a:p>
            <a:r>
              <a:rPr lang="en-US" altLang="ja-JP" dirty="0" smtClean="0"/>
              <a:t>FKUT_SW_PRESS(</a:t>
            </a:r>
            <a:r>
              <a:rPr lang="ja-JP" altLang="en-US" dirty="0" smtClean="0"/>
              <a:t>押されてる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FKUT_SW_DOWN(</a:t>
            </a:r>
            <a:r>
              <a:rPr lang="ja-JP" altLang="en-US" dirty="0" smtClean="0"/>
              <a:t>押された瞬間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FKUT_SW_UP(</a:t>
            </a:r>
            <a:r>
              <a:rPr lang="ja-JP" altLang="en-US" dirty="0" smtClean="0"/>
              <a:t>離された瞬間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FKUT_SW_RELEASE(</a:t>
            </a:r>
            <a:r>
              <a:rPr kumimoji="1" lang="ja-JP" altLang="en-US" dirty="0" smtClean="0"/>
              <a:t>離されてる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条件式</a:t>
            </a:r>
            <a:r>
              <a:rPr lang="ja-JP" altLang="en-US" dirty="0" smtClean="0"/>
              <a:t>の</a:t>
            </a:r>
            <a:r>
              <a:rPr lang="ja-JP" altLang="en-US" dirty="0"/>
              <a:t>書き方</a:t>
            </a:r>
            <a:r>
              <a:rPr lang="ja-JP" altLang="en-US" dirty="0" smtClean="0"/>
              <a:t>の</a:t>
            </a:r>
            <a:r>
              <a:rPr lang="ja-JP" altLang="en-US" dirty="0"/>
              <a:t>基本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z="2800" dirty="0" smtClean="0"/>
              <a:t>「左側」と「右側」が、どういう関係かを記述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(A == B)</a:t>
            </a:r>
            <a:r>
              <a:rPr lang="ja-JP" altLang="en-US" sz="2400" dirty="0" smtClean="0"/>
              <a:t>等しい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(A != B)</a:t>
            </a:r>
            <a:r>
              <a:rPr kumimoji="1" lang="ja-JP" altLang="en-US" sz="2400" dirty="0" smtClean="0"/>
              <a:t>等しくな</a:t>
            </a:r>
            <a:r>
              <a:rPr lang="ja-JP" altLang="en-US" dirty="0" smtClean="0"/>
              <a:t>い</a:t>
            </a:r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(A &gt; B)A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より大きい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(A &lt; B)A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より小さい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(A &gt;= B)A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以上</a:t>
            </a:r>
            <a:endParaRPr lang="en-US" altLang="ja-JP" sz="2400" dirty="0"/>
          </a:p>
          <a:p>
            <a:pPr lvl="1"/>
            <a:r>
              <a:rPr kumimoji="1" lang="en-US" altLang="ja-JP" sz="2400" dirty="0" smtClean="0"/>
              <a:t>(A &lt;= B)A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以下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以上、以下は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等しい場合を含む</a:t>
            </a:r>
            <a:endParaRPr kumimoji="1" lang="en-US" altLang="ja-JP" sz="2000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今のところこの授業は「等しい場合」だけで何とかなる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左側にキーの状態を引っ張ってくる命令を書き、右側にどんな状態で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あって欲しいかを書く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320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getSpecialKeyStatus()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使えるキーコード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FK_SHIFT_R,	//!&lt; </a:t>
            </a:r>
            <a:r>
              <a:rPr lang="ja-JP" altLang="en-US" dirty="0" smtClean="0"/>
              <a:t>右シフトキー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FK_SHIFT_L,	//!&lt; </a:t>
            </a:r>
            <a:r>
              <a:rPr lang="ja-JP" altLang="en-US" dirty="0" smtClean="0"/>
              <a:t>左シフトキー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FK_CTRL_R,	//!&lt; </a:t>
            </a:r>
            <a:r>
              <a:rPr lang="ja-JP" altLang="en-US" dirty="0" smtClean="0"/>
              <a:t>右コントロールキー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FK_CTRL_L,	//!&lt; </a:t>
            </a:r>
            <a:r>
              <a:rPr lang="ja-JP" altLang="en-US" dirty="0" smtClean="0"/>
              <a:t>左コントロールキー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FK_ALT_R,	//!&lt; </a:t>
            </a:r>
            <a:r>
              <a:rPr lang="ja-JP" altLang="en-US" dirty="0" smtClean="0"/>
              <a:t>右オルトキー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FK_ALT_L,	//!&lt; </a:t>
            </a:r>
            <a:r>
              <a:rPr lang="ja-JP" altLang="en-US" dirty="0" smtClean="0"/>
              <a:t>左オルトキー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FK_ENTER,	//!&lt; </a:t>
            </a:r>
            <a:r>
              <a:rPr lang="ja-JP" altLang="en-US" dirty="0" smtClean="0"/>
              <a:t>エンターキー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FK_BACKSPACE,	//!&lt; </a:t>
            </a:r>
            <a:r>
              <a:rPr lang="ja-JP" altLang="en-US" dirty="0" smtClean="0"/>
              <a:t>バックスペースキー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FK_DELETE,	//!&lt; </a:t>
            </a:r>
            <a:r>
              <a:rPr lang="ja-JP" altLang="en-US" dirty="0" smtClean="0"/>
              <a:t>デリート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削除</a:t>
            </a:r>
            <a:r>
              <a:rPr lang="en-US" altLang="ja-JP" dirty="0" smtClean="0"/>
              <a:t>)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FK_CAPS_LOCK,	//!&lt; CapsLock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FK_TAB,	//!&lt; </a:t>
            </a:r>
            <a:r>
              <a:rPr lang="ja-JP" altLang="en-US" dirty="0" smtClean="0"/>
              <a:t>タブキー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FK_PAGE_UP,	//!&lt; </a:t>
            </a:r>
            <a:r>
              <a:rPr lang="ja-JP" altLang="en-US" dirty="0" smtClean="0"/>
              <a:t>ページアップキー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FK_PAGE_DOWN,	//!&lt; </a:t>
            </a:r>
            <a:r>
              <a:rPr lang="ja-JP" altLang="en-US" dirty="0" smtClean="0"/>
              <a:t>ページダウンキー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FK_HOME,	//!&lt; </a:t>
            </a:r>
            <a:r>
              <a:rPr lang="ja-JP" altLang="en-US" dirty="0" smtClean="0"/>
              <a:t>ホームキー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FK_END,	//!&lt; </a:t>
            </a:r>
            <a:r>
              <a:rPr lang="ja-JP" altLang="en-US" dirty="0" smtClean="0"/>
              <a:t>エンドキー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FK_INSERT,	//!&lt; </a:t>
            </a:r>
            <a:r>
              <a:rPr lang="ja-JP" altLang="en-US" dirty="0" smtClean="0"/>
              <a:t>インサートキー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FK_LEFT,	//!&lt; </a:t>
            </a:r>
            <a:r>
              <a:rPr lang="ja-JP" altLang="en-US" dirty="0" smtClean="0"/>
              <a:t>左矢印キー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FK_RIGHT,	//!&lt; </a:t>
            </a:r>
            <a:r>
              <a:rPr lang="ja-JP" altLang="en-US" dirty="0" smtClean="0"/>
              <a:t>右矢印キー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FK_UP,		//!&lt; </a:t>
            </a:r>
            <a:r>
              <a:rPr lang="ja-JP" altLang="en-US" dirty="0" smtClean="0"/>
              <a:t>上矢印キー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FK_DOWN,	//!&lt; </a:t>
            </a:r>
            <a:r>
              <a:rPr lang="ja-JP" altLang="en-US" dirty="0" smtClean="0"/>
              <a:t>下矢印キー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FK_F1,		//!&lt; F1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FK_F2,		//!&lt; F2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FK_F3,		//!&lt; F3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FK_F4,		//!&lt; F4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FK_F5,		//!&lt; F5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FK_F6,		//!&lt; F6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FK_F7,		//!&lt; F7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FK_F8,		//!&lt; F8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FK_F9,		//!&lt; F9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FK_F10,	//!&lt; F10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FK_F11,	//!&lt; F11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FK_F12	//!&lt; F12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「瞬間」ってどういうこと？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600" dirty="0" smtClean="0"/>
              <a:t>ゲームプログラムは</a:t>
            </a:r>
          </a:p>
          <a:p>
            <a:pPr algn="ctr">
              <a:buNone/>
            </a:pPr>
            <a:r>
              <a:rPr lang="ja-JP" altLang="en-US" sz="11600" b="1" dirty="0" smtClean="0"/>
              <a:t>回っている</a:t>
            </a:r>
          </a:p>
          <a:p>
            <a:pPr algn="ctr">
              <a:buNone/>
            </a:pPr>
            <a:r>
              <a:rPr kumimoji="1" lang="ja-JP" altLang="en-US" sz="5400" dirty="0" smtClean="0"/>
              <a:t>それはすごい勢いで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一般的なプログラムの場合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計算はじめまーす</a:t>
            </a:r>
          </a:p>
          <a:p>
            <a:r>
              <a:rPr lang="ja-JP" altLang="en-US" sz="2000" dirty="0" smtClean="0"/>
              <a:t>入力値とかとってきまーす</a:t>
            </a:r>
          </a:p>
          <a:p>
            <a:r>
              <a:rPr kumimoji="1" lang="ja-JP" altLang="en-US" sz="2000" dirty="0" smtClean="0"/>
              <a:t>足したり引いたりしまーす</a:t>
            </a:r>
          </a:p>
          <a:p>
            <a:r>
              <a:rPr lang="ja-JP" altLang="en-US" sz="2000" dirty="0" smtClean="0"/>
              <a:t>答え出ちゃったから出しまーす</a:t>
            </a:r>
          </a:p>
          <a:p>
            <a:r>
              <a:rPr kumimoji="1" lang="ja-JP" altLang="en-US" sz="2000" dirty="0" smtClean="0"/>
              <a:t>おしまーい、あはははーっ</a:t>
            </a:r>
            <a:endParaRPr kumimoji="1" lang="ja-JP" altLang="en-US" sz="2000" dirty="0"/>
          </a:p>
        </p:txBody>
      </p:sp>
      <p:sp>
        <p:nvSpPr>
          <p:cNvPr id="7" name="フローチャート : 端子 6"/>
          <p:cNvSpPr/>
          <p:nvPr/>
        </p:nvSpPr>
        <p:spPr>
          <a:xfrm>
            <a:off x="6000760" y="1571612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開始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フローチャート : 端子 7"/>
          <p:cNvSpPr/>
          <p:nvPr/>
        </p:nvSpPr>
        <p:spPr>
          <a:xfrm>
            <a:off x="6000760" y="4929198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終了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フローチャート : 表示 8"/>
          <p:cNvSpPr/>
          <p:nvPr/>
        </p:nvSpPr>
        <p:spPr>
          <a:xfrm>
            <a:off x="6143636" y="4043366"/>
            <a:ext cx="1071570" cy="500066"/>
          </a:xfrm>
          <a:prstGeom prst="flowChartDisp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フローチャート : 手操作入力 9"/>
          <p:cNvSpPr/>
          <p:nvPr/>
        </p:nvSpPr>
        <p:spPr>
          <a:xfrm>
            <a:off x="6222221" y="2386006"/>
            <a:ext cx="914400" cy="457200"/>
          </a:xfrm>
          <a:prstGeom prst="flowChartManualIn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フローチャート: 処理 10"/>
          <p:cNvSpPr/>
          <p:nvPr/>
        </p:nvSpPr>
        <p:spPr>
          <a:xfrm>
            <a:off x="6022193" y="3228972"/>
            <a:ext cx="1314456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計算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463678" y="2215983"/>
            <a:ext cx="43148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6486538" y="3036089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486538" y="3850483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5400000">
            <a:off x="6486538" y="4736315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ゲームの場合はこうだ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表示するものの準備</a:t>
            </a:r>
          </a:p>
          <a:p>
            <a:r>
              <a:rPr lang="ja-JP" altLang="en-US" dirty="0" smtClean="0"/>
              <a:t>画面の表示</a:t>
            </a:r>
            <a:r>
              <a:rPr lang="en-US" altLang="ja-JP" dirty="0" smtClean="0"/>
              <a:t>(</a:t>
            </a:r>
            <a:r>
              <a:rPr lang="ja-JP" altLang="en-US" dirty="0" smtClean="0"/>
              <a:t>描画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物体を動かす</a:t>
            </a:r>
          </a:p>
          <a:p>
            <a:r>
              <a:rPr lang="en-US" altLang="ja-JP" dirty="0" smtClean="0"/>
              <a:t>[</a:t>
            </a:r>
            <a:r>
              <a:rPr lang="ja-JP" altLang="en-US" dirty="0" smtClean="0"/>
              <a:t>条件によって</a:t>
            </a:r>
            <a:r>
              <a:rPr lang="en-US" altLang="ja-JP" dirty="0" smtClean="0"/>
              <a:t>]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カメラとかも動かす</a:t>
            </a:r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色々動かす</a:t>
            </a:r>
          </a:p>
          <a:p>
            <a:r>
              <a:rPr lang="ja-JP" altLang="en-US" dirty="0" smtClean="0"/>
              <a:t>画面の表示に戻る</a:t>
            </a:r>
          </a:p>
          <a:p>
            <a:r>
              <a:rPr kumimoji="1" lang="ja-JP" altLang="en-US" dirty="0" smtClean="0"/>
              <a:t>ウィンドウが閉じられたら終了</a:t>
            </a:r>
            <a:endParaRPr kumimoji="1" lang="ja-JP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912405" y="5066337"/>
            <a:ext cx="1285884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画面描画</a:t>
            </a:r>
            <a:endParaRPr lang="en-US" altLang="ja-JP" sz="240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66365" y="2967633"/>
            <a:ext cx="1574800" cy="8763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ウィンドウ</a:t>
            </a:r>
            <a:br>
              <a:rPr lang="ja-JP" altLang="en-US" dirty="0" smtClean="0"/>
            </a:br>
            <a:r>
              <a:rPr lang="ja-JP" altLang="en-US" dirty="0" smtClean="0"/>
              <a:t>閉じてないよね？</a:t>
            </a:r>
            <a:endParaRPr lang="en-US" altLang="ja-JP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82167" y="361692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/>
              <a:t>Yes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0804" y="289302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/>
              <a:t>No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983843" y="1254720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開始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83777" y="5902920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終了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98143" y="2172295"/>
            <a:ext cx="914400" cy="4953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準備</a:t>
            </a:r>
            <a:endParaRPr lang="en-US" altLang="ja-JP" sz="2400" dirty="0"/>
          </a:p>
        </p:txBody>
      </p:sp>
      <p:cxnSp>
        <p:nvCxnSpPr>
          <p:cNvPr id="12" name="AutoShape 11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5400000">
            <a:off x="7299756" y="1916707"/>
            <a:ext cx="5111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483513" y="4215408"/>
            <a:ext cx="4429156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ここに膨大な量の条件分岐がはさまると思え</a:t>
            </a:r>
            <a:endParaRPr lang="ja-JP" altLang="en-US" dirty="0"/>
          </a:p>
        </p:txBody>
      </p:sp>
      <p:cxnSp>
        <p:nvCxnSpPr>
          <p:cNvPr id="14" name="AutoShape 13"/>
          <p:cNvCxnSpPr>
            <a:cxnSpLocks noChangeShapeType="1"/>
            <a:stCxn id="11" idx="2"/>
            <a:endCxn id="6" idx="0"/>
          </p:cNvCxnSpPr>
          <p:nvPr/>
        </p:nvCxnSpPr>
        <p:spPr bwMode="auto">
          <a:xfrm rot="5400000">
            <a:off x="7404535" y="2816825"/>
            <a:ext cx="300038" cy="1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7384683" y="4013015"/>
            <a:ext cx="339747" cy="1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endCxn id="5" idx="0"/>
          </p:cNvCxnSpPr>
          <p:nvPr/>
        </p:nvCxnSpPr>
        <p:spPr bwMode="auto">
          <a:xfrm rot="16200000" flipH="1">
            <a:off x="7328330" y="4839320"/>
            <a:ext cx="454032" cy="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Freeform 16"/>
          <p:cNvSpPr>
            <a:spLocks/>
          </p:cNvSpPr>
          <p:nvPr/>
        </p:nvSpPr>
        <p:spPr bwMode="auto">
          <a:xfrm>
            <a:off x="4340637" y="2969232"/>
            <a:ext cx="3214710" cy="2714644"/>
          </a:xfrm>
          <a:custGeom>
            <a:avLst/>
            <a:gdLst/>
            <a:ahLst/>
            <a:cxnLst>
              <a:cxn ang="0">
                <a:pos x="617" y="1628"/>
              </a:cxn>
              <a:cxn ang="0">
                <a:pos x="617" y="1795"/>
              </a:cxn>
              <a:cxn ang="0">
                <a:pos x="0" y="1795"/>
              </a:cxn>
              <a:cxn ang="0">
                <a:pos x="0" y="0"/>
              </a:cxn>
              <a:cxn ang="0">
                <a:pos x="617" y="0"/>
              </a:cxn>
            </a:cxnLst>
            <a:rect l="0" t="0" r="r" b="b"/>
            <a:pathLst>
              <a:path w="617" h="1795">
                <a:moveTo>
                  <a:pt x="617" y="1628"/>
                </a:moveTo>
                <a:lnTo>
                  <a:pt x="617" y="1795"/>
                </a:lnTo>
                <a:lnTo>
                  <a:pt x="0" y="1795"/>
                </a:lnTo>
                <a:lnTo>
                  <a:pt x="0" y="0"/>
                </a:lnTo>
                <a:lnTo>
                  <a:pt x="61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048942" y="3405783"/>
            <a:ext cx="1987554" cy="2505075"/>
          </a:xfrm>
          <a:custGeom>
            <a:avLst/>
            <a:gdLst/>
            <a:ahLst/>
            <a:cxnLst>
              <a:cxn ang="0">
                <a:pos x="493" y="0"/>
              </a:cxn>
              <a:cxn ang="0">
                <a:pos x="760" y="0"/>
              </a:cxn>
              <a:cxn ang="0">
                <a:pos x="760" y="1469"/>
              </a:cxn>
              <a:cxn ang="0">
                <a:pos x="0" y="1469"/>
              </a:cxn>
              <a:cxn ang="0">
                <a:pos x="9" y="1578"/>
              </a:cxn>
            </a:cxnLst>
            <a:rect l="0" t="0" r="r" b="b"/>
            <a:pathLst>
              <a:path w="760" h="1578">
                <a:moveTo>
                  <a:pt x="493" y="0"/>
                </a:moveTo>
                <a:lnTo>
                  <a:pt x="760" y="0"/>
                </a:lnTo>
                <a:lnTo>
                  <a:pt x="760" y="1469"/>
                </a:lnTo>
                <a:lnTo>
                  <a:pt x="0" y="1469"/>
                </a:lnTo>
                <a:lnTo>
                  <a:pt x="9" y="15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意識しなくてはいけないこと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繰り返しが基本構造になっている</a:t>
            </a:r>
          </a:p>
          <a:p>
            <a:pPr lvl="1"/>
            <a:r>
              <a:rPr lang="ja-JP" altLang="en-US" dirty="0" smtClean="0"/>
              <a:t>この</a:t>
            </a:r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ループのことをメインループと呼ぶ</a:t>
            </a:r>
          </a:p>
          <a:p>
            <a:r>
              <a:rPr lang="ja-JP" altLang="en-US" dirty="0" smtClean="0"/>
              <a:t>繰り返しの中に書くのは</a:t>
            </a:r>
            <a:br>
              <a:rPr lang="ja-JP" altLang="en-US" dirty="0" smtClean="0"/>
            </a:br>
            <a:r>
              <a:rPr lang="ja-JP" altLang="en-US" dirty="0" smtClean="0"/>
              <a:t>「その一瞬で何をするのか」でしかない</a:t>
            </a:r>
          </a:p>
          <a:p>
            <a:pPr lvl="1"/>
            <a:r>
              <a:rPr kumimoji="1" lang="ja-JP" altLang="en-US" dirty="0" smtClean="0"/>
              <a:t>その積み重ねが動きの結果となって現れる</a:t>
            </a:r>
          </a:p>
          <a:p>
            <a:pPr lvl="1"/>
            <a:r>
              <a:rPr lang="ja-JP" altLang="en-US" dirty="0" smtClean="0"/>
              <a:t>一瞬の長さは具体的に言うと</a:t>
            </a:r>
            <a:r>
              <a:rPr lang="en-US" altLang="ja-JP" dirty="0" smtClean="0"/>
              <a:t>16ms</a:t>
            </a:r>
          </a:p>
          <a:p>
            <a:r>
              <a:rPr kumimoji="1" lang="ja-JP" altLang="en-US" dirty="0" smtClean="0"/>
              <a:t>状況に応じて「その一瞬」で何をするか</a:t>
            </a:r>
            <a:br>
              <a:rPr kumimoji="1" lang="ja-JP" altLang="en-US" dirty="0" smtClean="0"/>
            </a:br>
            <a:r>
              <a:rPr kumimoji="1" lang="ja-JP" altLang="en-US" dirty="0" smtClean="0"/>
              <a:t>適切に分岐する必要がある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{}</a:t>
            </a:r>
            <a:r>
              <a:rPr kumimoji="1" lang="ja-JP" altLang="en-US" dirty="0" smtClean="0"/>
              <a:t>重要！超重要！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while(</a:t>
            </a:r>
            <a:r>
              <a:rPr kumimoji="1" lang="ja-JP" altLang="en-US" dirty="0" smtClean="0"/>
              <a:t>繰り返し条件</a:t>
            </a:r>
            <a:r>
              <a:rPr kumimoji="1" lang="en-US" altLang="ja-JP" dirty="0" smtClean="0"/>
              <a:t>){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繰り返したいこと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}</a:t>
            </a:r>
          </a:p>
          <a:p>
            <a:pPr marL="0" indent="0">
              <a:buNone/>
            </a:pPr>
            <a:r>
              <a:rPr kumimoji="1" lang="ja-JP" altLang="en-US" dirty="0" smtClean="0"/>
              <a:t>の中に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条件式</a:t>
            </a:r>
            <a:r>
              <a:rPr kumimoji="1" lang="en-US" altLang="ja-JP" dirty="0" smtClean="0"/>
              <a:t>){</a:t>
            </a:r>
          </a:p>
          <a:p>
            <a:pPr marL="0" indent="0">
              <a:buNone/>
            </a:pPr>
            <a:r>
              <a:rPr kumimoji="1" lang="ja-JP" altLang="en-US" dirty="0" smtClean="0"/>
              <a:t>　　条件</a:t>
            </a:r>
            <a:r>
              <a:rPr kumimoji="1" lang="ja-JP" altLang="en-US" dirty="0" smtClean="0"/>
              <a:t>が成立して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</a:t>
            </a:r>
            <a:r>
              <a:rPr kumimoji="1" lang="ja-JP" altLang="en-US" dirty="0" smtClean="0"/>
              <a:t>いたら</a:t>
            </a:r>
            <a:r>
              <a:rPr kumimoji="1" lang="ja-JP" altLang="en-US" dirty="0" smtClean="0"/>
              <a:t>やること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}</a:t>
            </a:r>
          </a:p>
          <a:p>
            <a:pPr marL="0" indent="0">
              <a:buNone/>
            </a:pPr>
            <a:r>
              <a:rPr kumimoji="1" lang="ja-JP" altLang="en-US" dirty="0" smtClean="0"/>
              <a:t>が入る！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while(window.update() == true) {</a:t>
            </a:r>
          </a:p>
          <a:p>
            <a:pPr marL="0" indent="0">
              <a:buNone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if(</a:t>
            </a:r>
            <a:r>
              <a:rPr lang="ja-JP" altLang="en-US" sz="1800" dirty="0" smtClean="0"/>
              <a:t>キーが押されてた</a:t>
            </a:r>
            <a:r>
              <a:rPr lang="ja-JP" altLang="en-US" sz="1800" dirty="0"/>
              <a:t>ら？</a:t>
            </a:r>
            <a:r>
              <a:rPr lang="en-US" altLang="ja-JP" sz="1800" dirty="0" smtClean="0"/>
              <a:t>) 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うごけー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} else 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押されてなかったら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　　　　これやっとけー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省略可</a:t>
            </a:r>
            <a:r>
              <a:rPr lang="en-US" altLang="ja-JP" sz="1800" dirty="0" smtClean="0"/>
              <a:t>)</a:t>
            </a:r>
          </a:p>
          <a:p>
            <a:pPr marL="0" indent="0">
              <a:buNone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if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違うキー</a:t>
            </a:r>
            <a:r>
              <a:rPr lang="ja-JP" altLang="en-US" sz="1800" dirty="0"/>
              <a:t>が押されてたら？</a:t>
            </a:r>
            <a:r>
              <a:rPr lang="en-US" altLang="ja-JP" sz="1800" dirty="0"/>
              <a:t>) {</a:t>
            </a:r>
          </a:p>
          <a:p>
            <a:pPr marL="0" indent="0">
              <a:buNone/>
            </a:pPr>
            <a:r>
              <a:rPr lang="ja-JP" altLang="en-US" sz="1800" dirty="0"/>
              <a:t>　　　　</a:t>
            </a:r>
            <a:r>
              <a:rPr lang="ja-JP" altLang="en-US" sz="1800" dirty="0" smtClean="0"/>
              <a:t>違う感じにうごけ</a:t>
            </a:r>
            <a:r>
              <a:rPr lang="ja-JP" altLang="en-US" sz="1800" dirty="0"/>
              <a:t>ー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}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220072" y="2420888"/>
            <a:ext cx="3384376" cy="360040"/>
          </a:xfrm>
          <a:prstGeom prst="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220072" y="3068960"/>
            <a:ext cx="3384376" cy="504056"/>
          </a:xfrm>
          <a:prstGeom prst="rect">
            <a:avLst/>
          </a:prstGeom>
          <a:solidFill>
            <a:srgbClr val="9BBB59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220072" y="4509120"/>
            <a:ext cx="3384376" cy="288032"/>
          </a:xfrm>
          <a:prstGeom prst="rect">
            <a:avLst/>
          </a:prstGeom>
          <a:solidFill>
            <a:srgbClr val="F79646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65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条件分岐がなくちゃはじまらない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あなたについていきます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位置と姿勢の制御</a:t>
            </a:r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アニキ！ついていきやすぜ！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せっかくの力作がバラバラに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移動するようにしたはいいけどさ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body</a:t>
            </a:r>
            <a:r>
              <a:rPr kumimoji="1" lang="ja-JP" altLang="en-US" dirty="0" smtClean="0"/>
              <a:t>だけ動かすとズレる</a:t>
            </a:r>
          </a:p>
          <a:p>
            <a:r>
              <a:rPr lang="ja-JP" altLang="en-US" dirty="0" smtClean="0"/>
              <a:t>じゃあ他のタイヤも合わせて動かすの？</a:t>
            </a:r>
          </a:p>
          <a:p>
            <a:pPr lvl="1"/>
            <a:r>
              <a:rPr lang="ja-JP" altLang="en-US" dirty="0" smtClean="0"/>
              <a:t>それはさすがにかったるいですよね</a:t>
            </a:r>
          </a:p>
          <a:p>
            <a:pPr lvl="1"/>
            <a:endParaRPr kumimoji="1" lang="ja-JP" altLang="en-US" dirty="0" smtClean="0"/>
          </a:p>
          <a:p>
            <a:r>
              <a:rPr lang="en-US" altLang="ja-JP" dirty="0" smtClean="0"/>
              <a:t>body</a:t>
            </a:r>
            <a:r>
              <a:rPr lang="ja-JP" altLang="en-US" dirty="0" smtClean="0"/>
              <a:t>を動かしたらそれにくっついてる</a:t>
            </a:r>
            <a:br>
              <a:rPr lang="ja-JP" altLang="en-US" dirty="0" smtClean="0"/>
            </a:br>
            <a:r>
              <a:rPr lang="ja-JP" altLang="en-US" dirty="0" smtClean="0"/>
              <a:t>物は一緒に動いてくれればいいのになぁ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それすなわち親子の契りなり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シリーズ共通命令「</a:t>
            </a:r>
            <a:r>
              <a:rPr kumimoji="1" lang="en-US" altLang="ja-JP" dirty="0" smtClean="0"/>
              <a:t>setParent()</a:t>
            </a:r>
            <a:r>
              <a:rPr kumimoji="1" lang="ja-JP" altLang="en-US" dirty="0" smtClean="0"/>
              <a:t>」</a:t>
            </a:r>
          </a:p>
          <a:p>
            <a:pPr lvl="1"/>
            <a:r>
              <a:rPr lang="ja-JP" altLang="en-US" dirty="0" smtClean="0"/>
              <a:t>あるモデルに対して「お前の親はコイツだ」と設定する命令</a:t>
            </a:r>
          </a:p>
          <a:p>
            <a:pPr lvl="1"/>
            <a:r>
              <a:rPr kumimoji="1" lang="ja-JP" altLang="en-US" dirty="0" smtClean="0"/>
              <a:t>子モデル</a:t>
            </a:r>
            <a:r>
              <a:rPr kumimoji="1" lang="en-US" altLang="ja-JP" dirty="0" smtClean="0"/>
              <a:t>.setParent(</a:t>
            </a:r>
            <a:r>
              <a:rPr kumimoji="1" lang="ja-JP" altLang="en-US" dirty="0" smtClean="0"/>
              <a:t>親モデル</a:t>
            </a:r>
            <a:r>
              <a:rPr kumimoji="1" lang="en-US" altLang="ja-JP" dirty="0" smtClean="0"/>
              <a:t>, true);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これで「親が動くと子はそれについていく」という状態になる</a:t>
            </a:r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, true</a:t>
            </a:r>
            <a:r>
              <a:rPr kumimoji="1" lang="ja-JP" altLang="en-US" dirty="0" smtClean="0"/>
              <a:t>」に関しては今はスルー</a:t>
            </a:r>
          </a:p>
          <a:p>
            <a:pPr lvl="2"/>
            <a:r>
              <a:rPr lang="en-US" altLang="ja-JP" dirty="0" smtClean="0"/>
              <a:t>true</a:t>
            </a:r>
            <a:r>
              <a:rPr lang="ja-JP" altLang="en-US" dirty="0" smtClean="0"/>
              <a:t>にして使った方が便利な場面が多い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モデルの親子関係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実は非常に深いトピック</a:t>
            </a:r>
          </a:p>
          <a:p>
            <a:r>
              <a:rPr lang="en-US" altLang="ja-JP" dirty="0" smtClean="0"/>
              <a:t>3DCG</a:t>
            </a:r>
            <a:r>
              <a:rPr lang="ja-JP" altLang="en-US" dirty="0" smtClean="0"/>
              <a:t>の根幹をなすと言ってもいい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が、この授業の趣旨は「細かいことは</a:t>
            </a:r>
            <a:br>
              <a:rPr lang="ja-JP" altLang="en-US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>)</a:t>
            </a:r>
            <a:r>
              <a:rPr lang="ja-JP" altLang="en-US" dirty="0" smtClean="0"/>
              <a:t>気にしない」なのでスルー</a:t>
            </a:r>
          </a:p>
          <a:p>
            <a:r>
              <a:rPr kumimoji="1" lang="ja-JP" altLang="en-US" dirty="0" smtClean="0"/>
              <a:t>後でみっちりやる、かもしれない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位置と姿勢の制御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前回姿勢で混乱した人は特に気をつけてね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グローバル座標とローカル座標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次元空間は</a:t>
            </a:r>
            <a:r>
              <a:rPr kumimoji="1" lang="en-US" altLang="ja-JP" dirty="0" err="1" smtClean="0"/>
              <a:t>x,y,z</a:t>
            </a:r>
            <a:r>
              <a:rPr kumimoji="1" lang="ja-JP" altLang="en-US" dirty="0" smtClean="0"/>
              <a:t>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座標値によって表す</a:t>
            </a:r>
          </a:p>
          <a:p>
            <a:pPr lvl="1"/>
            <a:r>
              <a:rPr kumimoji="1" lang="ja-JP" altLang="en-US" dirty="0" smtClean="0"/>
              <a:t>グローバル座標</a:t>
            </a:r>
          </a:p>
          <a:p>
            <a:r>
              <a:rPr lang="ja-JP" altLang="en-US" dirty="0" smtClean="0"/>
              <a:t>それぞれのモデルにとっての前後、左右、上下方向という考え方も存在する</a:t>
            </a:r>
          </a:p>
          <a:p>
            <a:pPr lvl="1"/>
            <a:r>
              <a:rPr kumimoji="1" lang="ja-JP" altLang="en-US" dirty="0" smtClean="0"/>
              <a:t>ローカル座標</a:t>
            </a:r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7347"/>
            <a:ext cx="4038600" cy="313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移動や回転の指示は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グローバルもローカルも両方使う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いきなり面と向かって「北に</a:t>
            </a:r>
            <a:r>
              <a:rPr kumimoji="1" lang="en-US" altLang="ja-JP" dirty="0" smtClean="0"/>
              <a:t>5m</a:t>
            </a:r>
            <a:r>
              <a:rPr kumimoji="1" lang="ja-JP" altLang="en-US" dirty="0" smtClean="0"/>
              <a:t>進め」と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言われても困りますよね</a:t>
            </a:r>
          </a:p>
          <a:p>
            <a:pPr lvl="1"/>
            <a:r>
              <a:rPr lang="ja-JP" altLang="en-US" dirty="0" smtClean="0"/>
              <a:t>自分の向いている向き基準で指示された方が</a:t>
            </a:r>
            <a:br>
              <a:rPr lang="ja-JP" altLang="en-US" dirty="0" smtClean="0"/>
            </a:br>
            <a:r>
              <a:rPr lang="ja-JP" altLang="en-US" dirty="0" smtClean="0"/>
              <a:t>わかりやすい</a:t>
            </a:r>
          </a:p>
          <a:p>
            <a:r>
              <a:rPr kumimoji="1" lang="ja-JP" altLang="en-US" dirty="0" smtClean="0"/>
              <a:t>でも電話口やメールでいきなり「今向いて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いる方向に対して真横に</a:t>
            </a:r>
            <a:r>
              <a:rPr kumimoji="1" lang="en-US" altLang="ja-JP" dirty="0" smtClean="0"/>
              <a:t>3m</a:t>
            </a:r>
            <a:r>
              <a:rPr kumimoji="1" lang="ja-JP" altLang="en-US" dirty="0" smtClean="0"/>
              <a:t>進んで」と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言われたら？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何にぶつかるかわかったもんじゃない！</a:t>
            </a:r>
          </a:p>
          <a:p>
            <a:pPr lvl="1"/>
            <a:r>
              <a:rPr kumimoji="1" lang="ja-JP" altLang="en-US" dirty="0" smtClean="0"/>
              <a:t>地図を見てどの方角へ、と指示された方がいい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移動制御命令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glTranslate(x,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グローバル座標基準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「東に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歩、北に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歩進め」という感じの指示</a:t>
            </a:r>
          </a:p>
          <a:p>
            <a:r>
              <a:rPr kumimoji="1" lang="en-US" altLang="ja-JP" dirty="0" smtClean="0"/>
              <a:t>loTranslate(x,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ローカル座標基準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</a:p>
          <a:p>
            <a:pPr lvl="1"/>
            <a:r>
              <a:rPr lang="ja-JP" altLang="en-US" dirty="0" smtClean="0"/>
              <a:t>「前に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歩、左に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</a:t>
            </a:r>
          </a:p>
          <a:p>
            <a:endParaRPr kumimoji="1" lang="ja-JP" altLang="en-US" dirty="0" smtClean="0"/>
          </a:p>
          <a:p>
            <a:r>
              <a:rPr lang="en-US" altLang="ja-JP" dirty="0" smtClean="0"/>
              <a:t>glMoveTo(x, y, z)</a:t>
            </a:r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kumimoji="1" lang="en-US" altLang="ja-JP" dirty="0" smtClean="0"/>
              <a:t>(x, y, z)</a:t>
            </a:r>
            <a:r>
              <a:rPr kumimoji="1" lang="ja-JP" altLang="en-US" dirty="0" smtClean="0"/>
              <a:t>へ直接移動する</a:t>
            </a:r>
          </a:p>
          <a:p>
            <a:pPr lvl="1"/>
            <a:r>
              <a:rPr lang="ja-JP" altLang="en-US" dirty="0" smtClean="0"/>
              <a:t>位置を固定する以外の場面では使いづらい</a:t>
            </a:r>
          </a:p>
          <a:p>
            <a:pPr lvl="1"/>
            <a:r>
              <a:rPr kumimoji="1" lang="ja-JP" altLang="en-US" dirty="0" smtClean="0"/>
              <a:t>「この場所へワープしろ」という指示、人間業じゃない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姿勢制御命令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glFocus(x,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そのモデルの先頭方向を向ける</a:t>
            </a:r>
          </a:p>
          <a:p>
            <a:pPr lvl="1"/>
            <a:r>
              <a:rPr lang="ja-JP" altLang="en-US" dirty="0" smtClean="0"/>
              <a:t>常にある方向を向かせたい時に便利</a:t>
            </a:r>
          </a:p>
          <a:p>
            <a:pPr lvl="1"/>
            <a:r>
              <a:rPr lang="ja-JP" altLang="en-US" dirty="0" smtClean="0"/>
              <a:t>「あのビルの方へ向け」というような感じ</a:t>
            </a:r>
          </a:p>
          <a:p>
            <a:r>
              <a:rPr kumimoji="1" lang="en-US" altLang="ja-JP" dirty="0" smtClean="0"/>
              <a:t>loFocus(x,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ローカル座標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先頭方向を向ける</a:t>
            </a:r>
          </a:p>
          <a:p>
            <a:pPr lvl="2"/>
            <a:r>
              <a:rPr lang="en-US" altLang="ja-JP" dirty="0" smtClean="0"/>
              <a:t>(0,0,-1)</a:t>
            </a:r>
            <a:r>
              <a:rPr lang="ja-JP" altLang="en-US" dirty="0" smtClean="0"/>
              <a:t>を指定した場合は何も起きない</a:t>
            </a:r>
          </a:p>
          <a:p>
            <a:pPr lvl="1"/>
            <a:r>
              <a:rPr kumimoji="1" lang="ja-JP" altLang="en-US" dirty="0" smtClean="0"/>
              <a:t>モデル自体を回転させたい時に便利</a:t>
            </a:r>
          </a:p>
          <a:p>
            <a:pPr lvl="1"/>
            <a:r>
              <a:rPr lang="ja-JP" altLang="en-US" dirty="0" smtClean="0"/>
              <a:t>「今の向きに対して右側を向け」という感じ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glVec()</a:t>
            </a:r>
            <a:r>
              <a:rPr kumimoji="1" lang="ja-JP" altLang="en-US" dirty="0" smtClean="0"/>
              <a:t>ってなんだったの？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モデルの今の位置に対して、グローバル座標のどっち側を向いているかを指定する、という命令でした</a:t>
            </a:r>
          </a:p>
          <a:p>
            <a:pPr lvl="1"/>
            <a:r>
              <a:rPr lang="ja-JP" altLang="en-US" dirty="0" smtClean="0"/>
              <a:t>北を向け、南南東に向け、という感じです</a:t>
            </a:r>
            <a:endParaRPr kumimoji="1" lang="ja-JP" altLang="en-US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glFocus()</a:t>
            </a:r>
            <a:r>
              <a:rPr kumimoji="1" lang="ja-JP" altLang="en-US" dirty="0" smtClean="0"/>
              <a:t>に置き換えることもできますが、単に方向を指示したいだけの場合は</a:t>
            </a:r>
            <a:r>
              <a:rPr kumimoji="1" lang="en-US" altLang="ja-JP" dirty="0" smtClean="0"/>
              <a:t>glVec()</a:t>
            </a:r>
            <a:r>
              <a:rPr kumimoji="1" lang="ja-JP" altLang="en-US" dirty="0" smtClean="0"/>
              <a:t>の方が便利です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glFocus(</a:t>
            </a:r>
            <a:r>
              <a:rPr lang="ja-JP" altLang="en-US" dirty="0" smtClean="0"/>
              <a:t>位置</a:t>
            </a:r>
            <a:r>
              <a:rPr lang="en-US" altLang="ja-JP" dirty="0" smtClean="0"/>
              <a:t>+glVec()</a:t>
            </a:r>
            <a:r>
              <a:rPr lang="ja-JP" altLang="en-US" dirty="0" smtClean="0"/>
              <a:t>で指定する向き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ja-JP" altLang="en-US" dirty="0" smtClean="0"/>
              <a:t>同じ意味になりますが、まどろっこしいです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 dirty="0"/>
          </a:p>
        </p:txBody>
      </p:sp>
      <p:sp>
        <p:nvSpPr>
          <p:cNvPr id="5" name="直方体 4"/>
          <p:cNvSpPr/>
          <p:nvPr/>
        </p:nvSpPr>
        <p:spPr>
          <a:xfrm>
            <a:off x="5066582" y="2634077"/>
            <a:ext cx="1603124" cy="1603124"/>
          </a:xfrm>
          <a:prstGeom prst="cube">
            <a:avLst>
              <a:gd name="adj" fmla="val 67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5839100" y="2108032"/>
            <a:ext cx="1086982" cy="10869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921548" y="2108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(0,0,-1)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70257" y="486673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(1,0,0)</a:t>
            </a:r>
            <a:endParaRPr kumimoji="1" lang="ja-JP" altLang="en-US" dirty="0"/>
          </a:p>
        </p:txBody>
      </p:sp>
      <p:sp>
        <p:nvSpPr>
          <p:cNvPr id="14" name="直方体 13"/>
          <p:cNvSpPr/>
          <p:nvPr/>
        </p:nvSpPr>
        <p:spPr>
          <a:xfrm>
            <a:off x="4911843" y="5142279"/>
            <a:ext cx="2014239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5921928" y="5236062"/>
            <a:ext cx="15756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補足：アップベクトル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次元だと、</a:t>
            </a:r>
            <a:r>
              <a:rPr lang="ja-JP" altLang="en-US" dirty="0" smtClean="0"/>
              <a:t>同じ方向でも捻れが入ったりする</a:t>
            </a:r>
            <a:endParaRPr lang="en-US" altLang="ja-JP" dirty="0" smtClean="0"/>
          </a:p>
          <a:p>
            <a:r>
              <a:rPr lang="ja-JP" altLang="en-US" dirty="0" smtClean="0"/>
              <a:t>モデルのてっぺんが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どこを向いているか、を追加で指定して、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捻れ具合も制御可能</a:t>
            </a:r>
            <a:endParaRPr lang="en-US" altLang="ja-JP" dirty="0" smtClean="0"/>
          </a:p>
          <a:p>
            <a:pPr lvl="1"/>
            <a:r>
              <a:rPr kumimoji="1" lang="en-US" altLang="ja-JP" b="1" dirty="0" smtClean="0"/>
              <a:t>glUpvec()</a:t>
            </a:r>
            <a:r>
              <a:rPr kumimoji="1" lang="ja-JP" altLang="en-US" dirty="0" smtClean="0"/>
              <a:t>を使う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glVec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で指定したベクトルに対して垂直な方向を指定する</a:t>
            </a:r>
            <a:endParaRPr lang="en-US" altLang="ja-JP" dirty="0" smtClean="0"/>
          </a:p>
          <a:p>
            <a:pPr lvl="2"/>
            <a:r>
              <a:rPr lang="ja-JP" altLang="en-US" dirty="0"/>
              <a:t>実際</a:t>
            </a:r>
            <a:r>
              <a:rPr lang="ja-JP" altLang="en-US" dirty="0" smtClean="0"/>
              <a:t>は垂直じゃ無くても適当に補正してくれる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6" name="直方体 5"/>
          <p:cNvSpPr/>
          <p:nvPr/>
        </p:nvSpPr>
        <p:spPr>
          <a:xfrm>
            <a:off x="5066582" y="2634077"/>
            <a:ext cx="1603124" cy="1603124"/>
          </a:xfrm>
          <a:prstGeom prst="cube">
            <a:avLst>
              <a:gd name="adj" fmla="val 67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5839100" y="2108032"/>
            <a:ext cx="1086982" cy="10869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921548" y="2108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(0,0,-1)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5839100" y="1916832"/>
            <a:ext cx="0" cy="1278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004048" y="19233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(0,1,0)</a:t>
            </a:r>
            <a:endParaRPr kumimoji="1" lang="ja-JP" altLang="en-US" dirty="0"/>
          </a:p>
        </p:txBody>
      </p:sp>
      <p:sp>
        <p:nvSpPr>
          <p:cNvPr id="15" name="直方体 14"/>
          <p:cNvSpPr/>
          <p:nvPr/>
        </p:nvSpPr>
        <p:spPr>
          <a:xfrm rot="20816345">
            <a:off x="5385849" y="5041496"/>
            <a:ext cx="1603124" cy="1603124"/>
          </a:xfrm>
          <a:prstGeom prst="cube">
            <a:avLst>
              <a:gd name="adj" fmla="val 67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263096" y="4014433"/>
            <a:ext cx="813219" cy="13045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123091" y="40245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(0,0,-1)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44056" y="476494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(-1,1,0)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652120" y="4581128"/>
            <a:ext cx="473251" cy="1027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591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BASIC:</a:t>
            </a:r>
          </a:p>
          <a:p>
            <a:pPr lvl="1"/>
            <a:r>
              <a:rPr lang="ja-JP" altLang="en-US" dirty="0" smtClean="0"/>
              <a:t>基本図形が、カーソルキーで前後左右に</a:t>
            </a:r>
            <a:br>
              <a:rPr lang="ja-JP" altLang="en-US" dirty="0" smtClean="0"/>
            </a:br>
            <a:r>
              <a:rPr lang="ja-JP" altLang="en-US" dirty="0" smtClean="0"/>
              <a:t>動かせるようにする</a:t>
            </a:r>
          </a:p>
          <a:p>
            <a:r>
              <a:rPr kumimoji="1" lang="en-US" altLang="ja-JP" dirty="0" smtClean="0"/>
              <a:t>ADVANCED:</a:t>
            </a:r>
          </a:p>
          <a:p>
            <a:pPr lvl="1"/>
            <a:r>
              <a:rPr lang="ja-JP" altLang="en-US" dirty="0" smtClean="0"/>
              <a:t>基本図形</a:t>
            </a:r>
            <a:r>
              <a:rPr lang="en-US" altLang="ja-JP" dirty="0" smtClean="0"/>
              <a:t>(Cone</a:t>
            </a:r>
            <a:r>
              <a:rPr lang="ja-JP" altLang="en-US" dirty="0" smtClean="0"/>
              <a:t>が分かりやすい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br>
              <a:rPr lang="ja-JP" altLang="en-US" dirty="0" smtClean="0"/>
            </a:br>
            <a:r>
              <a:rPr lang="ja-JP" altLang="en-US" dirty="0" smtClean="0"/>
              <a:t>カーソルキーの左右で回転、</a:t>
            </a:r>
            <a:br>
              <a:rPr lang="ja-JP" altLang="en-US" dirty="0" smtClean="0"/>
            </a:br>
            <a:r>
              <a:rPr lang="ja-JP" altLang="en-US" dirty="0" smtClean="0"/>
              <a:t>前後で前進と後退ができるようにする</a:t>
            </a:r>
          </a:p>
          <a:p>
            <a:r>
              <a:rPr kumimoji="1" lang="en-US" altLang="ja-JP" dirty="0" smtClean="0"/>
              <a:t>EXTREME:</a:t>
            </a:r>
          </a:p>
          <a:p>
            <a:pPr lvl="1"/>
            <a:r>
              <a:rPr kumimoji="1" lang="ja-JP" altLang="en-US" dirty="0" smtClean="0"/>
              <a:t>自分の作ったもので</a:t>
            </a:r>
            <a:r>
              <a:rPr kumimoji="1" lang="en-US" altLang="ja-JP" dirty="0" smtClean="0"/>
              <a:t>ADVANCED</a:t>
            </a:r>
            <a:r>
              <a:rPr kumimoji="1" lang="ja-JP" altLang="en-US" dirty="0" smtClean="0"/>
              <a:t>の条件を満たす</a:t>
            </a:r>
          </a:p>
          <a:p>
            <a:pPr lvl="1"/>
            <a:r>
              <a:rPr lang="en-US" altLang="ja-JP" dirty="0" smtClean="0"/>
              <a:t>EXTRA</a:t>
            </a:r>
            <a:r>
              <a:rPr lang="ja-JP" altLang="en-US" dirty="0" smtClean="0"/>
              <a:t>：更にカーソルキー以外の操作で、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何かしらの特殊動作</a:t>
            </a:r>
            <a:r>
              <a:rPr lang="en-US" altLang="ja-JP" dirty="0" smtClean="0"/>
              <a:t>(</a:t>
            </a:r>
            <a:r>
              <a:rPr lang="ja-JP" altLang="en-US" dirty="0" smtClean="0"/>
              <a:t>変形とか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を行うようにする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基本構造自体は先週の物と大差ありません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一応車、のつもりです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今日の内容に合わせて改造していきます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メニューの数が少ない人は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(Express</a:t>
            </a:r>
            <a:r>
              <a:rPr lang="ja-JP" altLang="en-US" dirty="0" smtClean="0"/>
              <a:t>版のみ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「ツール→設定→上級者用の設定」</a:t>
            </a:r>
            <a:r>
              <a:rPr kumimoji="1" lang="ja-JP" altLang="en-US" sz="2800" dirty="0" smtClean="0"/>
              <a:t>を選択</a:t>
            </a:r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1251" b="63776"/>
          <a:stretch>
            <a:fillRect/>
          </a:stretch>
        </p:blipFill>
        <p:spPr bwMode="auto">
          <a:xfrm>
            <a:off x="467544" y="3496507"/>
            <a:ext cx="8280920" cy="238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上矢印 5"/>
          <p:cNvSpPr/>
          <p:nvPr/>
        </p:nvSpPr>
        <p:spPr>
          <a:xfrm>
            <a:off x="6660232" y="4725144"/>
            <a:ext cx="1440160" cy="72008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Click!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6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行番号の出し方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「ツール→オプション」を選択</a:t>
            </a:r>
            <a:endParaRPr kumimoji="1" lang="ja-JP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r="32969" b="57835"/>
          <a:stretch>
            <a:fillRect/>
          </a:stretch>
        </p:blipFill>
        <p:spPr bwMode="auto">
          <a:xfrm>
            <a:off x="467544" y="2924944"/>
            <a:ext cx="817240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上矢印 4"/>
          <p:cNvSpPr/>
          <p:nvPr/>
        </p:nvSpPr>
        <p:spPr>
          <a:xfrm>
            <a:off x="5508104" y="6021288"/>
            <a:ext cx="1440160" cy="72008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Click!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0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行番号の出し方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「テキストエディター→すべての言語→全般」を開いて「行番号」にチェックを付けて「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」を押す</a:t>
            </a:r>
            <a:endParaRPr kumimoji="1" lang="ja-JP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20372" t="17595" r="20566" b="17201"/>
          <a:stretch>
            <a:fillRect/>
          </a:stretch>
        </p:blipFill>
        <p:spPr bwMode="auto">
          <a:xfrm>
            <a:off x="1826319" y="3068960"/>
            <a:ext cx="5491363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右矢印 4"/>
          <p:cNvSpPr/>
          <p:nvPr/>
        </p:nvSpPr>
        <p:spPr>
          <a:xfrm>
            <a:off x="1259632" y="4437112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①</a:t>
            </a:r>
            <a:endParaRPr lang="en-US" altLang="ja-JP" dirty="0" smtClean="0"/>
          </a:p>
        </p:txBody>
      </p:sp>
      <p:sp>
        <p:nvSpPr>
          <p:cNvPr id="6" name="右矢印 5"/>
          <p:cNvSpPr/>
          <p:nvPr/>
        </p:nvSpPr>
        <p:spPr>
          <a:xfrm>
            <a:off x="1403648" y="5445224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②</a:t>
            </a:r>
            <a:endParaRPr lang="en-US" altLang="ja-JP" dirty="0" smtClean="0"/>
          </a:p>
        </p:txBody>
      </p:sp>
      <p:sp>
        <p:nvSpPr>
          <p:cNvPr id="7" name="右矢印 6"/>
          <p:cNvSpPr/>
          <p:nvPr/>
        </p:nvSpPr>
        <p:spPr>
          <a:xfrm>
            <a:off x="1619672" y="5733256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③</a:t>
            </a:r>
            <a:endParaRPr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3131840" y="5085184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④</a:t>
            </a:r>
            <a:endParaRPr lang="en-US" altLang="ja-JP" dirty="0" smtClean="0"/>
          </a:p>
        </p:txBody>
      </p:sp>
      <p:sp>
        <p:nvSpPr>
          <p:cNvPr id="9" name="右矢印 8"/>
          <p:cNvSpPr/>
          <p:nvPr/>
        </p:nvSpPr>
        <p:spPr>
          <a:xfrm>
            <a:off x="5148064" y="6209928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⑤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97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条件分岐で動かそう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ゲームがゲームであるために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「もしこうならばそうしろ、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でなければああしろ」という流れ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if</a:t>
            </a:r>
            <a:r>
              <a:rPr lang="ja-JP" altLang="en-US" dirty="0" smtClean="0"/>
              <a:t>文を使う</a:t>
            </a:r>
            <a:r>
              <a:rPr lang="en-US" altLang="ja-JP" dirty="0" smtClean="0"/>
              <a:t>(</a:t>
            </a:r>
            <a:r>
              <a:rPr lang="ja-JP" altLang="en-US" dirty="0" smtClean="0"/>
              <a:t>場合によっては</a:t>
            </a:r>
            <a:r>
              <a:rPr lang="en-US" altLang="ja-JP" dirty="0" smtClean="0"/>
              <a:t>else if</a:t>
            </a:r>
            <a:r>
              <a:rPr lang="ja-JP" altLang="en-US" dirty="0" smtClean="0"/>
              <a:t>や</a:t>
            </a:r>
            <a:r>
              <a:rPr lang="en-US" altLang="ja-JP" dirty="0" smtClean="0"/>
              <a:t>else</a:t>
            </a:r>
            <a:r>
              <a:rPr lang="ja-JP" altLang="en-US" dirty="0" smtClean="0"/>
              <a:t>も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endParaRPr kumimoji="1" lang="ja-JP" altLang="en-US" dirty="0" smtClean="0"/>
          </a:p>
          <a:p>
            <a:r>
              <a:rPr lang="ja-JP" altLang="en-US" dirty="0" smtClean="0"/>
              <a:t>ゲームにおける条件分岐とは？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あるキーが押されているか？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今キャラクターはどの場所にいるか？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フラグは立っているか？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901</Words>
  <Application>Microsoft Office PowerPoint</Application>
  <PresentationFormat>画面に合わせる (4:3)</PresentationFormat>
  <Paragraphs>257</Paragraphs>
  <Slides>31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今日のサンプル</vt:lpstr>
      <vt:lpstr>メニューの数が少ない人は (Express版のみ)</vt:lpstr>
      <vt:lpstr>行番号の出し方(1/2)</vt:lpstr>
      <vt:lpstr>行番号の出し方(2/2)</vt:lpstr>
      <vt:lpstr>条件分岐で動かそう</vt:lpstr>
      <vt:lpstr>条件分岐とは？</vt:lpstr>
      <vt:lpstr>キーは押されているか？</vt:lpstr>
      <vt:lpstr>さっきのコードの意味</vt:lpstr>
      <vt:lpstr>他のキーを判定したい場合</vt:lpstr>
      <vt:lpstr>条件式の書き方の基本</vt:lpstr>
      <vt:lpstr>getSpecialKeyStatus()で 使えるキーコード</vt:lpstr>
      <vt:lpstr>「瞬間」ってどういうこと？</vt:lpstr>
      <vt:lpstr>一般的なプログラムの場合</vt:lpstr>
      <vt:lpstr>ゲームの場合はこうだ</vt:lpstr>
      <vt:lpstr>意識しなくてはいけないこと</vt:lpstr>
      <vt:lpstr>{}重要！超重要！</vt:lpstr>
      <vt:lpstr>アニキ！ついていきやすぜ！</vt:lpstr>
      <vt:lpstr>移動するようにしたはいいけどさ</vt:lpstr>
      <vt:lpstr>それすなわち親子の契りなり</vt:lpstr>
      <vt:lpstr>モデルの親子関係</vt:lpstr>
      <vt:lpstr>位置と姿勢の制御</vt:lpstr>
      <vt:lpstr>グローバル座標とローカル座標</vt:lpstr>
      <vt:lpstr>移動や回転の指示は グローバルもローカルも両方使う</vt:lpstr>
      <vt:lpstr>移動制御命令</vt:lpstr>
      <vt:lpstr>姿勢制御命令</vt:lpstr>
      <vt:lpstr>glVec()ってなんだったの？</vt:lpstr>
      <vt:lpstr>補足：アップベクトル</vt:lpstr>
      <vt:lpstr>課題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96</cp:revision>
  <dcterms:created xsi:type="dcterms:W3CDTF">2009-10-06T17:40:33Z</dcterms:created>
  <dcterms:modified xsi:type="dcterms:W3CDTF">2012-10-10T04:59:25Z</dcterms:modified>
</cp:coreProperties>
</file>