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66" r:id="rId3"/>
    <p:sldId id="303" r:id="rId4"/>
    <p:sldId id="304" r:id="rId5"/>
    <p:sldId id="306" r:id="rId6"/>
    <p:sldId id="338" r:id="rId7"/>
    <p:sldId id="339" r:id="rId8"/>
    <p:sldId id="340" r:id="rId9"/>
    <p:sldId id="342" r:id="rId10"/>
    <p:sldId id="344" r:id="rId11"/>
    <p:sldId id="341" r:id="rId12"/>
    <p:sldId id="345" r:id="rId13"/>
    <p:sldId id="322" r:id="rId14"/>
    <p:sldId id="332" r:id="rId15"/>
    <p:sldId id="333" r:id="rId16"/>
    <p:sldId id="334" r:id="rId17"/>
    <p:sldId id="335" r:id="rId18"/>
    <p:sldId id="336" r:id="rId19"/>
    <p:sldId id="337" r:id="rId20"/>
    <p:sldId id="323" r:id="rId21"/>
    <p:sldId id="324" r:id="rId22"/>
    <p:sldId id="325" r:id="rId23"/>
    <p:sldId id="326" r:id="rId24"/>
    <p:sldId id="327" r:id="rId25"/>
    <p:sldId id="328" r:id="rId26"/>
    <p:sldId id="346" r:id="rId27"/>
    <p:sldId id="329" r:id="rId28"/>
    <p:sldId id="330" r:id="rId29"/>
    <p:sldId id="331" r:id="rId3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2012/10/3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u.ac.jp/aqua/~rita/gp-pro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</a:t>
            </a:r>
          </a:p>
          <a:p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</a:p>
          <a:p>
            <a:r>
              <a:rPr lang="en-US" altLang="ja-JP" dirty="0" smtClean="0"/>
              <a:t>3</a:t>
            </a:r>
            <a:r>
              <a:rPr lang="ja-JP" altLang="en-US" dirty="0" smtClean="0"/>
              <a:t>次元お絵かき編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作る</a:t>
            </a:r>
            <a:r>
              <a:rPr lang="ja-JP" altLang="en-US" dirty="0" smtClean="0"/>
              <a:t>よ定義</a:t>
            </a:r>
            <a:r>
              <a:rPr lang="en-US" altLang="ja-JP" dirty="0" smtClean="0"/>
              <a:t>(</a:t>
            </a:r>
            <a:r>
              <a:rPr lang="ja-JP" altLang="en-US" dirty="0" smtClean="0"/>
              <a:t>オブジェクト生成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プログラムで利用したいものは種類ごとに「名前を付けて作る」のが原則！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種類</a:t>
            </a:r>
            <a:r>
              <a:rPr lang="ja-JP" altLang="en-US" dirty="0"/>
              <a:t>ごと</a:t>
            </a:r>
            <a:r>
              <a:rPr lang="ja-JP" altLang="en-US" dirty="0" smtClean="0"/>
              <a:t>に○○オブジェクト、と呼ぶ</a:t>
            </a:r>
            <a:endParaRPr lang="en-US" altLang="ja-JP" dirty="0" smtClean="0"/>
          </a:p>
          <a:p>
            <a:r>
              <a:rPr lang="en-US" altLang="ja-JP" dirty="0" smtClean="0"/>
              <a:t>FKUT</a:t>
            </a:r>
            <a:r>
              <a:rPr lang="ja-JP" altLang="en-US" dirty="0"/>
              <a:t>だと</a:t>
            </a:r>
            <a:r>
              <a:rPr lang="ja-JP" altLang="en-US" dirty="0" smtClean="0"/>
              <a:t>ウィンドウは</a:t>
            </a:r>
            <a:r>
              <a:rPr lang="en-US" altLang="ja-JP" dirty="0" smtClean="0"/>
              <a:t>fkut_SimpleWindow</a:t>
            </a:r>
            <a:r>
              <a:rPr lang="ja-JP" altLang="en-US" dirty="0" smtClean="0"/>
              <a:t>という種類のオブジェクトで作れる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それ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window</a:t>
            </a:r>
            <a:r>
              <a:rPr kumimoji="1" lang="ja-JP" altLang="en-US" dirty="0" smtClean="0"/>
              <a:t>という名前で作ったのが→</a:t>
            </a:r>
            <a:endParaRPr kumimoji="1" lang="en-US" altLang="ja-JP" dirty="0" smtClean="0"/>
          </a:p>
          <a:p>
            <a:r>
              <a:rPr lang="ja-JP" altLang="en-US" dirty="0"/>
              <a:t>関数</a:t>
            </a:r>
            <a:r>
              <a:rPr lang="ja-JP" altLang="en-US" dirty="0" smtClean="0"/>
              <a:t>の</a:t>
            </a:r>
            <a:r>
              <a:rPr lang="ja-JP" altLang="en-US" dirty="0"/>
              <a:t>中</a:t>
            </a:r>
            <a:r>
              <a:rPr lang="ja-JP" altLang="en-US" dirty="0" smtClean="0"/>
              <a:t>で作ること</a:t>
            </a:r>
            <a:endParaRPr kumimoji="1" lang="ja-JP" altLang="en-US" dirty="0"/>
          </a:p>
        </p:txBody>
      </p:sp>
      <p:sp>
        <p:nvSpPr>
          <p:cNvPr id="9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</a:rPr>
              <a:t>// FKUT</a:t>
            </a:r>
            <a:r>
              <a:rPr lang="ja-JP" altLang="en-US" sz="1400" dirty="0" smtClean="0">
                <a:solidFill>
                  <a:srgbClr val="FF0000"/>
                </a:solidFill>
              </a:rPr>
              <a:t>使うよ！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</a:rPr>
              <a:t>#</a:t>
            </a:r>
            <a:r>
              <a:rPr lang="en-US" altLang="ja-JP" sz="1400" dirty="0">
                <a:solidFill>
                  <a:srgbClr val="FF0000"/>
                </a:solidFill>
              </a:rPr>
              <a:t>include "</a:t>
            </a:r>
            <a:r>
              <a:rPr lang="en-US" altLang="ja-JP" sz="1400" dirty="0" smtClean="0">
                <a:solidFill>
                  <a:srgbClr val="FF0000"/>
                </a:solidFill>
              </a:rPr>
              <a:t>FKUT/FKUT.h“</a:t>
            </a:r>
          </a:p>
          <a:p>
            <a:pPr marL="0" indent="0">
              <a:buNone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400" dirty="0" smtClean="0"/>
              <a:t>int </a:t>
            </a:r>
            <a:r>
              <a:rPr lang="en-US" altLang="ja-JP" sz="1400" dirty="0"/>
              <a:t>main(int argc, char *argv[])</a:t>
            </a:r>
          </a:p>
          <a:p>
            <a:pPr marL="0" indent="0">
              <a:buNone/>
            </a:pPr>
            <a:r>
              <a:rPr lang="en-US" altLang="ja-JP" sz="1400" dirty="0" smtClean="0"/>
              <a:t>{</a:t>
            </a:r>
          </a:p>
          <a:p>
            <a:pPr marL="0" indent="0">
              <a:buNone/>
            </a:pPr>
            <a:r>
              <a:rPr lang="ja-JP" altLang="en-US" sz="1400" dirty="0" smtClean="0"/>
              <a:t>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// </a:t>
            </a:r>
            <a:r>
              <a:rPr lang="ja-JP" altLang="en-US" sz="1400" dirty="0" smtClean="0">
                <a:solidFill>
                  <a:srgbClr val="FF0000"/>
                </a:solidFill>
              </a:rPr>
              <a:t>ウィンドウ作るよ！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en-US" altLang="ja-JP" sz="1400" dirty="0">
                <a:solidFill>
                  <a:srgbClr val="FF0000"/>
                </a:solidFill>
              </a:rPr>
              <a:t>fkut_SimpleWindow	</a:t>
            </a:r>
            <a:r>
              <a:rPr lang="en-US" altLang="ja-JP" sz="1400" dirty="0" smtClean="0">
                <a:solidFill>
                  <a:srgbClr val="FF0000"/>
                </a:solidFill>
              </a:rPr>
              <a:t>window;</a:t>
            </a:r>
          </a:p>
          <a:p>
            <a:pPr marL="0" indent="0"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window.setSize(800</a:t>
            </a:r>
            <a:r>
              <a:rPr lang="en-US" altLang="ja-JP" sz="1400" dirty="0">
                <a:solidFill>
                  <a:srgbClr val="FF0000"/>
                </a:solidFill>
              </a:rPr>
              <a:t>, 600</a:t>
            </a:r>
            <a:r>
              <a:rPr lang="en-US" altLang="ja-JP" sz="14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window.setBGColor(0.3</a:t>
            </a:r>
            <a:r>
              <a:rPr lang="en-US" altLang="ja-JP" sz="1400" dirty="0">
                <a:solidFill>
                  <a:srgbClr val="FF0000"/>
                </a:solidFill>
              </a:rPr>
              <a:t>, 0.6, 0.8</a:t>
            </a:r>
            <a:r>
              <a:rPr lang="en-US" altLang="ja-JP" sz="14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window.open();</a:t>
            </a:r>
          </a:p>
          <a:p>
            <a:pPr marL="0" indent="0">
              <a:buNone/>
            </a:pPr>
            <a:endParaRPr lang="en-US" altLang="ja-JP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</a:rPr>
              <a:t>while(window.update() == true) {</a:t>
            </a:r>
          </a:p>
          <a:p>
            <a:pPr marL="0" indent="0"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　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// </a:t>
            </a:r>
            <a:r>
              <a:rPr lang="ja-JP" altLang="en-US" sz="1400" dirty="0" smtClean="0">
                <a:solidFill>
                  <a:srgbClr val="FF0000"/>
                </a:solidFill>
              </a:rPr>
              <a:t>ここに来週以降色々書く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</a:rPr>
              <a:t>}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return </a:t>
            </a:r>
            <a:r>
              <a:rPr lang="en-US" altLang="ja-JP" sz="1400" dirty="0"/>
              <a:t>0;</a:t>
            </a:r>
          </a:p>
          <a:p>
            <a:pPr marL="0" indent="0">
              <a:buNone/>
            </a:pPr>
            <a:r>
              <a:rPr lang="en-US" altLang="ja-JP" sz="1400" dirty="0"/>
              <a:t>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716016" y="2636912"/>
            <a:ext cx="3960440" cy="3312368"/>
          </a:xfrm>
          <a:prstGeom prst="rect">
            <a:avLst/>
          </a:prstGeom>
          <a:solidFill>
            <a:srgbClr val="4F81BD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5076056" y="2852936"/>
            <a:ext cx="3600400" cy="540060"/>
          </a:xfrm>
          <a:prstGeom prst="rect">
            <a:avLst/>
          </a:prstGeom>
          <a:solidFill>
            <a:srgbClr val="C0504D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049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作ったものに指示を出すよ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/>
              <a:t>メンバ</a:t>
            </a:r>
            <a:r>
              <a:rPr lang="ja-JP" altLang="en-US" dirty="0" smtClean="0"/>
              <a:t>関数呼び出し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window</a:t>
            </a:r>
            <a:r>
              <a:rPr kumimoji="1" lang="ja-JP" altLang="en-US" dirty="0" smtClean="0"/>
              <a:t>という名前で作ったものに指示を出して望み通りの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動きにしていく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「名前</a:t>
            </a:r>
            <a:r>
              <a:rPr kumimoji="1" lang="en-US" altLang="ja-JP" dirty="0" smtClean="0"/>
              <a:t>.</a:t>
            </a:r>
            <a:r>
              <a:rPr kumimoji="1" lang="ja-JP" altLang="en-US" dirty="0" smtClean="0"/>
              <a:t>命令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詳細</a:t>
            </a:r>
            <a:r>
              <a:rPr kumimoji="1" lang="en-US" altLang="ja-JP" dirty="0" smtClean="0"/>
              <a:t>);</a:t>
            </a:r>
            <a:r>
              <a:rPr kumimoji="1" lang="ja-JP" altLang="en-US" dirty="0" smtClean="0"/>
              <a:t>」とするのが基本形</a:t>
            </a:r>
            <a:endParaRPr kumimoji="1" lang="en-US" altLang="ja-JP" dirty="0" smtClean="0"/>
          </a:p>
          <a:p>
            <a:r>
              <a:rPr kumimoji="1" lang="ja-JP" altLang="en-US" dirty="0" smtClean="0"/>
              <a:t>オブジェクトの種類ごとに使える命令は異なる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追々公開していきます</a:t>
            </a:r>
            <a:endParaRPr kumimoji="1" lang="ja-JP" altLang="en-US" dirty="0"/>
          </a:p>
        </p:txBody>
      </p:sp>
      <p:sp>
        <p:nvSpPr>
          <p:cNvPr id="9" name="コンテンツ プレースホルダー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</a:rPr>
              <a:t>// FKUT</a:t>
            </a:r>
            <a:r>
              <a:rPr lang="ja-JP" altLang="en-US" sz="1400" dirty="0" smtClean="0">
                <a:solidFill>
                  <a:srgbClr val="FF0000"/>
                </a:solidFill>
              </a:rPr>
              <a:t>使うよ！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400" dirty="0" smtClean="0">
                <a:solidFill>
                  <a:srgbClr val="FF0000"/>
                </a:solidFill>
              </a:rPr>
              <a:t>#</a:t>
            </a:r>
            <a:r>
              <a:rPr lang="en-US" altLang="ja-JP" sz="1400" dirty="0">
                <a:solidFill>
                  <a:srgbClr val="FF0000"/>
                </a:solidFill>
              </a:rPr>
              <a:t>include "</a:t>
            </a:r>
            <a:r>
              <a:rPr lang="en-US" altLang="ja-JP" sz="1400" dirty="0" smtClean="0">
                <a:solidFill>
                  <a:srgbClr val="FF0000"/>
                </a:solidFill>
              </a:rPr>
              <a:t>FKUT/FKUT.h“</a:t>
            </a:r>
          </a:p>
          <a:p>
            <a:pPr marL="0" indent="0">
              <a:buNone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400" dirty="0" smtClean="0"/>
              <a:t>int </a:t>
            </a:r>
            <a:r>
              <a:rPr lang="en-US" altLang="ja-JP" sz="1400" dirty="0"/>
              <a:t>main(int argc, char *argv[])</a:t>
            </a:r>
          </a:p>
          <a:p>
            <a:pPr marL="0" indent="0">
              <a:buNone/>
            </a:pPr>
            <a:r>
              <a:rPr lang="en-US" altLang="ja-JP" sz="1400" dirty="0" smtClean="0"/>
              <a:t>{</a:t>
            </a:r>
          </a:p>
          <a:p>
            <a:pPr marL="0" indent="0">
              <a:buNone/>
            </a:pPr>
            <a:r>
              <a:rPr lang="ja-JP" altLang="en-US" sz="1400" dirty="0" smtClean="0"/>
              <a:t>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// </a:t>
            </a:r>
            <a:r>
              <a:rPr lang="ja-JP" altLang="en-US" sz="1400" dirty="0" smtClean="0">
                <a:solidFill>
                  <a:srgbClr val="FF0000"/>
                </a:solidFill>
              </a:rPr>
              <a:t>ウィンドウ作るよ！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en-US" altLang="ja-JP" sz="1400" dirty="0">
                <a:solidFill>
                  <a:srgbClr val="FF0000"/>
                </a:solidFill>
              </a:rPr>
              <a:t>fkut_SimpleWindow	</a:t>
            </a:r>
            <a:r>
              <a:rPr lang="en-US" altLang="ja-JP" sz="1400" dirty="0" smtClean="0">
                <a:solidFill>
                  <a:srgbClr val="FF0000"/>
                </a:solidFill>
              </a:rPr>
              <a:t>window;</a:t>
            </a:r>
          </a:p>
          <a:p>
            <a:pPr marL="0" indent="0"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window.setSize(800</a:t>
            </a:r>
            <a:r>
              <a:rPr lang="en-US" altLang="ja-JP" sz="1400" dirty="0">
                <a:solidFill>
                  <a:srgbClr val="FF0000"/>
                </a:solidFill>
              </a:rPr>
              <a:t>, 600</a:t>
            </a:r>
            <a:r>
              <a:rPr lang="en-US" altLang="ja-JP" sz="14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window.setBGColor(0.3</a:t>
            </a:r>
            <a:r>
              <a:rPr lang="en-US" altLang="ja-JP" sz="1400" dirty="0">
                <a:solidFill>
                  <a:srgbClr val="FF0000"/>
                </a:solidFill>
              </a:rPr>
              <a:t>, 0.6, 0.8</a:t>
            </a:r>
            <a:r>
              <a:rPr lang="en-US" altLang="ja-JP" sz="14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4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window.open();</a:t>
            </a:r>
          </a:p>
          <a:p>
            <a:pPr marL="0" indent="0">
              <a:buNone/>
            </a:pPr>
            <a:endParaRPr lang="en-US" altLang="ja-JP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</a:rPr>
              <a:t>while(window.update() == true) {</a:t>
            </a:r>
          </a:p>
          <a:p>
            <a:pPr marL="0" indent="0"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　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// </a:t>
            </a:r>
            <a:r>
              <a:rPr lang="ja-JP" altLang="en-US" sz="1400" dirty="0" smtClean="0">
                <a:solidFill>
                  <a:srgbClr val="FF0000"/>
                </a:solidFill>
              </a:rPr>
              <a:t>ここに来週以降色々書く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　</a:t>
            </a:r>
            <a:r>
              <a:rPr lang="en-US" altLang="ja-JP" sz="1400" dirty="0" smtClean="0">
                <a:solidFill>
                  <a:srgbClr val="FF0000"/>
                </a:solidFill>
              </a:rPr>
              <a:t>}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en-US" altLang="ja-JP" sz="1400" dirty="0" smtClean="0"/>
              <a:t>return </a:t>
            </a:r>
            <a:r>
              <a:rPr lang="en-US" altLang="ja-JP" sz="1400" dirty="0"/>
              <a:t>0;</a:t>
            </a:r>
          </a:p>
          <a:p>
            <a:pPr marL="0" indent="0">
              <a:buNone/>
            </a:pPr>
            <a:r>
              <a:rPr lang="en-US" altLang="ja-JP" sz="1400" dirty="0"/>
              <a:t>}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716016" y="2636912"/>
            <a:ext cx="3960440" cy="3312368"/>
          </a:xfrm>
          <a:prstGeom prst="rect">
            <a:avLst/>
          </a:prstGeom>
          <a:solidFill>
            <a:srgbClr val="4F81BD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5076056" y="3410708"/>
            <a:ext cx="3600400" cy="810379"/>
          </a:xfrm>
          <a:prstGeom prst="rect">
            <a:avLst/>
          </a:prstGeom>
          <a:solidFill>
            <a:srgbClr val="C0504D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6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200" dirty="0" smtClean="0"/>
              <a:t>こういうのを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「オブジェクト指向プログラミング」って言うらしいよ</a:t>
            </a:r>
            <a:endParaRPr kumimoji="1" lang="ja-JP" altLang="en-US" sz="32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使うよ宣言インクルード</a:t>
            </a:r>
            <a:r>
              <a:rPr kumimoji="1" lang="ja-JP" altLang="en-US" dirty="0" smtClean="0"/>
              <a:t>！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lang="ja-JP" altLang="en-US" dirty="0" smtClean="0"/>
              <a:t>名付けて作るよオブジェクト！</a:t>
            </a:r>
            <a:endParaRPr lang="en-US" altLang="ja-JP" dirty="0" smtClean="0"/>
          </a:p>
          <a:p>
            <a:pPr lvl="1"/>
            <a:r>
              <a:rPr lang="ja-JP" altLang="en-US" dirty="0"/>
              <a:t>オブジェクト</a:t>
            </a:r>
            <a:r>
              <a:rPr lang="ja-JP" altLang="en-US" dirty="0" smtClean="0"/>
              <a:t>の</a:t>
            </a:r>
            <a:r>
              <a:rPr lang="ja-JP" altLang="en-US" dirty="0"/>
              <a:t>種類</a:t>
            </a:r>
            <a:r>
              <a:rPr lang="ja-JP" altLang="en-US" dirty="0" smtClean="0"/>
              <a:t>の</a:t>
            </a:r>
            <a:r>
              <a:rPr lang="ja-JP" altLang="en-US" dirty="0"/>
              <a:t>こと</a:t>
            </a:r>
            <a:r>
              <a:rPr lang="ja-JP" altLang="en-US" dirty="0" smtClean="0"/>
              <a:t>を「クラス」と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呼ぶことは知っておくと良いかも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今</a:t>
            </a:r>
            <a:r>
              <a:rPr kumimoji="1" lang="ja-JP" altLang="en-US" dirty="0" smtClean="0"/>
              <a:t>だ呼ぶんだメンバ関数！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オブジェクトの種類ごとに持ち合わせている命令のことを「メンバ関数」と呼ぶ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53470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今週のサンプルを分析しよう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赤字部分が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付け足し部分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「作りたい図形の種類　図形につける名前」で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作る物を定義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定義</a:t>
            </a:r>
            <a:r>
              <a:rPr lang="ja-JP" altLang="en-US" dirty="0" smtClean="0"/>
              <a:t>した名前に対して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命令を呼び出して、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詳細を決めていく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決まったら</a:t>
            </a:r>
            <a:r>
              <a:rPr lang="en-US" altLang="ja-JP" dirty="0" smtClean="0"/>
              <a:t>window</a:t>
            </a:r>
            <a:r>
              <a:rPr lang="ja-JP" altLang="en-US" dirty="0" smtClean="0"/>
              <a:t>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対して登録</a:t>
            </a:r>
            <a:r>
              <a:rPr lang="en-US" altLang="ja-JP" dirty="0" smtClean="0"/>
              <a:t>(entry)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900" dirty="0"/>
              <a:t>#include "FKUT/FKUT.h“</a:t>
            </a:r>
          </a:p>
          <a:p>
            <a:pPr marL="0" indent="0">
              <a:buNone/>
            </a:pPr>
            <a:endParaRPr lang="en-US" altLang="ja-JP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900" dirty="0"/>
              <a:t>int main(int argc, char *argv[])</a:t>
            </a:r>
          </a:p>
          <a:p>
            <a:pPr marL="0" indent="0">
              <a:buNone/>
            </a:pPr>
            <a:r>
              <a:rPr lang="en-US" altLang="ja-JP" sz="900" dirty="0"/>
              <a:t>{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fkut_SimpleWindow	window;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window.setSize(800, 600);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window.setBGColor(0.3, 0.6, 0.8);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window.open();</a:t>
            </a:r>
          </a:p>
          <a:p>
            <a:pPr marL="0" indent="0">
              <a:buNone/>
            </a:pPr>
            <a:endParaRPr lang="en-US" altLang="ja-JP" sz="900" dirty="0" smtClean="0"/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smtClean="0">
                <a:solidFill>
                  <a:srgbClr val="FF0000"/>
                </a:solidFill>
              </a:rPr>
              <a:t>fkut_BlockModel	block;</a:t>
            </a:r>
            <a:r>
              <a:rPr lang="ja-JP" altLang="en-US" sz="900" dirty="0">
                <a:solidFill>
                  <a:srgbClr val="FF0000"/>
                </a:solidFill>
              </a:rPr>
              <a:t> </a:t>
            </a:r>
            <a:r>
              <a:rPr lang="en-US" altLang="ja-JP" sz="900" dirty="0" smtClean="0">
                <a:solidFill>
                  <a:srgbClr val="FF0000"/>
                </a:solidFill>
              </a:rPr>
              <a:t>// </a:t>
            </a:r>
            <a:r>
              <a:rPr lang="ja-JP" altLang="en-US" sz="900" dirty="0" smtClean="0">
                <a:solidFill>
                  <a:srgbClr val="FF0000"/>
                </a:solidFill>
              </a:rPr>
              <a:t>ブロックを作る！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smtClean="0">
                <a:solidFill>
                  <a:srgbClr val="FF0000"/>
                </a:solidFill>
              </a:rPr>
              <a:t>block.create(10.0</a:t>
            </a:r>
            <a:r>
              <a:rPr lang="en-US" altLang="ja-JP" sz="900" dirty="0">
                <a:solidFill>
                  <a:srgbClr val="FF0000"/>
                </a:solidFill>
              </a:rPr>
              <a:t>, 10.0, 10.0</a:t>
            </a:r>
            <a:r>
              <a:rPr lang="en-US" altLang="ja-JP" sz="900" dirty="0" smtClean="0">
                <a:solidFill>
                  <a:srgbClr val="FF0000"/>
                </a:solidFill>
              </a:rPr>
              <a:t>); // </a:t>
            </a:r>
            <a:r>
              <a:rPr lang="ja-JP" altLang="en-US" sz="900" dirty="0" smtClean="0">
                <a:solidFill>
                  <a:srgbClr val="FF0000"/>
                </a:solidFill>
              </a:rPr>
              <a:t>縦横高さが</a:t>
            </a:r>
            <a:r>
              <a:rPr lang="en-US" altLang="ja-JP" sz="900" dirty="0" smtClean="0">
                <a:solidFill>
                  <a:srgbClr val="FF0000"/>
                </a:solidFill>
              </a:rPr>
              <a:t>10</a:t>
            </a:r>
            <a:r>
              <a:rPr lang="ja-JP" altLang="en-US" sz="900" dirty="0" smtClean="0">
                <a:solidFill>
                  <a:srgbClr val="FF0000"/>
                </a:solidFill>
              </a:rPr>
              <a:t>のブロック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smtClean="0">
                <a:solidFill>
                  <a:srgbClr val="FF0000"/>
                </a:solidFill>
              </a:rPr>
              <a:t>block.setMaterial(Yellow);         // </a:t>
            </a:r>
            <a:r>
              <a:rPr lang="ja-JP" altLang="en-US" sz="900" dirty="0">
                <a:solidFill>
                  <a:srgbClr val="FF0000"/>
                </a:solidFill>
              </a:rPr>
              <a:t>色</a:t>
            </a:r>
            <a:r>
              <a:rPr lang="ja-JP" altLang="en-US" sz="900" dirty="0" smtClean="0">
                <a:solidFill>
                  <a:srgbClr val="FF0000"/>
                </a:solidFill>
              </a:rPr>
              <a:t>は黄色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smtClean="0">
                <a:solidFill>
                  <a:srgbClr val="FF0000"/>
                </a:solidFill>
              </a:rPr>
              <a:t>window.entry(block);	     // window</a:t>
            </a:r>
            <a:r>
              <a:rPr lang="ja-JP" altLang="en-US" sz="900" dirty="0" smtClean="0">
                <a:solidFill>
                  <a:srgbClr val="FF0000"/>
                </a:solidFill>
              </a:rPr>
              <a:t>へ表示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smtClean="0">
                <a:solidFill>
                  <a:srgbClr val="FF0000"/>
                </a:solidFill>
              </a:rPr>
              <a:t>fkut_SphereModel	sphere; // </a:t>
            </a:r>
            <a:r>
              <a:rPr lang="ja-JP" altLang="en-US" sz="900" dirty="0" smtClean="0">
                <a:solidFill>
                  <a:srgbClr val="FF0000"/>
                </a:solidFill>
              </a:rPr>
              <a:t>球を作る！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smtClean="0">
                <a:solidFill>
                  <a:srgbClr val="FF0000"/>
                </a:solidFill>
              </a:rPr>
              <a:t>sphere.create(8</a:t>
            </a:r>
            <a:r>
              <a:rPr lang="en-US" altLang="ja-JP" sz="900" dirty="0">
                <a:solidFill>
                  <a:srgbClr val="FF0000"/>
                </a:solidFill>
              </a:rPr>
              <a:t>, 10.0</a:t>
            </a:r>
            <a:r>
              <a:rPr lang="en-US" altLang="ja-JP" sz="900" dirty="0" smtClean="0">
                <a:solidFill>
                  <a:srgbClr val="FF0000"/>
                </a:solidFill>
              </a:rPr>
              <a:t>);	           // </a:t>
            </a:r>
            <a:r>
              <a:rPr lang="ja-JP" altLang="en-US" sz="900" dirty="0" smtClean="0">
                <a:solidFill>
                  <a:srgbClr val="FF0000"/>
                </a:solidFill>
              </a:rPr>
              <a:t>滑らかさ</a:t>
            </a:r>
            <a:r>
              <a:rPr lang="en-US" altLang="ja-JP" sz="900" dirty="0" smtClean="0">
                <a:solidFill>
                  <a:srgbClr val="FF0000"/>
                </a:solidFill>
              </a:rPr>
              <a:t>8</a:t>
            </a:r>
            <a:r>
              <a:rPr lang="ja-JP" altLang="en-US" sz="900" dirty="0" smtClean="0">
                <a:solidFill>
                  <a:srgbClr val="FF0000"/>
                </a:solidFill>
              </a:rPr>
              <a:t>、半径</a:t>
            </a:r>
            <a:r>
              <a:rPr lang="en-US" altLang="ja-JP" sz="900" dirty="0" smtClean="0">
                <a:solidFill>
                  <a:srgbClr val="FF0000"/>
                </a:solidFill>
              </a:rPr>
              <a:t>10</a:t>
            </a:r>
            <a:r>
              <a:rPr lang="ja-JP" altLang="en-US" sz="900" dirty="0" smtClean="0">
                <a:solidFill>
                  <a:srgbClr val="FF0000"/>
                </a:solidFill>
              </a:rPr>
              <a:t>の球</a:t>
            </a: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>
                <a:solidFill>
                  <a:srgbClr val="FF0000"/>
                </a:solidFill>
              </a:rPr>
              <a:t>　</a:t>
            </a:r>
            <a:r>
              <a:rPr lang="ja-JP" altLang="en-US" sz="900" dirty="0" smtClean="0">
                <a:solidFill>
                  <a:srgbClr val="FF0000"/>
                </a:solidFill>
              </a:rPr>
              <a:t>　</a:t>
            </a:r>
            <a:r>
              <a:rPr lang="en-US" altLang="ja-JP" sz="900" dirty="0" smtClean="0">
                <a:solidFill>
                  <a:srgbClr val="FF0000"/>
                </a:solidFill>
              </a:rPr>
              <a:t>sphere.setMaterial(Red);	           // </a:t>
            </a:r>
            <a:r>
              <a:rPr lang="ja-JP" altLang="en-US" sz="900" dirty="0" smtClean="0">
                <a:solidFill>
                  <a:srgbClr val="FF0000"/>
                </a:solidFill>
              </a:rPr>
              <a:t>色は赤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smtClean="0">
                <a:solidFill>
                  <a:srgbClr val="FF0000"/>
                </a:solidFill>
              </a:rPr>
              <a:t>sphere.glMoveTo(20.0</a:t>
            </a:r>
            <a:r>
              <a:rPr lang="en-US" altLang="ja-JP" sz="900" dirty="0">
                <a:solidFill>
                  <a:srgbClr val="FF0000"/>
                </a:solidFill>
              </a:rPr>
              <a:t>, 10.0, 0.0</a:t>
            </a:r>
            <a:r>
              <a:rPr lang="en-US" altLang="ja-JP" sz="900" dirty="0" smtClean="0">
                <a:solidFill>
                  <a:srgbClr val="FF0000"/>
                </a:solidFill>
              </a:rPr>
              <a:t>); // X20,Y10</a:t>
            </a:r>
            <a:r>
              <a:rPr lang="ja-JP" altLang="en-US" sz="900" dirty="0" smtClean="0">
                <a:solidFill>
                  <a:srgbClr val="FF0000"/>
                </a:solidFill>
              </a:rPr>
              <a:t>へ移動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 smtClean="0">
                <a:solidFill>
                  <a:srgbClr val="FF0000"/>
                </a:solidFill>
              </a:rPr>
              <a:t>　　</a:t>
            </a:r>
            <a:r>
              <a:rPr lang="en-US" altLang="ja-JP" sz="900" dirty="0" smtClean="0">
                <a:solidFill>
                  <a:srgbClr val="FF0000"/>
                </a:solidFill>
              </a:rPr>
              <a:t>window.entry(sphere);	           // window</a:t>
            </a:r>
            <a:r>
              <a:rPr lang="ja-JP" altLang="en-US" sz="900" dirty="0" smtClean="0">
                <a:solidFill>
                  <a:srgbClr val="FF0000"/>
                </a:solidFill>
              </a:rPr>
              <a:t>へ表示</a:t>
            </a:r>
            <a:endParaRPr lang="ja-JP" altLang="en-US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while(window.update() == true) {</a:t>
            </a:r>
          </a:p>
          <a:p>
            <a:pPr marL="0" indent="0">
              <a:buNone/>
            </a:pPr>
            <a:r>
              <a:rPr lang="ja-JP" altLang="en-US" sz="900" dirty="0"/>
              <a:t>　　　　</a:t>
            </a:r>
            <a:r>
              <a:rPr lang="en-US" altLang="ja-JP" sz="900" dirty="0"/>
              <a:t>// </a:t>
            </a:r>
            <a:r>
              <a:rPr lang="ja-JP" altLang="en-US" sz="900" dirty="0"/>
              <a:t>ここ</a:t>
            </a:r>
            <a:r>
              <a:rPr lang="ja-JP" altLang="en-US" sz="900" dirty="0" smtClean="0"/>
              <a:t>に来週</a:t>
            </a:r>
            <a:r>
              <a:rPr lang="ja-JP" altLang="en-US" sz="900" dirty="0"/>
              <a:t>以降色々書く</a:t>
            </a:r>
            <a:endParaRPr lang="en-US" altLang="ja-JP" sz="900" dirty="0"/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}</a:t>
            </a:r>
          </a:p>
          <a:p>
            <a:pPr marL="0" indent="0">
              <a:buNone/>
            </a:pPr>
            <a:r>
              <a:rPr lang="ja-JP" altLang="en-US" sz="900" dirty="0"/>
              <a:t>　　</a:t>
            </a:r>
            <a:endParaRPr lang="en-US" altLang="ja-JP" sz="900" dirty="0"/>
          </a:p>
          <a:p>
            <a:pPr marL="0" indent="0">
              <a:buNone/>
            </a:pPr>
            <a:r>
              <a:rPr lang="ja-JP" altLang="en-US" sz="900" dirty="0"/>
              <a:t>　　</a:t>
            </a:r>
            <a:r>
              <a:rPr lang="en-US" altLang="ja-JP" sz="900" dirty="0"/>
              <a:t>return 0;</a:t>
            </a:r>
          </a:p>
          <a:p>
            <a:pPr marL="0" indent="0">
              <a:buNone/>
            </a:pPr>
            <a:r>
              <a:rPr lang="en-US" altLang="ja-JP" sz="900" dirty="0" smtClean="0"/>
              <a:t>}</a:t>
            </a:r>
            <a:endParaRPr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230801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ビルドして</a:t>
            </a:r>
            <a:r>
              <a:rPr kumimoji="1" lang="ja-JP" altLang="en-US" dirty="0" smtClean="0"/>
              <a:t>動かすと？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ビルドの方法は、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次の何れか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F7</a:t>
            </a:r>
            <a:r>
              <a:rPr kumimoji="1" lang="ja-JP" altLang="en-US" dirty="0" smtClean="0"/>
              <a:t>キーを押す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メニュー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「ソリューションの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ビルド」を選択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→こうなるはず</a:t>
            </a:r>
            <a:endParaRPr kumimoji="1" lang="en-US" altLang="ja-JP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04864"/>
            <a:ext cx="4070396" cy="3182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95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「世界」を我が手に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数値で構築される世界の法則を知ろう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21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世界は数値で構築されている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確かめてみよう</a:t>
            </a:r>
            <a:endParaRPr kumimoji="1" lang="en-US" altLang="ja-JP" dirty="0" smtClean="0"/>
          </a:p>
          <a:p>
            <a:r>
              <a:rPr lang="ja-JP" altLang="en-US" dirty="0" smtClean="0"/>
              <a:t>下のコードを適当なところに追加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window.showGuide</a:t>
            </a:r>
            <a:br>
              <a:rPr lang="en-US" altLang="ja-JP" dirty="0" smtClean="0"/>
            </a:br>
            <a:r>
              <a:rPr lang="en-US" altLang="ja-JP" dirty="0" smtClean="0"/>
              <a:t>(FKUT_ALL_GUIDE);</a:t>
            </a:r>
          </a:p>
          <a:p>
            <a:r>
              <a:rPr lang="ja-JP" altLang="en-US" dirty="0" smtClean="0"/>
              <a:t>赤</a:t>
            </a:r>
            <a:r>
              <a:rPr kumimoji="1" lang="ja-JP" altLang="en-US" dirty="0" smtClean="0"/>
              <a:t>の軸が</a:t>
            </a:r>
            <a:r>
              <a:rPr kumimoji="1" lang="en-US" altLang="ja-JP" dirty="0" smtClean="0"/>
              <a:t>X</a:t>
            </a:r>
            <a:r>
              <a:rPr lang="ja-JP" altLang="en-US" dirty="0" smtClean="0"/>
              <a:t>軸</a:t>
            </a:r>
            <a:endParaRPr kumimoji="1" lang="en-US" altLang="ja-JP" dirty="0" smtClean="0"/>
          </a:p>
          <a:p>
            <a:r>
              <a:rPr kumimoji="1" lang="ja-JP" altLang="en-US" dirty="0" smtClean="0"/>
              <a:t>緑の軸が</a:t>
            </a:r>
            <a:r>
              <a:rPr kumimoji="1" lang="en-US" altLang="ja-JP" dirty="0" smtClean="0"/>
              <a:t>Y</a:t>
            </a:r>
            <a:r>
              <a:rPr lang="ja-JP" altLang="en-US" dirty="0" smtClean="0"/>
              <a:t>軸</a:t>
            </a:r>
            <a:endParaRPr kumimoji="1"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smtClean="0"/>
              <a:t>マスで距離</a:t>
            </a:r>
            <a:r>
              <a:rPr lang="en-US" altLang="ja-JP" dirty="0" smtClean="0"/>
              <a:t>5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020365"/>
            <a:ext cx="4038600" cy="3685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14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数学のグラフを思い出してみよう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嫌かも知れないけど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右に行くほど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座標が大きくなる</a:t>
            </a:r>
            <a:endParaRPr kumimoji="1" lang="en-US" altLang="ja-JP" dirty="0" smtClean="0"/>
          </a:p>
          <a:p>
            <a:r>
              <a:rPr lang="ja-JP" altLang="en-US" dirty="0" smtClean="0"/>
              <a:t>左に行くほど</a:t>
            </a:r>
            <a:r>
              <a:rPr lang="en-US" altLang="ja-JP" dirty="0" smtClean="0"/>
              <a:t>X</a:t>
            </a:r>
            <a:r>
              <a:rPr lang="ja-JP" altLang="en-US" dirty="0" smtClean="0"/>
              <a:t>座標が小さくなる</a:t>
            </a:r>
            <a:endParaRPr lang="en-US" altLang="ja-JP" dirty="0" smtClean="0"/>
          </a:p>
          <a:p>
            <a:r>
              <a:rPr kumimoji="1" lang="ja-JP" altLang="en-US" dirty="0" smtClean="0"/>
              <a:t>上に行くほど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座標が大きくなる</a:t>
            </a:r>
            <a:endParaRPr kumimoji="1" lang="en-US" altLang="ja-JP" dirty="0" smtClean="0"/>
          </a:p>
          <a:p>
            <a:r>
              <a:rPr lang="ja-JP" altLang="en-US" dirty="0" smtClean="0"/>
              <a:t>下に行くほど</a:t>
            </a:r>
            <a:r>
              <a:rPr lang="en-US" altLang="ja-JP" dirty="0" smtClean="0"/>
              <a:t>Y</a:t>
            </a:r>
            <a:r>
              <a:rPr lang="ja-JP" altLang="en-US" dirty="0" smtClean="0"/>
              <a:t>座標が小さくなる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軸の伸びている方がプラス、と覚えよう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でもこれって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次元だよね？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376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実は三次元なんですよ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以下のコードを追記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window.setCameraPos(0.0, 50.0, 100.0);</a:t>
            </a:r>
          </a:p>
          <a:p>
            <a:pPr lvl="1"/>
            <a:r>
              <a:rPr kumimoji="1" lang="en-US" altLang="ja-JP" dirty="0" smtClean="0"/>
              <a:t>window.setCameraFocus(0.0, 0.0, 0.0);</a:t>
            </a:r>
          </a:p>
          <a:p>
            <a:r>
              <a:rPr kumimoji="1" lang="ja-JP" altLang="en-US" dirty="0" smtClean="0"/>
              <a:t>さっきの追記は以下のように修正</a:t>
            </a:r>
            <a:endParaRPr kumimoji="1" lang="en-US" altLang="ja-JP" dirty="0" smtClean="0"/>
          </a:p>
          <a:p>
            <a:pPr marL="742950" lvl="2" indent="-342900"/>
            <a:r>
              <a:rPr lang="en-US" altLang="ja-JP" dirty="0" smtClean="0"/>
              <a:t>window.showGuide();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さあ、どうなる？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880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座標とカメラ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33056"/>
          </a:xfrm>
        </p:spPr>
        <p:txBody>
          <a:bodyPr/>
          <a:lstStyle/>
          <a:p>
            <a:r>
              <a:rPr lang="ja-JP" altLang="en-US" dirty="0" smtClean="0"/>
              <a:t>青い軸が</a:t>
            </a:r>
            <a:r>
              <a:rPr lang="en-US" altLang="ja-JP" dirty="0" smtClean="0"/>
              <a:t>Z</a:t>
            </a:r>
            <a:r>
              <a:rPr lang="ja-JP" altLang="en-US" dirty="0" smtClean="0"/>
              <a:t>軸</a:t>
            </a:r>
            <a:endParaRPr lang="en-US" altLang="ja-JP" dirty="0" smtClean="0"/>
          </a:p>
          <a:p>
            <a:r>
              <a:rPr kumimoji="1" lang="ja-JP" altLang="en-US" dirty="0" smtClean="0"/>
              <a:t>最初は</a:t>
            </a:r>
            <a:r>
              <a:rPr kumimoji="1" lang="en-US" altLang="ja-JP" dirty="0" smtClean="0"/>
              <a:t>(0, 0, 100)</a:t>
            </a:r>
            <a:r>
              <a:rPr kumimoji="1" lang="ja-JP" altLang="en-US" dirty="0" smtClean="0"/>
              <a:t>の地点から</a:t>
            </a:r>
            <a:r>
              <a:rPr kumimoji="1" lang="en-US" altLang="ja-JP" dirty="0" smtClean="0"/>
              <a:t>(0, 0, 0)</a:t>
            </a:r>
            <a:r>
              <a:rPr kumimoji="1" lang="ja-JP" altLang="en-US" dirty="0" smtClean="0"/>
              <a:t>を見てました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今は</a:t>
            </a:r>
            <a:r>
              <a:rPr kumimoji="1" lang="en-US" altLang="ja-JP" dirty="0" smtClean="0"/>
              <a:t>(0, 50, 100)</a:t>
            </a:r>
            <a:r>
              <a:rPr kumimoji="1" lang="ja-JP" altLang="en-US" dirty="0" smtClean="0"/>
              <a:t>に上昇して</a:t>
            </a:r>
            <a:r>
              <a:rPr kumimoji="1" lang="en-US" altLang="ja-JP" dirty="0" smtClean="0"/>
              <a:t>(0, 0, 0)</a:t>
            </a:r>
            <a:r>
              <a:rPr kumimoji="1" lang="ja-JP" altLang="en-US" dirty="0" smtClean="0"/>
              <a:t>を見下ろしている状態</a:t>
            </a:r>
            <a:endParaRPr kumimoji="1" lang="en-US" altLang="ja-JP" dirty="0" smtClean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840"/>
            <a:ext cx="4038600" cy="3152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上矢印 8"/>
          <p:cNvSpPr/>
          <p:nvPr/>
        </p:nvSpPr>
        <p:spPr>
          <a:xfrm>
            <a:off x="6286512" y="4857760"/>
            <a:ext cx="714380" cy="571504"/>
          </a:xfrm>
          <a:prstGeom prst="up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0" y="5517232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// </a:t>
            </a:r>
            <a:r>
              <a:rPr lang="ja-JP" altLang="en-US" dirty="0" smtClean="0"/>
              <a:t>カメラを右ドラッグで自由に動かせるモード</a:t>
            </a:r>
            <a:endParaRPr lang="en-US" altLang="ja-JP" dirty="0" smtClean="0"/>
          </a:p>
          <a:p>
            <a:r>
              <a:rPr lang="en-US" altLang="ja-JP" dirty="0" smtClean="0"/>
              <a:t>w</a:t>
            </a:r>
            <a:r>
              <a:rPr kumimoji="1" lang="en-US" altLang="ja-JP" dirty="0" smtClean="0"/>
              <a:t>indow.setTrackBallMode(true);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289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「オブジェクト」によるプログラミング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「世界」を我が手に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プログラムによる</a:t>
            </a:r>
            <a:r>
              <a:rPr lang="en-US" altLang="ja-JP" dirty="0"/>
              <a:t>3</a:t>
            </a:r>
            <a:r>
              <a:rPr lang="ja-JP" altLang="en-US" dirty="0"/>
              <a:t>次元的お絵かき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プログラムによる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次元的お絵かき</a:t>
            </a:r>
            <a:endParaRPr kumimoji="1" lang="ja-JP" altLang="en-US" dirty="0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理屈が分かったところで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166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とりあえず作れる図形は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種類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dirty="0" smtClean="0"/>
              <a:t>fkut_BlockModel </a:t>
            </a:r>
            <a:r>
              <a:rPr lang="ja-JP" altLang="en-US" dirty="0" smtClean="0"/>
              <a:t>で直方体</a:t>
            </a:r>
            <a:endParaRPr lang="en-US" altLang="ja-JP" dirty="0" smtClean="0"/>
          </a:p>
          <a:p>
            <a:r>
              <a:rPr kumimoji="1" lang="en-US" altLang="ja-JP" dirty="0" smtClean="0"/>
              <a:t>fkut_SphereModel </a:t>
            </a:r>
            <a:r>
              <a:rPr lang="ja-JP" altLang="en-US" dirty="0" smtClean="0"/>
              <a:t>で球</a:t>
            </a:r>
            <a:endParaRPr lang="en-US" altLang="ja-JP" dirty="0" smtClean="0"/>
          </a:p>
          <a:p>
            <a:r>
              <a:rPr kumimoji="1" lang="en-US" altLang="ja-JP" dirty="0" smtClean="0"/>
              <a:t>fkut_PrismModel </a:t>
            </a:r>
            <a:r>
              <a:rPr kumimoji="1" lang="ja-JP" altLang="en-US" dirty="0" smtClean="0"/>
              <a:t>で</a:t>
            </a:r>
            <a:r>
              <a:rPr lang="ja-JP" altLang="en-US" dirty="0" smtClean="0"/>
              <a:t>円柱</a:t>
            </a:r>
            <a:endParaRPr kumimoji="1" lang="en-US" altLang="ja-JP" dirty="0" smtClean="0"/>
          </a:p>
          <a:p>
            <a:r>
              <a:rPr lang="en-US" altLang="ja-JP" dirty="0" smtClean="0"/>
              <a:t>fkut_ConeModel </a:t>
            </a:r>
            <a:r>
              <a:rPr lang="ja-JP" altLang="en-US" dirty="0" smtClean="0"/>
              <a:t>で円錐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作りたい図形に応じて定義時のタイプを選ぶ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図形ごとに付ける名前は自分で好きに決めていい</a:t>
            </a:r>
            <a:endParaRPr lang="en-US" altLang="ja-JP" dirty="0" smtClean="0"/>
          </a:p>
          <a:p>
            <a:r>
              <a:rPr kumimoji="1" lang="ja-JP" altLang="en-US" dirty="0" smtClean="0"/>
              <a:t>命令は「図形名</a:t>
            </a:r>
            <a:r>
              <a:rPr kumimoji="1" lang="en-US" altLang="ja-JP" dirty="0" smtClean="0"/>
              <a:t>.</a:t>
            </a:r>
            <a:r>
              <a:rPr lang="ja-JP" altLang="en-US" dirty="0"/>
              <a:t>命令</a:t>
            </a:r>
            <a:r>
              <a:rPr kumimoji="1" lang="en-US" altLang="ja-JP" dirty="0" smtClean="0"/>
              <a:t>();</a:t>
            </a:r>
            <a:r>
              <a:rPr kumimoji="1" lang="ja-JP" altLang="en-US" dirty="0" smtClean="0"/>
              <a:t>」の書式で呼び出す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76254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作る手順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create()</a:t>
            </a:r>
            <a:r>
              <a:rPr kumimoji="1" lang="ja-JP" altLang="en-US" dirty="0" smtClean="0"/>
              <a:t>でサイズを決める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Block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幅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,</a:t>
            </a:r>
            <a:r>
              <a:rPr lang="ja-JP" altLang="en-US" dirty="0" smtClean="0"/>
              <a:t>奥行き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Sphere</a:t>
            </a:r>
            <a:r>
              <a:rPr kumimoji="1" lang="ja-JP" altLang="en-US" dirty="0" smtClean="0"/>
              <a:t>の場合は</a:t>
            </a:r>
            <a:r>
              <a:rPr kumimoji="1"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半径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en-US" altLang="ja-JP" dirty="0" smtClean="0"/>
              <a:t>Prism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上面半径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底面半径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Cone</a:t>
            </a:r>
            <a:r>
              <a:rPr lang="ja-JP" altLang="en-US" dirty="0" smtClean="0"/>
              <a:t>の場合は</a:t>
            </a:r>
            <a:r>
              <a:rPr lang="en-US" altLang="ja-JP" dirty="0" smtClean="0"/>
              <a:t>(</a:t>
            </a:r>
            <a:r>
              <a:rPr lang="ja-JP" altLang="en-US" dirty="0" smtClean="0"/>
              <a:t>角数</a:t>
            </a:r>
            <a:r>
              <a:rPr lang="en-US" altLang="ja-JP" dirty="0" smtClean="0"/>
              <a:t>,</a:t>
            </a:r>
            <a:r>
              <a:rPr lang="ja-JP" altLang="en-US" dirty="0" smtClean="0"/>
              <a:t>半径</a:t>
            </a:r>
            <a:r>
              <a:rPr lang="en-US" altLang="ja-JP" dirty="0" smtClean="0"/>
              <a:t>,</a:t>
            </a:r>
            <a:r>
              <a:rPr lang="ja-JP" altLang="en-US" dirty="0" smtClean="0"/>
              <a:t>高さ</a:t>
            </a:r>
            <a:r>
              <a:rPr lang="en-US" altLang="ja-JP" dirty="0" smtClean="0"/>
              <a:t>)</a:t>
            </a:r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角数とは曲線の滑らかさをあらわす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曲線は角をたくさん作って擬似的に表現する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406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3D</a:t>
            </a:r>
            <a:r>
              <a:rPr lang="ja-JP" altLang="en-US" dirty="0" smtClean="0"/>
              <a:t>では単純な色と言わず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マテリアル</a:t>
            </a:r>
            <a:r>
              <a:rPr lang="ja-JP" altLang="en-US" dirty="0" smtClean="0"/>
              <a:t>と呼びます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単純に色が付かないのは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次元だから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光の向きによって陰影が付く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今は上から斜めに光が当たっている設定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setMaterial()</a:t>
            </a:r>
            <a:r>
              <a:rPr lang="ja-JP" altLang="en-US" dirty="0" smtClean="0"/>
              <a:t>でマテリアルを指定する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だいたいは英単語で指定できる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指定できるキーワードは次のスライドを参照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600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使えるマテリアル一覧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ja-JP" dirty="0" smtClean="0"/>
              <a:t>AshGray</a:t>
            </a:r>
            <a:endParaRPr lang="en-US" altLang="ja-JP" dirty="0"/>
          </a:p>
          <a:p>
            <a:r>
              <a:rPr lang="en-US" altLang="ja-JP" dirty="0" smtClean="0"/>
              <a:t>BambooGreen</a:t>
            </a:r>
            <a:endParaRPr lang="en-US" altLang="ja-JP" dirty="0"/>
          </a:p>
          <a:p>
            <a:r>
              <a:rPr lang="en-US" altLang="ja-JP" dirty="0" smtClean="0"/>
              <a:t>Blue</a:t>
            </a:r>
            <a:endParaRPr lang="en-US" altLang="ja-JP" dirty="0"/>
          </a:p>
          <a:p>
            <a:r>
              <a:rPr lang="en-US" altLang="ja-JP" dirty="0" smtClean="0"/>
              <a:t>Brown</a:t>
            </a:r>
            <a:endParaRPr lang="en-US" altLang="ja-JP" dirty="0"/>
          </a:p>
          <a:p>
            <a:r>
              <a:rPr lang="fi-FI" altLang="ja-JP" dirty="0" smtClean="0"/>
              <a:t>BurntTitan</a:t>
            </a:r>
            <a:endParaRPr lang="fi-FI" altLang="ja-JP" dirty="0"/>
          </a:p>
          <a:p>
            <a:r>
              <a:rPr lang="en-US" altLang="ja-JP" dirty="0" smtClean="0"/>
              <a:t>Coral</a:t>
            </a:r>
            <a:endParaRPr lang="en-US" altLang="ja-JP" dirty="0"/>
          </a:p>
          <a:p>
            <a:r>
              <a:rPr lang="en-US" altLang="ja-JP" dirty="0" smtClean="0"/>
              <a:t>Cream</a:t>
            </a:r>
            <a:endParaRPr lang="en-US" altLang="ja-JP" dirty="0"/>
          </a:p>
          <a:p>
            <a:r>
              <a:rPr lang="es-ES" altLang="ja-JP" dirty="0" smtClean="0"/>
              <a:t>Cyan</a:t>
            </a:r>
            <a:endParaRPr lang="es-ES" altLang="ja-JP" dirty="0"/>
          </a:p>
          <a:p>
            <a:r>
              <a:rPr lang="pl-PL" altLang="ja-JP" dirty="0" smtClean="0"/>
              <a:t>DarkBlue</a:t>
            </a:r>
            <a:endParaRPr lang="pl-PL" altLang="ja-JP" dirty="0"/>
          </a:p>
          <a:p>
            <a:r>
              <a:rPr lang="en-US" altLang="ja-JP" dirty="0" smtClean="0"/>
              <a:t>DarkGreen</a:t>
            </a:r>
            <a:endParaRPr lang="en-US" altLang="ja-JP" dirty="0"/>
          </a:p>
          <a:p>
            <a:r>
              <a:rPr lang="en-US" altLang="ja-JP" dirty="0" smtClean="0"/>
              <a:t>DarkPurple</a:t>
            </a:r>
            <a:endParaRPr lang="en-US" altLang="ja-JP" dirty="0"/>
          </a:p>
          <a:p>
            <a:r>
              <a:rPr lang="pl-PL" altLang="ja-JP" dirty="0" smtClean="0"/>
              <a:t>DarkRed</a:t>
            </a:r>
            <a:endParaRPr lang="pl-PL" altLang="ja-JP" dirty="0"/>
          </a:p>
          <a:p>
            <a:r>
              <a:rPr lang="en-US" altLang="ja-JP" dirty="0" smtClean="0"/>
              <a:t>DarkYellow</a:t>
            </a:r>
            <a:endParaRPr lang="en-US" altLang="ja-JP" dirty="0"/>
          </a:p>
          <a:p>
            <a:r>
              <a:rPr lang="en-US" altLang="ja-JP" dirty="0" smtClean="0"/>
              <a:t>DimYellow</a:t>
            </a:r>
            <a:endParaRPr lang="en-US" altLang="ja-JP" dirty="0"/>
          </a:p>
          <a:p>
            <a:r>
              <a:rPr lang="en-US" altLang="ja-JP" dirty="0" smtClean="0"/>
              <a:t>Flesh</a:t>
            </a:r>
            <a:endParaRPr lang="en-US" altLang="ja-JP" dirty="0"/>
          </a:p>
          <a:p>
            <a:r>
              <a:rPr lang="en-US" altLang="ja-JP" dirty="0" smtClean="0"/>
              <a:t>GlossBlack</a:t>
            </a:r>
            <a:endParaRPr lang="en-US" altLang="ja-JP" dirty="0"/>
          </a:p>
          <a:p>
            <a:r>
              <a:rPr lang="en-US" altLang="ja-JP" dirty="0" smtClean="0"/>
              <a:t>GrassGreen</a:t>
            </a:r>
            <a:endParaRPr lang="en-US" altLang="ja-JP" dirty="0"/>
          </a:p>
          <a:p>
            <a:r>
              <a:rPr lang="en-US" altLang="ja-JP" dirty="0" smtClean="0"/>
              <a:t>Gray1</a:t>
            </a:r>
            <a:endParaRPr lang="en-US" altLang="ja-JP" dirty="0"/>
          </a:p>
          <a:p>
            <a:r>
              <a:rPr lang="en-US" altLang="ja-JP" dirty="0" smtClean="0"/>
              <a:t>Gray2</a:t>
            </a:r>
          </a:p>
          <a:p>
            <a:r>
              <a:rPr lang="en-US" altLang="ja-JP" dirty="0" smtClean="0"/>
              <a:t>Green</a:t>
            </a:r>
            <a:endParaRPr lang="en-US" altLang="ja-JP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ja-JP" dirty="0" smtClean="0"/>
              <a:t>HolidaySkyBlue</a:t>
            </a:r>
            <a:endParaRPr lang="en-US" altLang="ja-JP" dirty="0"/>
          </a:p>
          <a:p>
            <a:r>
              <a:rPr lang="en-US" altLang="ja-JP" dirty="0" smtClean="0"/>
              <a:t>IridescentGreen</a:t>
            </a:r>
            <a:endParaRPr lang="en-US" altLang="ja-JP" dirty="0"/>
          </a:p>
          <a:p>
            <a:r>
              <a:rPr lang="en-US" altLang="ja-JP" dirty="0" smtClean="0"/>
              <a:t>Ivory</a:t>
            </a:r>
            <a:endParaRPr lang="en-US" altLang="ja-JP" dirty="0"/>
          </a:p>
          <a:p>
            <a:r>
              <a:rPr lang="en-US" altLang="ja-JP" dirty="0" smtClean="0"/>
              <a:t>LavaRed</a:t>
            </a:r>
            <a:endParaRPr lang="en-US" altLang="ja-JP" dirty="0"/>
          </a:p>
          <a:p>
            <a:r>
              <a:rPr lang="en-US" altLang="ja-JP" dirty="0" smtClean="0"/>
              <a:t>LightBlue</a:t>
            </a:r>
          </a:p>
          <a:p>
            <a:r>
              <a:rPr lang="en-US" altLang="ja-JP" dirty="0" smtClean="0"/>
              <a:t>LightCyan</a:t>
            </a:r>
            <a:endParaRPr lang="en-US" altLang="ja-JP" dirty="0"/>
          </a:p>
          <a:p>
            <a:r>
              <a:rPr lang="en-US" altLang="ja-JP" dirty="0" smtClean="0"/>
              <a:t>LightGreen</a:t>
            </a:r>
            <a:endParaRPr lang="en-US" altLang="ja-JP" dirty="0"/>
          </a:p>
          <a:p>
            <a:r>
              <a:rPr lang="da-DK" altLang="ja-JP" dirty="0" smtClean="0"/>
              <a:t>LightViolet</a:t>
            </a:r>
            <a:endParaRPr lang="da-DK" altLang="ja-JP" dirty="0"/>
          </a:p>
          <a:p>
            <a:r>
              <a:rPr lang="en-US" altLang="ja-JP" dirty="0" smtClean="0"/>
              <a:t>Lilac</a:t>
            </a:r>
            <a:endParaRPr lang="en-US" altLang="ja-JP" dirty="0"/>
          </a:p>
          <a:p>
            <a:r>
              <a:rPr lang="en-US" altLang="ja-JP" dirty="0" smtClean="0"/>
              <a:t>MatBlack</a:t>
            </a:r>
            <a:endParaRPr lang="en-US" altLang="ja-JP" dirty="0"/>
          </a:p>
          <a:p>
            <a:r>
              <a:rPr lang="en-US" altLang="ja-JP" dirty="0" smtClean="0"/>
              <a:t>Orange</a:t>
            </a:r>
            <a:endParaRPr lang="en-US" altLang="ja-JP" dirty="0"/>
          </a:p>
          <a:p>
            <a:r>
              <a:rPr lang="en-US" altLang="ja-JP" dirty="0" smtClean="0"/>
              <a:t>PaleBlue</a:t>
            </a:r>
            <a:endParaRPr lang="en-US" altLang="ja-JP" dirty="0"/>
          </a:p>
          <a:p>
            <a:r>
              <a:rPr lang="en-US" altLang="ja-JP" dirty="0" smtClean="0"/>
              <a:t>PearWhite</a:t>
            </a:r>
            <a:endParaRPr lang="en-US" altLang="ja-JP" dirty="0"/>
          </a:p>
          <a:p>
            <a:r>
              <a:rPr lang="en-US" altLang="ja-JP" dirty="0" smtClean="0"/>
              <a:t>Pink</a:t>
            </a:r>
            <a:endParaRPr lang="en-US" altLang="ja-JP" dirty="0"/>
          </a:p>
          <a:p>
            <a:r>
              <a:rPr lang="en-US" altLang="ja-JP" dirty="0" smtClean="0"/>
              <a:t>Purple</a:t>
            </a:r>
            <a:endParaRPr lang="en-US" altLang="ja-JP" dirty="0"/>
          </a:p>
          <a:p>
            <a:r>
              <a:rPr lang="es-ES" altLang="ja-JP" dirty="0" smtClean="0"/>
              <a:t>Red</a:t>
            </a:r>
            <a:endParaRPr lang="es-ES" altLang="ja-JP" dirty="0"/>
          </a:p>
          <a:p>
            <a:r>
              <a:rPr lang="en-US" altLang="ja-JP" dirty="0" smtClean="0"/>
              <a:t>UltraMarine</a:t>
            </a:r>
            <a:endParaRPr lang="en-US" altLang="ja-JP" dirty="0"/>
          </a:p>
          <a:p>
            <a:r>
              <a:rPr lang="en-US" altLang="ja-JP" dirty="0" smtClean="0"/>
              <a:t>Violet</a:t>
            </a:r>
            <a:endParaRPr lang="en-US" altLang="ja-JP" dirty="0"/>
          </a:p>
          <a:p>
            <a:r>
              <a:rPr lang="en-US" altLang="ja-JP" dirty="0" smtClean="0"/>
              <a:t>White</a:t>
            </a:r>
          </a:p>
          <a:p>
            <a:r>
              <a:rPr lang="en-US" altLang="ja-JP" dirty="0" smtClean="0"/>
              <a:t>Yellow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373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位置と姿勢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位置は</a:t>
            </a:r>
            <a:r>
              <a:rPr kumimoji="1" lang="en-US" altLang="ja-JP" dirty="0" smtClean="0"/>
              <a:t>glMoveTo(x, y, z);</a:t>
            </a:r>
            <a:r>
              <a:rPr kumimoji="1" lang="ja-JP" altLang="en-US" dirty="0" smtClean="0"/>
              <a:t>で移動できます</a:t>
            </a:r>
            <a:endParaRPr kumimoji="1" lang="en-US" altLang="ja-JP" dirty="0" smtClean="0"/>
          </a:p>
          <a:p>
            <a:r>
              <a:rPr lang="ja-JP" altLang="en-US" dirty="0" smtClean="0"/>
              <a:t>姿勢がちょっと難しいです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全ての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は作りたての時</a:t>
            </a:r>
            <a:r>
              <a:rPr kumimoji="1" lang="en-US" altLang="ja-JP" dirty="0" smtClean="0"/>
              <a:t>(0,0,-1)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向いてます、これを「前」にします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それを基準に向けたい方向を考えます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右</a:t>
            </a:r>
            <a:r>
              <a:rPr kumimoji="1" lang="en-US" altLang="ja-JP" dirty="0" smtClean="0"/>
              <a:t>(1,0,0)</a:t>
            </a:r>
            <a:r>
              <a:rPr kumimoji="1" lang="ja-JP" altLang="en-US" dirty="0" smtClean="0"/>
              <a:t>、左</a:t>
            </a:r>
            <a:r>
              <a:rPr kumimoji="1" lang="en-US" altLang="ja-JP" dirty="0" smtClean="0"/>
              <a:t>(-1,0,0)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上</a:t>
            </a:r>
            <a:r>
              <a:rPr kumimoji="1" lang="en-US" altLang="ja-JP" dirty="0" smtClean="0"/>
              <a:t>(0,1,0)</a:t>
            </a:r>
            <a:r>
              <a:rPr kumimoji="1" lang="ja-JP" altLang="en-US" dirty="0" smtClean="0"/>
              <a:t>、下</a:t>
            </a:r>
            <a:r>
              <a:rPr kumimoji="1" lang="en-US" altLang="ja-JP" dirty="0" smtClean="0"/>
              <a:t>(0,-1,0)</a:t>
            </a:r>
          </a:p>
          <a:p>
            <a:pPr lvl="2"/>
            <a:r>
              <a:rPr lang="ja-JP" altLang="en-US" dirty="0" smtClean="0"/>
              <a:t>前</a:t>
            </a:r>
            <a:r>
              <a:rPr lang="en-US" altLang="ja-JP" dirty="0" smtClean="0"/>
              <a:t>(0,0,-1)</a:t>
            </a:r>
            <a:r>
              <a:rPr lang="ja-JP" altLang="en-US" dirty="0" smtClean="0"/>
              <a:t>、後</a:t>
            </a:r>
            <a:r>
              <a:rPr lang="en-US" altLang="ja-JP" dirty="0" smtClean="0"/>
              <a:t>(0,0,1)</a:t>
            </a:r>
          </a:p>
          <a:p>
            <a:pPr lvl="1"/>
            <a:r>
              <a:rPr kumimoji="1" lang="en-US" altLang="ja-JP" dirty="0" smtClean="0"/>
              <a:t>glVec(x, y, z)</a:t>
            </a:r>
            <a:r>
              <a:rPr lang="en-US" altLang="ja-JP" dirty="0" smtClean="0"/>
              <a:t>;</a:t>
            </a:r>
            <a:r>
              <a:rPr lang="ja-JP" altLang="en-US" dirty="0" smtClean="0"/>
              <a:t>で向けたい方向を指定します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977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作るだけじゃ表示されない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ウィンドウに「登録」することで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表示されます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fkut_SimpleWindow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entry()</a:t>
            </a:r>
            <a:r>
              <a:rPr kumimoji="1" lang="ja-JP" altLang="en-US" dirty="0" smtClean="0"/>
              <a:t>という命令があるので、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2400" b="1" dirty="0" smtClean="0"/>
              <a:t>ウィンドウの名前</a:t>
            </a:r>
            <a:r>
              <a:rPr lang="en-US" altLang="ja-JP" sz="2400" b="1" dirty="0" smtClean="0"/>
              <a:t>.entry(</a:t>
            </a:r>
            <a:r>
              <a:rPr lang="ja-JP" altLang="en-US" sz="2400" b="1" dirty="0" smtClean="0"/>
              <a:t>登録したい図形の名前</a:t>
            </a:r>
            <a:r>
              <a:rPr lang="en-US" altLang="ja-JP" sz="2400" b="1" dirty="0" smtClean="0"/>
              <a:t>);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dirty="0" smtClean="0"/>
              <a:t>と</a:t>
            </a:r>
            <a:r>
              <a:rPr lang="ja-JP" altLang="en-US" dirty="0"/>
              <a:t>すれば</a:t>
            </a:r>
            <a:r>
              <a:rPr lang="ja-JP" altLang="en-US" dirty="0" smtClean="0"/>
              <a:t>よい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ウィンドウのオブジェクトと、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モデルのオブジェクトを</a:t>
            </a:r>
            <a:r>
              <a:rPr lang="ja-JP" altLang="en-US" dirty="0" smtClean="0"/>
              <a:t>結びつける命令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3137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作例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altLang="ja-JP" sz="2800" dirty="0" smtClean="0"/>
              <a:t>	fkut_BlockModel	kushi;			// </a:t>
            </a:r>
            <a:r>
              <a:rPr lang="ja-JP" altLang="en-US" sz="2800" dirty="0" smtClean="0"/>
              <a:t>直方体を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つ用意、名前は</a:t>
            </a:r>
            <a:r>
              <a:rPr lang="en-US" altLang="ja-JP" sz="2800" dirty="0" smtClean="0"/>
              <a:t>”kushi”</a:t>
            </a:r>
            <a:endParaRPr lang="ja-JP" altLang="en-US" sz="2800" dirty="0" smtClean="0"/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kushi.create(1.0, 1.0, 70.0);			// </a:t>
            </a:r>
            <a:r>
              <a:rPr lang="ja-JP" altLang="en-US" sz="2800" dirty="0" smtClean="0"/>
              <a:t>縦横高さがの立方体を作る</a:t>
            </a:r>
          </a:p>
          <a:p>
            <a:pPr>
              <a:buNone/>
            </a:pPr>
            <a:r>
              <a:rPr lang="en-US" altLang="ja-JP" sz="2800" dirty="0" smtClean="0"/>
              <a:t>	kushi.setMaterial(Green);			// </a:t>
            </a:r>
            <a:r>
              <a:rPr lang="ja-JP" altLang="en-US" sz="2800" dirty="0" smtClean="0"/>
              <a:t>色は黄色にする</a:t>
            </a:r>
          </a:p>
          <a:p>
            <a:pPr>
              <a:buNone/>
            </a:pPr>
            <a:r>
              <a:rPr lang="en-US" altLang="ja-JP" sz="2800" dirty="0" smtClean="0"/>
              <a:t>	kushi.glMoveTo(-2.5, -2.5, 0.0);			// </a:t>
            </a:r>
            <a:r>
              <a:rPr lang="ja-JP" altLang="en-US" sz="2800" dirty="0" smtClean="0"/>
              <a:t>直方体の中心点を指定する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kushi.glVec(5.0, 15.0, 0.0);			// </a:t>
            </a:r>
            <a:r>
              <a:rPr lang="ja-JP" altLang="en-US" sz="2800" dirty="0" smtClean="0"/>
              <a:t>右斜め上を向かせる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	window.entry(kushi);	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fkut_SphereModel	dangoA, dangoB, dangoC;		// </a:t>
            </a:r>
            <a:r>
              <a:rPr lang="ja-JP" altLang="en-US" sz="2800" dirty="0" smtClean="0"/>
              <a:t>球を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つ用意、名前は</a:t>
            </a:r>
            <a:r>
              <a:rPr lang="en-US" altLang="ja-JP" sz="2800" dirty="0" smtClean="0"/>
              <a:t>”dangoA,B,C”</a:t>
            </a:r>
            <a:endParaRPr lang="ja-JP" altLang="en-US" sz="2800" dirty="0" smtClean="0"/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dangoA.create(8, 8.0);</a:t>
            </a:r>
          </a:p>
          <a:p>
            <a:pPr>
              <a:buNone/>
            </a:pPr>
            <a:r>
              <a:rPr lang="en-US" altLang="ja-JP" sz="2800" dirty="0" smtClean="0"/>
              <a:t>	dangoA.setMaterial(Yellow);</a:t>
            </a:r>
          </a:p>
          <a:p>
            <a:pPr>
              <a:buNone/>
            </a:pPr>
            <a:r>
              <a:rPr lang="en-US" altLang="ja-JP" sz="2800" dirty="0" smtClean="0"/>
              <a:t>	dangoA.glMoveTo(-5.0, -10.0, 0.0);</a:t>
            </a:r>
          </a:p>
          <a:p>
            <a:pPr>
              <a:buNone/>
            </a:pPr>
            <a:r>
              <a:rPr lang="en-US" altLang="ja-JP" sz="2800" dirty="0" smtClean="0"/>
              <a:t>	window.entry(dangoA);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dangoB.create(8, 8.0);</a:t>
            </a:r>
          </a:p>
          <a:p>
            <a:pPr>
              <a:buNone/>
            </a:pPr>
            <a:r>
              <a:rPr lang="en-US" altLang="ja-JP" sz="2800" dirty="0" smtClean="0"/>
              <a:t>	dangoB.setMaterial(Yellow);</a:t>
            </a:r>
          </a:p>
          <a:p>
            <a:pPr>
              <a:buNone/>
            </a:pPr>
            <a:r>
              <a:rPr lang="en-US" altLang="ja-JP" sz="2800" dirty="0" smtClean="0"/>
              <a:t>	dangoB.glMoveTo(0.0, 5.0, 0.0);</a:t>
            </a:r>
          </a:p>
          <a:p>
            <a:pPr>
              <a:buNone/>
            </a:pPr>
            <a:r>
              <a:rPr lang="en-US" altLang="ja-JP" sz="2800" dirty="0" smtClean="0"/>
              <a:t>	window.entry(dangoB);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lang="ja-JP" altLang="en-US" sz="2800" dirty="0" smtClean="0"/>
          </a:p>
          <a:p>
            <a:pPr>
              <a:buNone/>
            </a:pPr>
            <a:r>
              <a:rPr lang="en-US" altLang="ja-JP" sz="2800" dirty="0" smtClean="0"/>
              <a:t>	dangoC.create(8, 8.0);</a:t>
            </a:r>
          </a:p>
          <a:p>
            <a:pPr>
              <a:buNone/>
            </a:pPr>
            <a:r>
              <a:rPr lang="en-US" altLang="ja-JP" sz="2800" dirty="0" smtClean="0"/>
              <a:t>	dangoC.setMaterial(Yellow);</a:t>
            </a:r>
          </a:p>
          <a:p>
            <a:pPr>
              <a:buNone/>
            </a:pPr>
            <a:r>
              <a:rPr lang="en-US" altLang="ja-JP" sz="2800" dirty="0" smtClean="0"/>
              <a:t>	dangoC.glMoveTo(5.0, 20.0, 0.0);</a:t>
            </a:r>
          </a:p>
          <a:p>
            <a:pPr>
              <a:buNone/>
            </a:pPr>
            <a:r>
              <a:rPr lang="en-US" altLang="ja-JP" sz="2800" dirty="0" smtClean="0"/>
              <a:t>	window.entry(dangoC);			// ↑</a:t>
            </a:r>
            <a:r>
              <a:rPr lang="ja-JP" altLang="en-US" sz="2800" dirty="0" smtClean="0"/>
              <a:t>で先に作ったウィンドウ</a:t>
            </a:r>
            <a:r>
              <a:rPr lang="en-US" altLang="ja-JP" sz="2800" dirty="0" smtClean="0"/>
              <a:t>(window)</a:t>
            </a:r>
            <a:r>
              <a:rPr lang="ja-JP" altLang="en-US" sz="2800" dirty="0" smtClean="0"/>
              <a:t>に表示する</a:t>
            </a:r>
          </a:p>
          <a:p>
            <a:pPr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10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こうなる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3110" y="1600200"/>
            <a:ext cx="579778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700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今週の課題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以下のお題の図形を作ってみよう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何かの動物</a:t>
            </a:r>
            <a:endParaRPr lang="en-US" altLang="ja-JP" dirty="0"/>
          </a:p>
          <a:p>
            <a:pPr lvl="2"/>
            <a:r>
              <a:rPr lang="ja-JP" altLang="en-US" dirty="0" smtClean="0"/>
              <a:t>→は、ねこ、のつもり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自動車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サザエさん的なおうち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その他思いつくもの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/>
              <a:t>一番</a:t>
            </a:r>
            <a:r>
              <a:rPr lang="ja-JP" altLang="en-US" dirty="0" smtClean="0"/>
              <a:t>の</a:t>
            </a:r>
            <a:r>
              <a:rPr lang="ja-JP" altLang="en-US" dirty="0"/>
              <a:t>お気に入り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Assit</a:t>
            </a:r>
            <a:r>
              <a:rPr lang="ja-JP" altLang="en-US" dirty="0" smtClean="0"/>
              <a:t>で提出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286298"/>
            <a:ext cx="4038600" cy="3153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27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授業資料などを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公開していくサイト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kumimoji="1" lang="en-US" altLang="ja-JP" sz="2800" dirty="0" smtClean="0">
                <a:hlinkClick r:id="rId2"/>
              </a:rPr>
              <a:t>http://www.teu.ac.jp/aqua/~rita/gp-prog/</a:t>
            </a:r>
            <a:endParaRPr kumimoji="1" lang="en-US" altLang="ja-JP" sz="2800" dirty="0" smtClean="0"/>
          </a:p>
          <a:p>
            <a:pPr algn="ctr">
              <a:buNone/>
            </a:pPr>
            <a:r>
              <a:rPr kumimoji="1" lang="ja-JP" altLang="en-US" sz="2800" dirty="0" smtClean="0"/>
              <a:t>ブックマークはちゃんとしたかな？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32900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前回</a:t>
            </a:r>
            <a:r>
              <a:rPr lang="ja-JP" altLang="en-US" dirty="0" smtClean="0"/>
              <a:t>に書いたプログラム</a:t>
            </a:r>
            <a:r>
              <a:rPr lang="en-US" altLang="ja-JP" dirty="0" smtClean="0"/>
              <a:t>+α</a:t>
            </a:r>
            <a:r>
              <a:rPr lang="ja-JP" altLang="en-US" dirty="0" smtClean="0"/>
              <a:t>の内容を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含んでいます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前回うまく書き取れなかった人は、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何がよろしくなかったのかを見比べてみよう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192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とりあえず開いてみよう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ソリューション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エクスプローラー → 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First3D </a:t>
            </a:r>
            <a:r>
              <a:rPr kumimoji="1" lang="ja-JP" altLang="en-US" dirty="0" smtClean="0"/>
              <a:t>→ ソース ファイル →</a:t>
            </a:r>
            <a:r>
              <a:rPr kumimoji="1" lang="en-US" altLang="ja-JP" dirty="0" smtClean="0"/>
              <a:t>main.cpp</a:t>
            </a:r>
          </a:p>
          <a:p>
            <a:r>
              <a:rPr lang="ja-JP" altLang="en-US" dirty="0"/>
              <a:t>人によって</a:t>
            </a:r>
            <a:r>
              <a:rPr lang="ja-JP" altLang="en-US" dirty="0" smtClean="0"/>
              <a:t>は設定項目が隠れてて見えない人がいる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ツール→設定→上級者用の設定、にチェック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ウィンドウ→ウィンドウレイアウトのリセット</a:t>
            </a:r>
            <a:endParaRPr kumimoji="1" lang="en-US" altLang="ja-JP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b="37558"/>
          <a:stretch>
            <a:fillRect/>
          </a:stretch>
        </p:blipFill>
        <p:spPr bwMode="auto">
          <a:xfrm>
            <a:off x="4786314" y="1394669"/>
            <a:ext cx="3929090" cy="546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18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プログラムの構造を掴もう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先週の復習も兼ねつつ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567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これが最小単位のプログラム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/>
              <a:t>C</a:t>
            </a:r>
            <a:r>
              <a:rPr lang="en-US" altLang="ja-JP" dirty="0" smtClean="0"/>
              <a:t>++</a:t>
            </a:r>
            <a:r>
              <a:rPr lang="ja-JP" altLang="en-US" dirty="0" smtClean="0"/>
              <a:t>プログラムの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最小単位は「関数」</a:t>
            </a:r>
            <a:endParaRPr lang="en-US" altLang="ja-JP" dirty="0" smtClean="0"/>
          </a:p>
          <a:p>
            <a:r>
              <a:rPr lang="en-US" altLang="ja-JP" dirty="0" smtClean="0"/>
              <a:t>exe</a:t>
            </a:r>
            <a:r>
              <a:rPr lang="ja-JP" altLang="en-US" dirty="0" smtClean="0"/>
              <a:t>ファイルを実行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デバッグ開始</a:t>
            </a:r>
            <a:r>
              <a:rPr lang="en-US" altLang="ja-JP" dirty="0" smtClean="0"/>
              <a:t>)</a:t>
            </a:r>
            <a:r>
              <a:rPr lang="ja-JP" altLang="en-US" dirty="0" smtClean="0"/>
              <a:t>すると</a:t>
            </a:r>
            <a:r>
              <a:rPr lang="en-US" altLang="ja-JP" dirty="0" smtClean="0"/>
              <a:t>main()</a:t>
            </a:r>
            <a:r>
              <a:rPr lang="ja-JP" altLang="en-US" dirty="0" smtClean="0"/>
              <a:t>関数から処理が始まる</a:t>
            </a:r>
            <a:endParaRPr lang="en-US" altLang="ja-JP" dirty="0" smtClean="0"/>
          </a:p>
          <a:p>
            <a:r>
              <a:rPr kumimoji="1" lang="en-US" altLang="ja-JP" dirty="0" smtClean="0"/>
              <a:t>main()</a:t>
            </a:r>
            <a:r>
              <a:rPr kumimoji="1" lang="ja-JP" altLang="en-US" dirty="0" smtClean="0"/>
              <a:t>内の処理が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上から順に実行され、全部終わると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プログラムは終了</a:t>
            </a:r>
            <a:endParaRPr kumimoji="1" lang="ja-JP" altLang="en-US" dirty="0"/>
          </a:p>
        </p:txBody>
      </p:sp>
      <p:sp>
        <p:nvSpPr>
          <p:cNvPr id="7" name="コンテンツ プレースホルダー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1800" dirty="0"/>
              <a:t>int main(int argc, char *argv[])</a:t>
            </a:r>
          </a:p>
          <a:p>
            <a:pPr marL="0" indent="0">
              <a:buNone/>
            </a:pPr>
            <a:r>
              <a:rPr lang="en-US" altLang="ja-JP" sz="1800" dirty="0"/>
              <a:t>{</a:t>
            </a:r>
          </a:p>
          <a:p>
            <a:pPr marL="0" indent="0"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en-US" altLang="ja-JP" sz="1800" dirty="0" smtClean="0"/>
              <a:t>return </a:t>
            </a:r>
            <a:r>
              <a:rPr lang="en-US" altLang="ja-JP" sz="1800" dirty="0"/>
              <a:t>0;</a:t>
            </a:r>
          </a:p>
          <a:p>
            <a:pPr marL="0" indent="0">
              <a:buNone/>
            </a:pPr>
            <a:r>
              <a:rPr lang="en-US" altLang="ja-JP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417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3DCG</a:t>
            </a:r>
            <a:r>
              <a:rPr kumimoji="1" lang="ja-JP" altLang="en-US" dirty="0" smtClean="0"/>
              <a:t>のための最小プログラム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という道具を使うよ」という宣言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fkut_SimpleWindow</a:t>
            </a:r>
            <a:r>
              <a:rPr kumimoji="1" lang="ja-JP" altLang="en-US" dirty="0" smtClean="0"/>
              <a:t>というオブジェクトを</a:t>
            </a:r>
            <a:r>
              <a:rPr kumimoji="1" lang="en-US" altLang="ja-JP" dirty="0" smtClean="0"/>
              <a:t>window</a:t>
            </a:r>
            <a:r>
              <a:rPr kumimoji="1" lang="ja-JP" altLang="en-US" dirty="0" smtClean="0"/>
              <a:t>という名前で作る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その</a:t>
            </a:r>
            <a:r>
              <a:rPr lang="en-US" altLang="ja-JP" dirty="0" smtClean="0"/>
              <a:t>window</a:t>
            </a:r>
            <a:r>
              <a:rPr lang="ja-JP" altLang="en-US" dirty="0" smtClean="0"/>
              <a:t>に対して色々セッティングする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ウィンドウが閉じられるまで、ぐるぐる回る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// FKUT</a:t>
            </a:r>
            <a:r>
              <a:rPr lang="ja-JP" altLang="en-US" sz="1600" dirty="0" smtClean="0">
                <a:solidFill>
                  <a:srgbClr val="FF0000"/>
                </a:solidFill>
              </a:rPr>
              <a:t>使うよ！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#</a:t>
            </a:r>
            <a:r>
              <a:rPr lang="en-US" altLang="ja-JP" sz="1600" dirty="0">
                <a:solidFill>
                  <a:srgbClr val="FF0000"/>
                </a:solidFill>
              </a:rPr>
              <a:t>include "</a:t>
            </a:r>
            <a:r>
              <a:rPr lang="en-US" altLang="ja-JP" sz="1600" dirty="0" smtClean="0">
                <a:solidFill>
                  <a:srgbClr val="FF0000"/>
                </a:solidFill>
              </a:rPr>
              <a:t>FKUT/FKUT.h“</a:t>
            </a:r>
          </a:p>
          <a:p>
            <a:pPr marL="0" indent="0">
              <a:buNone/>
            </a:pPr>
            <a:endParaRPr lang="en-US" altLang="ja-JP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600" dirty="0" smtClean="0"/>
              <a:t>int </a:t>
            </a:r>
            <a:r>
              <a:rPr lang="en-US" altLang="ja-JP" sz="1600" dirty="0"/>
              <a:t>main(int argc, char *argv[])</a:t>
            </a:r>
          </a:p>
          <a:p>
            <a:pPr marL="0" indent="0">
              <a:buNone/>
            </a:pPr>
            <a:r>
              <a:rPr lang="en-US" altLang="ja-JP" sz="1600" dirty="0" smtClean="0"/>
              <a:t>{</a:t>
            </a:r>
          </a:p>
          <a:p>
            <a:pPr marL="0" indent="0">
              <a:buNone/>
            </a:pPr>
            <a:r>
              <a:rPr lang="ja-JP" altLang="en-US" sz="1600" dirty="0" smtClean="0"/>
              <a:t>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// </a:t>
            </a:r>
            <a:r>
              <a:rPr lang="ja-JP" altLang="en-US" sz="1600" dirty="0" smtClean="0">
                <a:solidFill>
                  <a:srgbClr val="FF0000"/>
                </a:solidFill>
              </a:rPr>
              <a:t>ウィンドウ作るよ！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en-US" altLang="ja-JP" sz="1600" dirty="0">
                <a:solidFill>
                  <a:srgbClr val="FF0000"/>
                </a:solidFill>
              </a:rPr>
              <a:t>fkut_SimpleWindow	</a:t>
            </a:r>
            <a:r>
              <a:rPr lang="en-US" altLang="ja-JP" sz="1600" dirty="0" smtClean="0">
                <a:solidFill>
                  <a:srgbClr val="FF0000"/>
                </a:solidFill>
              </a:rPr>
              <a:t>window;</a:t>
            </a:r>
          </a:p>
          <a:p>
            <a:pPr marL="0" indent="0">
              <a:buNone/>
            </a:pPr>
            <a:r>
              <a:rPr lang="ja-JP" altLang="en-US" sz="16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window.setSize(800</a:t>
            </a:r>
            <a:r>
              <a:rPr lang="en-US" altLang="ja-JP" sz="1600" dirty="0">
                <a:solidFill>
                  <a:srgbClr val="FF0000"/>
                </a:solidFill>
              </a:rPr>
              <a:t>, 600</a:t>
            </a:r>
            <a:r>
              <a:rPr lang="en-US" altLang="ja-JP" sz="16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6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window.setBGColor(0.3</a:t>
            </a:r>
            <a:r>
              <a:rPr lang="en-US" altLang="ja-JP" sz="1600" dirty="0">
                <a:solidFill>
                  <a:srgbClr val="FF0000"/>
                </a:solidFill>
              </a:rPr>
              <a:t>, 0.6, 0.8</a:t>
            </a:r>
            <a:r>
              <a:rPr lang="en-US" altLang="ja-JP" sz="16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6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window.open();</a:t>
            </a:r>
          </a:p>
          <a:p>
            <a:pPr marL="0" indent="0">
              <a:buNone/>
            </a:pP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　</a:t>
            </a:r>
            <a:r>
              <a:rPr lang="en-US" altLang="ja-JP" sz="1600" dirty="0" smtClean="0">
                <a:solidFill>
                  <a:srgbClr val="FF0000"/>
                </a:solidFill>
              </a:rPr>
              <a:t>while(window.update() == true) {</a:t>
            </a: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　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// </a:t>
            </a:r>
            <a:r>
              <a:rPr lang="ja-JP" altLang="en-US" sz="1600" dirty="0" smtClean="0">
                <a:solidFill>
                  <a:srgbClr val="FF0000"/>
                </a:solidFill>
              </a:rPr>
              <a:t>ここに来週以降色々書く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　</a:t>
            </a:r>
            <a:r>
              <a:rPr lang="en-US" altLang="ja-JP" sz="1600" dirty="0" smtClean="0">
                <a:solidFill>
                  <a:srgbClr val="FF0000"/>
                </a:solidFill>
              </a:rPr>
              <a:t>}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return </a:t>
            </a:r>
            <a:r>
              <a:rPr lang="en-US" altLang="ja-JP" sz="1600" dirty="0"/>
              <a:t>0;</a:t>
            </a:r>
          </a:p>
          <a:p>
            <a:pPr marL="0" indent="0">
              <a:buNone/>
            </a:pPr>
            <a:r>
              <a:rPr lang="en-US" altLang="ja-JP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1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使うよ宣言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インクルード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関数を書くよりも前に宣言する必要がある</a:t>
            </a:r>
            <a:endParaRPr kumimoji="1" lang="en-US" altLang="ja-JP" dirty="0" smtClean="0"/>
          </a:p>
          <a:p>
            <a:r>
              <a:rPr lang="en-US" altLang="ja-JP" dirty="0" smtClean="0"/>
              <a:t>#incude “</a:t>
            </a:r>
            <a:r>
              <a:rPr lang="ja-JP" altLang="en-US" dirty="0" smtClean="0"/>
              <a:t>使いたいものを並べてあるお品書きファイル</a:t>
            </a:r>
            <a:r>
              <a:rPr lang="en-US" altLang="ja-JP" dirty="0" smtClean="0"/>
              <a:t>”</a:t>
            </a:r>
            <a:r>
              <a:rPr lang="ja-JP" altLang="en-US" dirty="0"/>
              <a:t> </a:t>
            </a:r>
            <a:r>
              <a:rPr lang="ja-JP" altLang="en-US" dirty="0" smtClean="0"/>
              <a:t>という書き方をする</a:t>
            </a:r>
            <a:endParaRPr lang="en-US" altLang="ja-JP" dirty="0" smtClean="0"/>
          </a:p>
          <a:p>
            <a:pPr lvl="1"/>
            <a:r>
              <a:rPr lang="ja-JP" altLang="en-US" dirty="0"/>
              <a:t>フォルダ</a:t>
            </a:r>
            <a:r>
              <a:rPr lang="ja-JP" altLang="en-US" dirty="0" smtClean="0"/>
              <a:t>を辿ればお品書きファイルの中身はすぐ確認できます</a:t>
            </a:r>
            <a:endParaRPr lang="en-US" altLang="ja-JP" dirty="0" smtClean="0"/>
          </a:p>
          <a:p>
            <a:r>
              <a:rPr lang="ja-JP" altLang="en-US" dirty="0" smtClean="0"/>
              <a:t>複数使いたいものがある場合は複数</a:t>
            </a:r>
            <a:r>
              <a:rPr lang="en-US" altLang="ja-JP" dirty="0" smtClean="0"/>
              <a:t>include</a:t>
            </a:r>
            <a:r>
              <a:rPr lang="ja-JP" altLang="en-US" dirty="0" smtClean="0"/>
              <a:t>すればいい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// FKUT</a:t>
            </a:r>
            <a:r>
              <a:rPr lang="ja-JP" altLang="en-US" sz="1600" dirty="0" smtClean="0">
                <a:solidFill>
                  <a:srgbClr val="FF0000"/>
                </a:solidFill>
              </a:rPr>
              <a:t>使うよ！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600" dirty="0" smtClean="0">
                <a:solidFill>
                  <a:srgbClr val="FF0000"/>
                </a:solidFill>
              </a:rPr>
              <a:t>#</a:t>
            </a:r>
            <a:r>
              <a:rPr lang="en-US" altLang="ja-JP" sz="1600" dirty="0">
                <a:solidFill>
                  <a:srgbClr val="FF0000"/>
                </a:solidFill>
              </a:rPr>
              <a:t>include "</a:t>
            </a:r>
            <a:r>
              <a:rPr lang="en-US" altLang="ja-JP" sz="1600" dirty="0" smtClean="0">
                <a:solidFill>
                  <a:srgbClr val="FF0000"/>
                </a:solidFill>
              </a:rPr>
              <a:t>FKUT/FKUT.h“</a:t>
            </a:r>
          </a:p>
          <a:p>
            <a:pPr marL="0" indent="0">
              <a:buNone/>
            </a:pPr>
            <a:endParaRPr lang="en-US" altLang="ja-JP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sz="1600" dirty="0" smtClean="0"/>
              <a:t>int </a:t>
            </a:r>
            <a:r>
              <a:rPr lang="en-US" altLang="ja-JP" sz="1600" dirty="0"/>
              <a:t>main(int argc, char *argv[])</a:t>
            </a:r>
          </a:p>
          <a:p>
            <a:pPr marL="0" indent="0">
              <a:buNone/>
            </a:pPr>
            <a:r>
              <a:rPr lang="en-US" altLang="ja-JP" sz="1600" dirty="0" smtClean="0"/>
              <a:t>{</a:t>
            </a:r>
          </a:p>
          <a:p>
            <a:pPr marL="0" indent="0">
              <a:buNone/>
            </a:pPr>
            <a:r>
              <a:rPr lang="ja-JP" altLang="en-US" sz="1600" dirty="0" smtClean="0"/>
              <a:t>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// </a:t>
            </a:r>
            <a:r>
              <a:rPr lang="ja-JP" altLang="en-US" sz="1600" dirty="0" smtClean="0">
                <a:solidFill>
                  <a:srgbClr val="FF0000"/>
                </a:solidFill>
              </a:rPr>
              <a:t>ウィンドウ作るよ！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en-US" altLang="ja-JP" sz="1600" dirty="0">
                <a:solidFill>
                  <a:srgbClr val="FF0000"/>
                </a:solidFill>
              </a:rPr>
              <a:t>fkut_SimpleWindow	</a:t>
            </a:r>
            <a:r>
              <a:rPr lang="en-US" altLang="ja-JP" sz="1600" dirty="0" smtClean="0">
                <a:solidFill>
                  <a:srgbClr val="FF0000"/>
                </a:solidFill>
              </a:rPr>
              <a:t>window;</a:t>
            </a:r>
          </a:p>
          <a:p>
            <a:pPr marL="0" indent="0">
              <a:buNone/>
            </a:pPr>
            <a:r>
              <a:rPr lang="ja-JP" altLang="en-US" sz="16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window.setSize(800</a:t>
            </a:r>
            <a:r>
              <a:rPr lang="en-US" altLang="ja-JP" sz="1600" dirty="0">
                <a:solidFill>
                  <a:srgbClr val="FF0000"/>
                </a:solidFill>
              </a:rPr>
              <a:t>, 600</a:t>
            </a:r>
            <a:r>
              <a:rPr lang="en-US" altLang="ja-JP" sz="16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6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window.setBGColor(0.3</a:t>
            </a:r>
            <a:r>
              <a:rPr lang="en-US" altLang="ja-JP" sz="1600" dirty="0">
                <a:solidFill>
                  <a:srgbClr val="FF0000"/>
                </a:solidFill>
              </a:rPr>
              <a:t>, 0.6, 0.8</a:t>
            </a:r>
            <a:r>
              <a:rPr lang="en-US" altLang="ja-JP" sz="1600" dirty="0" smtClean="0">
                <a:solidFill>
                  <a:srgbClr val="FF0000"/>
                </a:solidFill>
              </a:rPr>
              <a:t>);</a:t>
            </a:r>
          </a:p>
          <a:p>
            <a:pPr marL="0" indent="0">
              <a:buNone/>
            </a:pPr>
            <a:r>
              <a:rPr lang="ja-JP" altLang="en-US" sz="1600" dirty="0" smtClean="0">
                <a:solidFill>
                  <a:srgbClr val="FF0000"/>
                </a:solidFill>
              </a:rPr>
              <a:t>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window.open();</a:t>
            </a:r>
          </a:p>
          <a:p>
            <a:pPr marL="0" indent="0">
              <a:buNone/>
            </a:pP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　</a:t>
            </a:r>
            <a:r>
              <a:rPr lang="en-US" altLang="ja-JP" sz="1600" dirty="0" smtClean="0">
                <a:solidFill>
                  <a:srgbClr val="FF0000"/>
                </a:solidFill>
              </a:rPr>
              <a:t>while(window.update() == true) {</a:t>
            </a: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　　　</a:t>
            </a:r>
            <a:r>
              <a:rPr lang="en-US" altLang="ja-JP" sz="1600" dirty="0" smtClean="0">
                <a:solidFill>
                  <a:srgbClr val="FF0000"/>
                </a:solidFill>
              </a:rPr>
              <a:t>// </a:t>
            </a:r>
            <a:r>
              <a:rPr lang="ja-JP" altLang="en-US" sz="1600" dirty="0" smtClean="0">
                <a:solidFill>
                  <a:srgbClr val="FF0000"/>
                </a:solidFill>
              </a:rPr>
              <a:t>ここに来週以降色々書く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>
                <a:solidFill>
                  <a:srgbClr val="FF0000"/>
                </a:solidFill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　</a:t>
            </a:r>
            <a:r>
              <a:rPr lang="en-US" altLang="ja-JP" sz="1600" dirty="0" smtClean="0">
                <a:solidFill>
                  <a:srgbClr val="FF0000"/>
                </a:solidFill>
              </a:rPr>
              <a:t>}</a:t>
            </a:r>
            <a:endParaRPr lang="en-US" altLang="ja-JP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en-US" altLang="ja-JP" sz="1600" dirty="0" smtClean="0"/>
              <a:t>return </a:t>
            </a:r>
            <a:r>
              <a:rPr lang="en-US" altLang="ja-JP" sz="1600" dirty="0"/>
              <a:t>0;</a:t>
            </a:r>
          </a:p>
          <a:p>
            <a:pPr marL="0" indent="0">
              <a:buNone/>
            </a:pPr>
            <a:r>
              <a:rPr lang="en-US" altLang="ja-JP" sz="1600" dirty="0"/>
              <a:t>}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644008" y="1597888"/>
            <a:ext cx="4032448" cy="750992"/>
          </a:xfrm>
          <a:prstGeom prst="rect">
            <a:avLst/>
          </a:prstGeom>
          <a:solidFill>
            <a:srgbClr val="4F81BD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92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891</Words>
  <Application>Microsoft Office PowerPoint</Application>
  <PresentationFormat>画面に合わせる (4:3)</PresentationFormat>
  <Paragraphs>319</Paragraphs>
  <Slides>29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Office テーマ</vt:lpstr>
      <vt:lpstr>プロジェクト演習Ⅱ インタラクティブゲーム制作 イントロダクション2</vt:lpstr>
      <vt:lpstr>今日の内容</vt:lpstr>
      <vt:lpstr>授業資料などを 公開していくサイト</vt:lpstr>
      <vt:lpstr>今週のプロジェクト</vt:lpstr>
      <vt:lpstr>とりあえず開いてみよう</vt:lpstr>
      <vt:lpstr>プログラムの構造を掴もう</vt:lpstr>
      <vt:lpstr>これが最小単位のプログラム</vt:lpstr>
      <vt:lpstr>3DCGのための最小プログラム</vt:lpstr>
      <vt:lpstr>使うよ宣言(インクルード)</vt:lpstr>
      <vt:lpstr>作るよ定義(オブジェクト生成)</vt:lpstr>
      <vt:lpstr>作ったものに指示を出すよ (メンバ関数呼び出し)</vt:lpstr>
      <vt:lpstr>こういうのを 「オブジェクト指向プログラミング」って言うらしいよ</vt:lpstr>
      <vt:lpstr>今週のサンプルを分析しよう</vt:lpstr>
      <vt:lpstr>ビルドして動かすと？</vt:lpstr>
      <vt:lpstr>「世界」を我が手に</vt:lpstr>
      <vt:lpstr>世界は数値で構築されている</vt:lpstr>
      <vt:lpstr>数学のグラフを思い出してみよう (嫌かも知れないけど)</vt:lpstr>
      <vt:lpstr>実は三次元なんですよ</vt:lpstr>
      <vt:lpstr>座標とカメラ</vt:lpstr>
      <vt:lpstr>プログラムによる 3次元的お絵かき</vt:lpstr>
      <vt:lpstr>とりあえず作れる図形は4種類</vt:lpstr>
      <vt:lpstr>作る手順</vt:lpstr>
      <vt:lpstr>3Dでは単純な色と言わず マテリアルと呼びます</vt:lpstr>
      <vt:lpstr>使えるマテリアル一覧</vt:lpstr>
      <vt:lpstr>位置と姿勢</vt:lpstr>
      <vt:lpstr>作るだけじゃ表示されない</vt:lpstr>
      <vt:lpstr>作例</vt:lpstr>
      <vt:lpstr>こうなる</vt:lpstr>
      <vt:lpstr>今週の課題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91</cp:revision>
  <dcterms:created xsi:type="dcterms:W3CDTF">2009-10-06T17:40:33Z</dcterms:created>
  <dcterms:modified xsi:type="dcterms:W3CDTF">2012-10-03T03:46:20Z</dcterms:modified>
</cp:coreProperties>
</file>