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1" r:id="rId2"/>
    <p:sldId id="266" r:id="rId3"/>
    <p:sldId id="294" r:id="rId4"/>
    <p:sldId id="321" r:id="rId5"/>
    <p:sldId id="303" r:id="rId6"/>
    <p:sldId id="304" r:id="rId7"/>
    <p:sldId id="305" r:id="rId8"/>
    <p:sldId id="306" r:id="rId9"/>
    <p:sldId id="307" r:id="rId10"/>
    <p:sldId id="279" r:id="rId11"/>
    <p:sldId id="302" r:id="rId12"/>
    <p:sldId id="308" r:id="rId13"/>
    <p:sldId id="309" r:id="rId14"/>
    <p:sldId id="311" r:id="rId15"/>
    <p:sldId id="310" r:id="rId16"/>
    <p:sldId id="312" r:id="rId17"/>
    <p:sldId id="313" r:id="rId18"/>
    <p:sldId id="314" r:id="rId19"/>
    <p:sldId id="315" r:id="rId20"/>
    <p:sldId id="320" r:id="rId21"/>
    <p:sldId id="316" r:id="rId22"/>
    <p:sldId id="317" r:id="rId23"/>
    <p:sldId id="318" r:id="rId24"/>
    <p:sldId id="319" r:id="rId25"/>
    <p:sldId id="322" r:id="rId26"/>
    <p:sldId id="332" r:id="rId27"/>
    <p:sldId id="323" r:id="rId28"/>
    <p:sldId id="324" r:id="rId29"/>
    <p:sldId id="325" r:id="rId30"/>
    <p:sldId id="326" r:id="rId31"/>
    <p:sldId id="327" r:id="rId32"/>
    <p:sldId id="328" r:id="rId33"/>
    <p:sldId id="329" r:id="rId34"/>
    <p:sldId id="330" r:id="rId35"/>
    <p:sldId id="331" r:id="rId36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114" d="100"/>
          <a:sy n="114" d="100"/>
        </p:scale>
        <p:origin x="-108" y="-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2012/9/26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2012/9/26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2012/9/26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2012/9/26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2012/9/26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2012/9/26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2012/9/26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2012/9/26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2012/9/26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2012/9/26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2012/9/26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0BAE54-8286-40E6-B176-95992E070C67}" type="datetimeFigureOut">
              <a:rPr kumimoji="1" lang="ja-JP" altLang="en-US" smtClean="0"/>
              <a:pPr/>
              <a:t>2012/9/26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FBF0FF-771D-4C1C-B3B1-9BC9468D223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b="1" kern="1200">
          <a:solidFill>
            <a:schemeClr val="tx1"/>
          </a:solidFill>
          <a:latin typeface="メイリオ" pitchFamily="50" charset="-128"/>
          <a:ea typeface="メイリオ" pitchFamily="50" charset="-128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eu.ac.jp/aqua/~rita/gp-prog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 smtClean="0"/>
              <a:t>プロジェクト演習</a:t>
            </a:r>
            <a:r>
              <a:rPr lang="en-US" altLang="ja-JP" dirty="0" smtClean="0"/>
              <a:t>Ⅱ</a:t>
            </a:r>
            <a:r>
              <a:rPr lang="ja-JP" altLang="en-US" dirty="0" smtClean="0"/>
              <a:t/>
            </a:r>
            <a:br>
              <a:rPr lang="ja-JP" altLang="en-US" dirty="0" smtClean="0"/>
            </a:br>
            <a:r>
              <a:rPr lang="ja-JP" altLang="en-US" dirty="0"/>
              <a:t>インタラクティブゲーム</a:t>
            </a:r>
            <a:r>
              <a:rPr lang="ja-JP" altLang="en-US" dirty="0" smtClean="0"/>
              <a:t>制作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イントロダクション</a:t>
            </a:r>
            <a:r>
              <a:rPr lang="en-US" altLang="ja-JP" dirty="0" smtClean="0"/>
              <a:t>2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ja-JP" altLang="en-US" dirty="0" smtClean="0"/>
              <a:t>第</a:t>
            </a:r>
            <a:r>
              <a:rPr lang="en-US" altLang="ja-JP" dirty="0" smtClean="0"/>
              <a:t>1</a:t>
            </a:r>
            <a:r>
              <a:rPr lang="ja-JP" altLang="en-US" dirty="0" smtClean="0"/>
              <a:t>回</a:t>
            </a:r>
          </a:p>
          <a:p>
            <a:r>
              <a:rPr lang="ja-JP" altLang="en-US" dirty="0" smtClean="0"/>
              <a:t>はじめての</a:t>
            </a:r>
            <a:r>
              <a:rPr lang="en-US" altLang="ja-JP" dirty="0" smtClean="0"/>
              <a:t>3D</a:t>
            </a:r>
            <a:r>
              <a:rPr lang="ja-JP" altLang="en-US" dirty="0" smtClean="0"/>
              <a:t>プログラミング</a:t>
            </a:r>
          </a:p>
          <a:p>
            <a:r>
              <a:rPr lang="en-US" altLang="ja-JP" dirty="0" smtClean="0"/>
              <a:t>Hello 3D World!</a:t>
            </a:r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何もしないプログラム</a:t>
            </a:r>
            <a:endParaRPr kumimoji="1" lang="ja-JP" altLang="en-US" dirty="0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「何もしない」ところからはじめよう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はじめてのプログラム</a:t>
            </a:r>
            <a:endParaRPr kumimoji="1"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右に示すプログラムを打ち込んでみよう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プロジェクトの</a:t>
            </a:r>
            <a:r>
              <a:rPr lang="en-US" altLang="ja-JP" dirty="0" smtClean="0"/>
              <a:t>main.cpp</a:t>
            </a:r>
            <a:r>
              <a:rPr lang="ja-JP" altLang="en-US" dirty="0" smtClean="0"/>
              <a:t>に書き込む</a:t>
            </a:r>
            <a:endParaRPr kumimoji="1" lang="en-US" altLang="ja-JP" dirty="0" smtClean="0"/>
          </a:p>
          <a:p>
            <a:pPr lvl="1"/>
            <a:r>
              <a:rPr lang="en-US" altLang="ja-JP" dirty="0"/>
              <a:t>Visual </a:t>
            </a:r>
            <a:r>
              <a:rPr lang="en-US" altLang="ja-JP" dirty="0" smtClean="0"/>
              <a:t>Studio</a:t>
            </a:r>
            <a:r>
              <a:rPr lang="ja-JP" altLang="en-US" dirty="0" smtClean="0"/>
              <a:t>がまだ入っていない人は、</a:t>
            </a:r>
            <a:r>
              <a:rPr lang="en-US" altLang="ja-JP" dirty="0" err="1" smtClean="0"/>
              <a:t>TextPad</a:t>
            </a:r>
            <a:r>
              <a:rPr lang="ja-JP" altLang="en-US" dirty="0" smtClean="0"/>
              <a:t>で</a:t>
            </a:r>
            <a:r>
              <a:rPr kumimoji="1" lang="ja-JP" altLang="en-US" dirty="0" smtClean="0"/>
              <a:t>打ち込んで</a:t>
            </a:r>
            <a:r>
              <a:rPr kumimoji="1" lang="ja-JP" altLang="en-US" dirty="0" smtClean="0"/>
              <a:t>保存しておき、セットアップが済んでからコピペで試してみよう</a:t>
            </a:r>
            <a:endParaRPr kumimoji="1" lang="ja-JP" altLang="en-US" dirty="0"/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sz="half" idx="2"/>
          </p:nvPr>
        </p:nvSpPr>
        <p:spPr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ja-JP" sz="1800" dirty="0" err="1"/>
              <a:t>int</a:t>
            </a:r>
            <a:r>
              <a:rPr lang="en-US" altLang="ja-JP" sz="1800" dirty="0"/>
              <a:t> main(</a:t>
            </a:r>
            <a:r>
              <a:rPr lang="en-US" altLang="ja-JP" sz="1800" dirty="0" err="1"/>
              <a:t>int</a:t>
            </a:r>
            <a:r>
              <a:rPr lang="en-US" altLang="ja-JP" sz="1800" dirty="0"/>
              <a:t> </a:t>
            </a:r>
            <a:r>
              <a:rPr lang="en-US" altLang="ja-JP" sz="1800" dirty="0" err="1"/>
              <a:t>argc</a:t>
            </a:r>
            <a:r>
              <a:rPr lang="en-US" altLang="ja-JP" sz="1800" dirty="0"/>
              <a:t>, char *</a:t>
            </a:r>
            <a:r>
              <a:rPr lang="en-US" altLang="ja-JP" sz="1800" dirty="0" err="1"/>
              <a:t>argv</a:t>
            </a:r>
            <a:r>
              <a:rPr lang="en-US" altLang="ja-JP" sz="1800" dirty="0"/>
              <a:t>[])</a:t>
            </a:r>
          </a:p>
          <a:p>
            <a:pPr marL="0" indent="0">
              <a:buNone/>
            </a:pPr>
            <a:r>
              <a:rPr lang="en-US" altLang="ja-JP" sz="1800" dirty="0"/>
              <a:t>{</a:t>
            </a:r>
          </a:p>
          <a:p>
            <a:pPr marL="0" indent="0">
              <a:buNone/>
            </a:pPr>
            <a:r>
              <a:rPr lang="ja-JP" altLang="en-US" sz="1800" dirty="0"/>
              <a:t>　</a:t>
            </a:r>
            <a:r>
              <a:rPr lang="ja-JP" altLang="en-US" sz="1800" dirty="0" smtClean="0"/>
              <a:t>　</a:t>
            </a:r>
            <a:r>
              <a:rPr lang="en-US" altLang="ja-JP" sz="1800" dirty="0" smtClean="0"/>
              <a:t>return </a:t>
            </a:r>
            <a:r>
              <a:rPr lang="en-US" altLang="ja-JP" sz="1800" dirty="0"/>
              <a:t>0;</a:t>
            </a:r>
          </a:p>
          <a:p>
            <a:pPr marL="0" indent="0">
              <a:buNone/>
            </a:pPr>
            <a:r>
              <a:rPr lang="en-US" altLang="ja-JP" sz="1800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485953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スライドからのコピペは禁止！</a:t>
            </a:r>
            <a:endParaRPr kumimoji="1" lang="ja-JP" altLang="en-US" dirty="0"/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kumimoji="1" lang="ja-JP" altLang="en-US" dirty="0" smtClean="0"/>
              <a:t>コピペする人にはドハマリする呪いを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かけておきました</a:t>
            </a:r>
            <a:endParaRPr kumimoji="1" lang="en-US" altLang="ja-JP" dirty="0" smtClean="0"/>
          </a:p>
          <a:p>
            <a:pPr lvl="1"/>
            <a:r>
              <a:rPr lang="ja-JP" altLang="en-US" dirty="0"/>
              <a:t>今後</a:t>
            </a:r>
            <a:r>
              <a:rPr lang="ja-JP" altLang="en-US" dirty="0" smtClean="0"/>
              <a:t>はサンプルを渡してスキップする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場面も出てきますが、まずは自分の手で打ち込んで「体得」してもらいたい</a:t>
            </a:r>
            <a:endParaRPr lang="en-US" altLang="ja-JP" dirty="0" smtClean="0"/>
          </a:p>
          <a:p>
            <a:endParaRPr lang="en-US" altLang="ja-JP" dirty="0"/>
          </a:p>
          <a:p>
            <a:r>
              <a:rPr lang="ja-JP" altLang="en-US" dirty="0" smtClean="0"/>
              <a:t>「</a:t>
            </a:r>
            <a:r>
              <a:rPr lang="en-US" altLang="ja-JP" dirty="0" smtClean="0"/>
              <a:t>return 0;</a:t>
            </a:r>
            <a:r>
              <a:rPr lang="ja-JP" altLang="en-US" dirty="0" smtClean="0"/>
              <a:t>」の行頭は</a:t>
            </a:r>
            <a:r>
              <a:rPr lang="en-US" altLang="ja-JP" dirty="0" smtClean="0"/>
              <a:t>TAB</a:t>
            </a:r>
            <a:r>
              <a:rPr lang="ja-JP" altLang="en-US" dirty="0"/>
              <a:t>を</a:t>
            </a:r>
            <a:r>
              <a:rPr lang="en-US" altLang="ja-JP" dirty="0" smtClean="0"/>
              <a:t>1</a:t>
            </a:r>
            <a:r>
              <a:rPr lang="ja-JP" altLang="en-US" dirty="0" smtClean="0"/>
              <a:t>つ打つ</a:t>
            </a:r>
            <a:endParaRPr lang="en-US" altLang="ja-JP" dirty="0" smtClean="0"/>
          </a:p>
          <a:p>
            <a:pPr lvl="1"/>
            <a:r>
              <a:rPr lang="en-US" altLang="ja-JP" dirty="0"/>
              <a:t>1</a:t>
            </a:r>
            <a:r>
              <a:rPr lang="ja-JP" altLang="en-US" dirty="0" smtClean="0"/>
              <a:t>段下げるのはプログラムでとても重要</a:t>
            </a:r>
            <a:r>
              <a:rPr lang="ja-JP" altLang="en-US" dirty="0" smtClean="0"/>
              <a:t>！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素直に打ち込んでいれば自然と下がるはず</a:t>
            </a:r>
            <a:endParaRPr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2003518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早速動かそう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ja-JP" altLang="en-US" dirty="0" smtClean="0"/>
              <a:t>メニュー</a:t>
            </a:r>
            <a:r>
              <a:rPr lang="ja-JP" altLang="en-US" dirty="0" smtClean="0"/>
              <a:t>から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「</a:t>
            </a:r>
            <a:r>
              <a:rPr lang="ja-JP" altLang="en-US" dirty="0" smtClean="0"/>
              <a:t>ビルド→ソリューションのビルド」を選ぶ</a:t>
            </a:r>
            <a:endParaRPr lang="en-US" altLang="ja-JP" dirty="0" smtClean="0"/>
          </a:p>
          <a:p>
            <a:pPr lvl="1"/>
            <a:r>
              <a:rPr kumimoji="1" lang="en-US" altLang="ja-JP" dirty="0" smtClean="0"/>
              <a:t>F7</a:t>
            </a:r>
            <a:r>
              <a:rPr kumimoji="1" lang="ja-JP" altLang="en-US" dirty="0" smtClean="0"/>
              <a:t>キーがショートカットなので、それでも</a:t>
            </a:r>
            <a:r>
              <a:rPr lang="ja-JP" altLang="en-US" dirty="0"/>
              <a:t>可</a:t>
            </a:r>
            <a:endParaRPr kumimoji="1" lang="ja-JP" altLang="en-US" dirty="0" smtClean="0"/>
          </a:p>
          <a:p>
            <a:pPr lvl="1"/>
            <a:r>
              <a:rPr lang="ja-JP" altLang="en-US" dirty="0" smtClean="0"/>
              <a:t>下の欄に「</a:t>
            </a:r>
            <a:r>
              <a:rPr lang="en-US" altLang="ja-JP" dirty="0" smtClean="0"/>
              <a:t> </a:t>
            </a:r>
            <a:r>
              <a:rPr lang="ja-JP" altLang="en-US" dirty="0" smtClean="0"/>
              <a:t>ビルド</a:t>
            </a:r>
            <a:r>
              <a:rPr lang="en-US" altLang="ja-JP" dirty="0" smtClean="0"/>
              <a:t>: 1 </a:t>
            </a:r>
            <a:r>
              <a:rPr lang="ja-JP" altLang="en-US" dirty="0" smtClean="0"/>
              <a:t>正常終了」が出れば</a:t>
            </a:r>
            <a:r>
              <a:rPr lang="en-US" altLang="ja-JP" dirty="0" smtClean="0"/>
              <a:t>OK</a:t>
            </a:r>
          </a:p>
          <a:p>
            <a:endParaRPr lang="en-US" altLang="ja-JP" dirty="0" smtClean="0"/>
          </a:p>
          <a:p>
            <a:r>
              <a:rPr lang="ja-JP" altLang="en-US" dirty="0" smtClean="0"/>
              <a:t>うまくいったよう</a:t>
            </a:r>
            <a:r>
              <a:rPr lang="ja-JP" altLang="en-US" dirty="0" smtClean="0"/>
              <a:t>なら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「</a:t>
            </a:r>
            <a:r>
              <a:rPr lang="ja-JP" altLang="en-US" dirty="0" smtClean="0"/>
              <a:t>デバッグ→デバッグなしで開始」を選ぶ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Ctrl+F5</a:t>
            </a:r>
            <a:r>
              <a:rPr lang="ja-JP" altLang="en-US" dirty="0" smtClean="0"/>
              <a:t>がショートカットなので、それでも可</a:t>
            </a:r>
          </a:p>
          <a:p>
            <a:endParaRPr kumimoji="1" lang="ja-JP" altLang="en-US" dirty="0" smtClean="0"/>
          </a:p>
          <a:p>
            <a:r>
              <a:rPr kumimoji="1" lang="en-US" altLang="ja-JP" dirty="0" smtClean="0"/>
              <a:t>……</a:t>
            </a:r>
            <a:r>
              <a:rPr kumimoji="1" lang="ja-JP" altLang="en-US" dirty="0" smtClean="0"/>
              <a:t>何も起きない、だと</a:t>
            </a:r>
            <a:r>
              <a:rPr kumimoji="1" lang="en-US" altLang="ja-JP" dirty="0" smtClean="0"/>
              <a:t>……</a:t>
            </a:r>
            <a:r>
              <a:rPr kumimoji="1" lang="ja-JP" altLang="en-US" dirty="0" smtClean="0"/>
              <a:t>？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66585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 smtClean="0"/>
              <a:t>ちなみに今できあがった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プログラムは</a:t>
            </a:r>
            <a:endParaRPr kumimoji="1"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kumimoji="1" lang="ja-JP" altLang="en-US" dirty="0" smtClean="0"/>
              <a:t>→ここにあります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_exe</a:t>
            </a:r>
            <a:r>
              <a:rPr lang="ja-JP" altLang="en-US" dirty="0" smtClean="0"/>
              <a:t>フォルダ内に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>.exe</a:t>
            </a:r>
            <a:r>
              <a:rPr lang="ja-JP" altLang="en-US" dirty="0" smtClean="0"/>
              <a:t>ファイルができる</a:t>
            </a:r>
            <a:endParaRPr lang="en-US" altLang="ja-JP" dirty="0" smtClean="0"/>
          </a:p>
          <a:p>
            <a:r>
              <a:rPr lang="en-US" altLang="ja-JP" dirty="0" smtClean="0"/>
              <a:t>Visual Studio</a:t>
            </a:r>
            <a:r>
              <a:rPr lang="ja-JP" altLang="en-US" dirty="0" smtClean="0"/>
              <a:t>からでなくても、この</a:t>
            </a:r>
            <a:r>
              <a:rPr lang="en-US" altLang="ja-JP" dirty="0" smtClean="0"/>
              <a:t>exe</a:t>
            </a:r>
            <a:r>
              <a:rPr lang="ja-JP" altLang="en-US" dirty="0" smtClean="0"/>
              <a:t>ファイルをダブルクリックすれば実行できます</a:t>
            </a:r>
            <a:endParaRPr lang="en-US" altLang="ja-JP" dirty="0" smtClean="0"/>
          </a:p>
          <a:p>
            <a:pPr lvl="1"/>
            <a:r>
              <a:rPr lang="ja-JP" altLang="en-US" dirty="0"/>
              <a:t>今</a:t>
            </a:r>
            <a:r>
              <a:rPr lang="ja-JP" altLang="en-US" dirty="0" smtClean="0"/>
              <a:t>は何も起きないけど</a:t>
            </a:r>
            <a:endParaRPr lang="en-US" altLang="ja-JP" dirty="0" smtClean="0"/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49" t="4208" r="39509" b="61073"/>
          <a:stretch/>
        </p:blipFill>
        <p:spPr bwMode="auto">
          <a:xfrm>
            <a:off x="4702248" y="2780928"/>
            <a:ext cx="3974208" cy="1944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0577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ja-JP" dirty="0" smtClean="0"/>
              <a:t>C++</a:t>
            </a:r>
            <a:r>
              <a:rPr kumimoji="1" lang="ja-JP" altLang="en-US" dirty="0" smtClean="0"/>
              <a:t>における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プログラムの原則</a:t>
            </a:r>
            <a:r>
              <a:rPr kumimoji="1" lang="en-US" altLang="ja-JP" dirty="0" smtClean="0"/>
              <a:t>(1)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kumimoji="1" lang="ja-JP" altLang="en-US" dirty="0" smtClean="0"/>
              <a:t>プログラムは上から下へ流れるように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順番に命令が実行されていく</a:t>
            </a:r>
            <a:endParaRPr kumimoji="1" lang="en-US" altLang="ja-JP" dirty="0" smtClean="0"/>
          </a:p>
          <a:p>
            <a:pPr lvl="1"/>
            <a:r>
              <a:rPr lang="ja-JP" altLang="en-US" dirty="0"/>
              <a:t>基本的には</a:t>
            </a:r>
            <a:r>
              <a:rPr lang="ja-JP" altLang="en-US" dirty="0" smtClean="0"/>
              <a:t>ね</a:t>
            </a:r>
            <a:endParaRPr lang="en-US" altLang="ja-JP" dirty="0" smtClean="0"/>
          </a:p>
          <a:p>
            <a:r>
              <a:rPr kumimoji="1" lang="ja-JP" altLang="en-US" dirty="0"/>
              <a:t>プログラム</a:t>
            </a:r>
            <a:r>
              <a:rPr kumimoji="1" lang="ja-JP" altLang="en-US" dirty="0" smtClean="0"/>
              <a:t>の最小単位は「関数」である</a:t>
            </a:r>
            <a:endParaRPr kumimoji="1" lang="en-US" altLang="ja-JP" dirty="0" smtClean="0"/>
          </a:p>
          <a:p>
            <a:pPr lvl="1"/>
            <a:r>
              <a:rPr lang="ja-JP" altLang="en-US" dirty="0"/>
              <a:t>関数と</a:t>
            </a:r>
            <a:r>
              <a:rPr lang="ja-JP" altLang="en-US" dirty="0" smtClean="0"/>
              <a:t>は命令をひとかたまりにして、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名前を付けて、</a:t>
            </a:r>
            <a:r>
              <a:rPr lang="en-US" altLang="ja-JP" dirty="0" smtClean="0"/>
              <a:t>{}</a:t>
            </a:r>
            <a:r>
              <a:rPr lang="ja-JP" altLang="en-US" dirty="0" smtClean="0"/>
              <a:t>で括ったもののこと</a:t>
            </a:r>
            <a:endParaRPr lang="en-US" altLang="ja-JP" dirty="0" smtClean="0"/>
          </a:p>
          <a:p>
            <a:r>
              <a:rPr lang="en-US" altLang="ja-JP" dirty="0" smtClean="0"/>
              <a:t>C/C++</a:t>
            </a:r>
            <a:r>
              <a:rPr lang="ja-JP" altLang="en-US" dirty="0" smtClean="0"/>
              <a:t>のプログラムは</a:t>
            </a:r>
            <a:r>
              <a:rPr lang="en-US" altLang="ja-JP" dirty="0" smtClean="0"/>
              <a:t>main</a:t>
            </a:r>
            <a:r>
              <a:rPr lang="ja-JP" altLang="en-US" dirty="0" smtClean="0"/>
              <a:t>関数から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実行される</a:t>
            </a:r>
            <a:endParaRPr lang="en-US" altLang="ja-JP" dirty="0" smtClean="0"/>
          </a:p>
          <a:p>
            <a:pPr lvl="1"/>
            <a:r>
              <a:rPr kumimoji="1" lang="en-US" altLang="ja-JP" dirty="0" smtClean="0"/>
              <a:t>return 0;</a:t>
            </a:r>
            <a:r>
              <a:rPr kumimoji="1" lang="ja-JP" altLang="en-US" dirty="0" smtClean="0"/>
              <a:t>が「この関数おしまい」を指すので、何もせずに終了してしまうワケ</a:t>
            </a:r>
            <a:endParaRPr kumimoji="1"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1684732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dirty="0" smtClean="0"/>
              <a:t>良くあるプログラム入門で書く奴</a:t>
            </a:r>
            <a:endParaRPr kumimoji="1"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さっきのプログラムに少し書き足してみよう</a:t>
            </a:r>
            <a:endParaRPr kumimoji="1" lang="en-US" altLang="ja-JP" dirty="0" smtClean="0"/>
          </a:p>
          <a:p>
            <a:pPr lvl="1"/>
            <a:r>
              <a:rPr lang="ja-JP" altLang="en-US" dirty="0"/>
              <a:t>何</a:t>
            </a:r>
            <a:r>
              <a:rPr lang="ja-JP" altLang="en-US" dirty="0" smtClean="0"/>
              <a:t>もしないだけだと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流石にアレだしね</a:t>
            </a:r>
            <a:endParaRPr lang="en-US" altLang="ja-JP" dirty="0"/>
          </a:p>
          <a:p>
            <a:r>
              <a:rPr lang="ja-JP" altLang="en-US" dirty="0"/>
              <a:t>赤字</a:t>
            </a:r>
            <a:r>
              <a:rPr lang="ja-JP" altLang="en-US" dirty="0" smtClean="0"/>
              <a:t>の部分を書き足すこと</a:t>
            </a:r>
            <a:endParaRPr lang="en-US" altLang="ja-JP" dirty="0" smtClean="0"/>
          </a:p>
          <a:p>
            <a:pPr lvl="1"/>
            <a:r>
              <a:rPr kumimoji="1" lang="ja-JP" altLang="en-US" dirty="0"/>
              <a:t>折り返し</a:t>
            </a:r>
            <a:r>
              <a:rPr kumimoji="1" lang="ja-JP" altLang="en-US" dirty="0" smtClean="0"/>
              <a:t>になってる部分は</a:t>
            </a:r>
            <a:r>
              <a:rPr kumimoji="1" lang="en-US" altLang="ja-JP" dirty="0" smtClean="0"/>
              <a:t>1</a:t>
            </a:r>
            <a:r>
              <a:rPr kumimoji="1" lang="ja-JP" altLang="en-US" dirty="0" smtClean="0"/>
              <a:t>行で書いてしまおう</a:t>
            </a:r>
            <a:endParaRPr kumimoji="1" lang="ja-JP" altLang="en-US" dirty="0"/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sz="half" idx="2"/>
          </p:nvPr>
        </p:nvSpPr>
        <p:spPr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ja-JP" sz="1800" dirty="0" smtClean="0">
                <a:solidFill>
                  <a:srgbClr val="FF0000"/>
                </a:solidFill>
              </a:rPr>
              <a:t>#include &lt;</a:t>
            </a:r>
            <a:r>
              <a:rPr lang="en-US" altLang="ja-JP" sz="1800" dirty="0" err="1" smtClean="0">
                <a:solidFill>
                  <a:srgbClr val="FF0000"/>
                </a:solidFill>
              </a:rPr>
              <a:t>iostream</a:t>
            </a:r>
            <a:r>
              <a:rPr lang="en-US" altLang="ja-JP" sz="1800" dirty="0" smtClean="0">
                <a:solidFill>
                  <a:srgbClr val="FF0000"/>
                </a:solidFill>
              </a:rPr>
              <a:t>&gt;</a:t>
            </a:r>
          </a:p>
          <a:p>
            <a:pPr marL="0" indent="0">
              <a:buNone/>
            </a:pPr>
            <a:endParaRPr lang="en-US" altLang="ja-JP" sz="1800" dirty="0"/>
          </a:p>
          <a:p>
            <a:pPr marL="0" indent="0">
              <a:buNone/>
            </a:pPr>
            <a:r>
              <a:rPr lang="en-US" altLang="ja-JP" sz="1800" dirty="0" err="1" smtClean="0"/>
              <a:t>int</a:t>
            </a:r>
            <a:r>
              <a:rPr lang="en-US" altLang="ja-JP" sz="1800" dirty="0" smtClean="0"/>
              <a:t> </a:t>
            </a:r>
            <a:r>
              <a:rPr lang="en-US" altLang="ja-JP" sz="1800" dirty="0"/>
              <a:t>main(</a:t>
            </a:r>
            <a:r>
              <a:rPr lang="en-US" altLang="ja-JP" sz="1800" dirty="0" err="1"/>
              <a:t>int</a:t>
            </a:r>
            <a:r>
              <a:rPr lang="en-US" altLang="ja-JP" sz="1800" dirty="0"/>
              <a:t> </a:t>
            </a:r>
            <a:r>
              <a:rPr lang="en-US" altLang="ja-JP" sz="1800" dirty="0" err="1"/>
              <a:t>argc</a:t>
            </a:r>
            <a:r>
              <a:rPr lang="en-US" altLang="ja-JP" sz="1800" dirty="0"/>
              <a:t>, char *</a:t>
            </a:r>
            <a:r>
              <a:rPr lang="en-US" altLang="ja-JP" sz="1800" dirty="0" err="1"/>
              <a:t>argv</a:t>
            </a:r>
            <a:r>
              <a:rPr lang="en-US" altLang="ja-JP" sz="1800" dirty="0"/>
              <a:t>[])</a:t>
            </a:r>
          </a:p>
          <a:p>
            <a:pPr marL="0" indent="0">
              <a:buNone/>
            </a:pPr>
            <a:r>
              <a:rPr lang="en-US" altLang="ja-JP" sz="1800" dirty="0" smtClean="0"/>
              <a:t>{</a:t>
            </a:r>
          </a:p>
          <a:p>
            <a:pPr marL="0" indent="0">
              <a:buNone/>
            </a:pPr>
            <a:r>
              <a:rPr lang="ja-JP" altLang="en-US" sz="1800" dirty="0"/>
              <a:t>　</a:t>
            </a:r>
            <a:r>
              <a:rPr lang="ja-JP" altLang="en-US" sz="1800" dirty="0" smtClean="0"/>
              <a:t>　</a:t>
            </a:r>
            <a:r>
              <a:rPr lang="en-US" altLang="ja-JP" sz="1800" dirty="0" err="1" smtClean="0">
                <a:solidFill>
                  <a:srgbClr val="FF0000"/>
                </a:solidFill>
              </a:rPr>
              <a:t>std</a:t>
            </a:r>
            <a:r>
              <a:rPr lang="en-US" altLang="ja-JP" sz="1800" dirty="0" smtClean="0">
                <a:solidFill>
                  <a:srgbClr val="FF0000"/>
                </a:solidFill>
              </a:rPr>
              <a:t>::</a:t>
            </a:r>
            <a:r>
              <a:rPr lang="en-US" altLang="ja-JP" sz="1800" dirty="0" err="1" smtClean="0">
                <a:solidFill>
                  <a:srgbClr val="FF0000"/>
                </a:solidFill>
              </a:rPr>
              <a:t>cout</a:t>
            </a:r>
            <a:r>
              <a:rPr lang="en-US" altLang="ja-JP" sz="1800" dirty="0" smtClean="0">
                <a:solidFill>
                  <a:srgbClr val="FF0000"/>
                </a:solidFill>
              </a:rPr>
              <a:t> &lt;&lt; “Hello World!” &lt;&lt; </a:t>
            </a:r>
            <a:r>
              <a:rPr lang="en-US" altLang="ja-JP" sz="1800" dirty="0" err="1" smtClean="0">
                <a:solidFill>
                  <a:srgbClr val="FF0000"/>
                </a:solidFill>
              </a:rPr>
              <a:t>std</a:t>
            </a:r>
            <a:r>
              <a:rPr lang="en-US" altLang="ja-JP" sz="1800" dirty="0" smtClean="0">
                <a:solidFill>
                  <a:srgbClr val="FF0000"/>
                </a:solidFill>
              </a:rPr>
              <a:t>::</a:t>
            </a:r>
            <a:r>
              <a:rPr lang="en-US" altLang="ja-JP" sz="1800" dirty="0" err="1" smtClean="0">
                <a:solidFill>
                  <a:srgbClr val="FF0000"/>
                </a:solidFill>
              </a:rPr>
              <a:t>endl</a:t>
            </a:r>
            <a:r>
              <a:rPr lang="en-US" altLang="ja-JP" sz="1800" dirty="0" smtClean="0">
                <a:solidFill>
                  <a:srgbClr val="FF0000"/>
                </a:solidFill>
              </a:rPr>
              <a:t>;</a:t>
            </a:r>
          </a:p>
          <a:p>
            <a:pPr marL="0" indent="0">
              <a:buNone/>
            </a:pPr>
            <a:endParaRPr lang="en-US" altLang="ja-JP" sz="1800" dirty="0"/>
          </a:p>
          <a:p>
            <a:pPr marL="0" indent="0">
              <a:buNone/>
            </a:pPr>
            <a:r>
              <a:rPr lang="ja-JP" altLang="en-US" sz="1800" dirty="0"/>
              <a:t>　</a:t>
            </a:r>
            <a:r>
              <a:rPr lang="ja-JP" altLang="en-US" sz="1800" dirty="0" smtClean="0"/>
              <a:t>　</a:t>
            </a:r>
            <a:r>
              <a:rPr lang="en-US" altLang="ja-JP" sz="1800" dirty="0" smtClean="0"/>
              <a:t>return </a:t>
            </a:r>
            <a:r>
              <a:rPr lang="en-US" altLang="ja-JP" sz="1800" dirty="0"/>
              <a:t>0;</a:t>
            </a:r>
          </a:p>
          <a:p>
            <a:pPr marL="0" indent="0">
              <a:buNone/>
            </a:pPr>
            <a:r>
              <a:rPr lang="en-US" altLang="ja-JP" sz="1800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631910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実行結果</a:t>
            </a:r>
            <a:endParaRPr kumimoji="1" lang="ja-JP" altLang="en-US" dirty="0"/>
          </a:p>
        </p:txBody>
      </p:sp>
      <p:sp>
        <p:nvSpPr>
          <p:cNvPr id="7" name="コンテンツ プレースホルダー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err="1" smtClean="0"/>
              <a:t>ﾔｯﾀｧｧｧｧ</a:t>
            </a:r>
            <a:r>
              <a:rPr lang="ja-JP" altLang="en-US" dirty="0" err="1" smtClean="0"/>
              <a:t>ｧｧｧｧ</a:t>
            </a:r>
            <a:r>
              <a:rPr lang="ja-JP" altLang="en-US" dirty="0" err="1"/>
              <a:t>ｧｧ</a:t>
            </a:r>
            <a:r>
              <a:rPr lang="ja-JP" altLang="en-US" dirty="0" smtClean="0"/>
              <a:t>ｧｧ</a:t>
            </a:r>
            <a:r>
              <a:rPr kumimoji="1" lang="ja-JP" altLang="en-US" dirty="0" smtClean="0"/>
              <a:t>ｧｧｼｬﾍﾞｯﾀｧ</a:t>
            </a:r>
            <a:r>
              <a:rPr lang="ja-JP" altLang="en-US" dirty="0" smtClean="0"/>
              <a:t>ｧｧｧｧ</a:t>
            </a:r>
            <a:r>
              <a:rPr kumimoji="1" lang="ja-JP" altLang="en-US" dirty="0" smtClean="0"/>
              <a:t>ｧ</a:t>
            </a:r>
            <a:r>
              <a:rPr lang="ja-JP" altLang="en-US" dirty="0" smtClean="0"/>
              <a:t>ｧｧｧｧｧｧｧｧ</a:t>
            </a:r>
            <a:endParaRPr kumimoji="1" lang="ja-JP" alt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7" y="2420888"/>
            <a:ext cx="5008265" cy="36396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31910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さっき書き足した言葉の意味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sz="2400" dirty="0" smtClean="0"/>
              <a:t>#include &lt;</a:t>
            </a:r>
            <a:r>
              <a:rPr kumimoji="1" lang="en-US" altLang="ja-JP" sz="2400" dirty="0" err="1" smtClean="0"/>
              <a:t>iostream</a:t>
            </a:r>
            <a:r>
              <a:rPr kumimoji="1" lang="en-US" altLang="ja-JP" sz="2400" dirty="0" smtClean="0"/>
              <a:t>&gt;</a:t>
            </a:r>
          </a:p>
          <a:p>
            <a:pPr lvl="1"/>
            <a:r>
              <a:rPr lang="en-US" altLang="ja-JP" sz="2000" dirty="0" err="1" smtClean="0"/>
              <a:t>iostream</a:t>
            </a:r>
            <a:r>
              <a:rPr lang="ja-JP" altLang="en-US" sz="2000" dirty="0" smtClean="0"/>
              <a:t>というグループでまとめてある命令を使</a:t>
            </a:r>
            <a:r>
              <a:rPr lang="ja-JP" altLang="en-US" sz="2000" dirty="0"/>
              <a:t>うぜ</a:t>
            </a:r>
            <a:r>
              <a:rPr lang="ja-JP" altLang="en-US" sz="2000" dirty="0" smtClean="0"/>
              <a:t>！宣言</a:t>
            </a:r>
            <a:endParaRPr lang="en-US" altLang="ja-JP" sz="2000" dirty="0" smtClean="0"/>
          </a:p>
          <a:p>
            <a:endParaRPr kumimoji="1" lang="en-US" altLang="ja-JP" sz="2400" dirty="0" smtClean="0"/>
          </a:p>
          <a:p>
            <a:r>
              <a:rPr kumimoji="1" lang="en-US" altLang="ja-JP" sz="2400" dirty="0" err="1" smtClean="0"/>
              <a:t>std</a:t>
            </a:r>
            <a:r>
              <a:rPr kumimoji="1" lang="en-US" altLang="ja-JP" sz="2400" dirty="0" smtClean="0"/>
              <a:t>::</a:t>
            </a:r>
            <a:r>
              <a:rPr kumimoji="1" lang="en-US" altLang="ja-JP" sz="2400" dirty="0" err="1" smtClean="0"/>
              <a:t>cout</a:t>
            </a:r>
            <a:r>
              <a:rPr kumimoji="1" lang="en-US" altLang="ja-JP" sz="2400" dirty="0" smtClean="0"/>
              <a:t> &lt;&lt; “</a:t>
            </a:r>
            <a:r>
              <a:rPr kumimoji="1" lang="ja-JP" altLang="en-US" sz="2400" dirty="0" smtClean="0"/>
              <a:t>しゃべらせたいこと</a:t>
            </a:r>
            <a:r>
              <a:rPr kumimoji="1" lang="en-US" altLang="ja-JP" sz="2400" dirty="0" smtClean="0"/>
              <a:t>” &lt;&lt; </a:t>
            </a:r>
            <a:r>
              <a:rPr kumimoji="1" lang="en-US" altLang="ja-JP" sz="2400" dirty="0" err="1" smtClean="0"/>
              <a:t>std</a:t>
            </a:r>
            <a:r>
              <a:rPr kumimoji="1" lang="en-US" altLang="ja-JP" sz="2400" dirty="0" smtClean="0"/>
              <a:t>::</a:t>
            </a:r>
            <a:r>
              <a:rPr kumimoji="1" lang="en-US" altLang="ja-JP" sz="2400" dirty="0" err="1" smtClean="0"/>
              <a:t>endl</a:t>
            </a:r>
            <a:r>
              <a:rPr kumimoji="1" lang="en-US" altLang="ja-JP" sz="2400" dirty="0" smtClean="0"/>
              <a:t>;</a:t>
            </a:r>
          </a:p>
          <a:p>
            <a:pPr lvl="1"/>
            <a:r>
              <a:rPr lang="en-US" altLang="ja-JP" sz="2000" dirty="0" smtClean="0"/>
              <a:t>“”</a:t>
            </a:r>
            <a:r>
              <a:rPr lang="ja-JP" altLang="en-US" sz="2000" dirty="0" smtClean="0"/>
              <a:t>で括ってある文字列を、白黒のウィンドウに表示させる命令</a:t>
            </a:r>
            <a:endParaRPr lang="en-US" altLang="ja-JP" sz="2000" dirty="0" smtClean="0"/>
          </a:p>
          <a:p>
            <a:pPr marL="0" indent="0">
              <a:buNone/>
            </a:pPr>
            <a:endParaRPr kumimoji="1" lang="en-US" altLang="ja-JP" sz="2400" dirty="0" smtClean="0"/>
          </a:p>
          <a:p>
            <a:pPr marL="0" indent="0" algn="ctr">
              <a:buNone/>
            </a:pPr>
            <a:endParaRPr kumimoji="1" lang="en-US" altLang="ja-JP" sz="2800" dirty="0" smtClean="0"/>
          </a:p>
          <a:p>
            <a:pPr marL="0" indent="0" algn="ctr">
              <a:buNone/>
            </a:pPr>
            <a:r>
              <a:rPr kumimoji="1" lang="ja-JP" altLang="en-US" sz="2800" dirty="0" smtClean="0"/>
              <a:t>これらは</a:t>
            </a:r>
            <a:r>
              <a:rPr kumimoji="1" lang="en-US" altLang="ja-JP" sz="2800" dirty="0" smtClean="0"/>
              <a:t>C++</a:t>
            </a:r>
            <a:r>
              <a:rPr lang="ja-JP" altLang="en-US" sz="2800" dirty="0" smtClean="0"/>
              <a:t>に標準で備わっている命令たち</a:t>
            </a:r>
            <a:r>
              <a:rPr lang="en-US" altLang="ja-JP" sz="2800" dirty="0" smtClean="0"/>
              <a:t/>
            </a:r>
            <a:br>
              <a:rPr lang="en-US" altLang="ja-JP" sz="2800" dirty="0" smtClean="0"/>
            </a:br>
            <a:r>
              <a:rPr lang="en-US" altLang="ja-JP" sz="2800" dirty="0" smtClean="0"/>
              <a:t>(=FK</a:t>
            </a:r>
            <a:r>
              <a:rPr lang="ja-JP" altLang="en-US" sz="2800" dirty="0" smtClean="0"/>
              <a:t>が無くても使える共通機能</a:t>
            </a:r>
            <a:r>
              <a:rPr lang="en-US" altLang="ja-JP" sz="2800" dirty="0" smtClean="0"/>
              <a:t>)</a:t>
            </a:r>
            <a:endParaRPr kumimoji="1" lang="en-US" altLang="ja-JP" sz="2400" dirty="0"/>
          </a:p>
        </p:txBody>
      </p:sp>
    </p:spTree>
    <p:extLst>
      <p:ext uri="{BB962C8B-B14F-4D97-AF65-F5344CB8AC3E}">
        <p14:creationId xmlns:p14="http://schemas.microsoft.com/office/powerpoint/2010/main" val="516836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ja-JP" dirty="0" smtClean="0"/>
              <a:t>C++</a:t>
            </a:r>
            <a:r>
              <a:rPr kumimoji="1" lang="ja-JP" altLang="en-US" dirty="0" smtClean="0"/>
              <a:t>における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プログラムの原則</a:t>
            </a:r>
            <a:r>
              <a:rPr kumimoji="1" lang="en-US" altLang="ja-JP" dirty="0" smtClean="0"/>
              <a:t>(2)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プログラムで扱う命令は、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前もって「宣言</a:t>
            </a:r>
            <a:r>
              <a:rPr lang="ja-JP" altLang="en-US" dirty="0" smtClean="0"/>
              <a:t>」しておく必要がある</a:t>
            </a:r>
            <a:endParaRPr lang="en-US" altLang="ja-JP" dirty="0" smtClean="0"/>
          </a:p>
          <a:p>
            <a:pPr lvl="1"/>
            <a:r>
              <a:rPr kumimoji="1" lang="ja-JP" altLang="en-US" dirty="0"/>
              <a:t>関数</a:t>
            </a:r>
            <a:r>
              <a:rPr kumimoji="1" lang="ja-JP" altLang="en-US" dirty="0" smtClean="0"/>
              <a:t>の</a:t>
            </a:r>
            <a:r>
              <a:rPr kumimoji="1" lang="ja-JP" altLang="en-US" dirty="0"/>
              <a:t>中</a:t>
            </a:r>
            <a:r>
              <a:rPr kumimoji="1" lang="ja-JP" altLang="en-US" dirty="0" smtClean="0"/>
              <a:t>で宣言</a:t>
            </a:r>
            <a:r>
              <a:rPr kumimoji="1" lang="ja-JP" altLang="en-US" dirty="0"/>
              <a:t>するもの</a:t>
            </a:r>
            <a:r>
              <a:rPr kumimoji="1" lang="ja-JP" altLang="en-US" dirty="0" smtClean="0"/>
              <a:t>、外で宣言するもの、両方ある</a:t>
            </a:r>
            <a:endParaRPr kumimoji="1" lang="en-US" altLang="ja-JP" dirty="0" smtClean="0"/>
          </a:p>
          <a:p>
            <a:r>
              <a:rPr lang="ja-JP" altLang="en-US" dirty="0" smtClean="0"/>
              <a:t>関数の</a:t>
            </a:r>
            <a:r>
              <a:rPr lang="ja-JP" altLang="en-US" dirty="0"/>
              <a:t>中で</a:t>
            </a:r>
            <a:r>
              <a:rPr lang="ja-JP" altLang="en-US" dirty="0" smtClean="0"/>
              <a:t>は、宣言してあるものの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「名前」を読んで命令を組み立てていく</a:t>
            </a:r>
            <a:endParaRPr lang="en-US" altLang="ja-JP" dirty="0" smtClean="0"/>
          </a:p>
          <a:p>
            <a:pPr lvl="1"/>
            <a:r>
              <a:rPr kumimoji="1" lang="ja-JP" altLang="en-US" dirty="0"/>
              <a:t>名前</a:t>
            </a:r>
            <a:r>
              <a:rPr kumimoji="1" lang="ja-JP" altLang="en-US" dirty="0" smtClean="0"/>
              <a:t>はあらかじめ決められているもの、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自分で決めるもの、両方あるので、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ごっちゃにならないようにしよう</a:t>
            </a:r>
            <a:endParaRPr kumimoji="1"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3580398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今日の内容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セットアップがまだの人は後回し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とりあえずプログラムを書いてみます</a:t>
            </a:r>
            <a:endParaRPr kumimoji="1" lang="en-US" altLang="ja-JP" dirty="0" smtClean="0"/>
          </a:p>
          <a:p>
            <a:endParaRPr kumimoji="1" lang="en-US" altLang="ja-JP" dirty="0" smtClean="0"/>
          </a:p>
          <a:p>
            <a:r>
              <a:rPr kumimoji="1" lang="ja-JP" altLang="en-US" dirty="0" smtClean="0"/>
              <a:t>「何もしない」プログラム</a:t>
            </a:r>
            <a:endParaRPr kumimoji="1" lang="en-US" altLang="ja-JP" dirty="0" smtClean="0"/>
          </a:p>
          <a:p>
            <a:endParaRPr lang="en-US" altLang="ja-JP" dirty="0" smtClean="0"/>
          </a:p>
          <a:p>
            <a:r>
              <a:rPr lang="ja-JP" altLang="en-US" dirty="0" smtClean="0"/>
              <a:t>か～ら～の～？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「</a:t>
            </a:r>
            <a:r>
              <a:rPr lang="en-US" altLang="ja-JP" dirty="0" smtClean="0"/>
              <a:t>3</a:t>
            </a:r>
            <a:r>
              <a:rPr lang="ja-JP" altLang="en-US" dirty="0" smtClean="0"/>
              <a:t>次元お絵かきできる」プログラム</a:t>
            </a:r>
            <a:endParaRPr lang="en-US" altLang="ja-JP" dirty="0" smtClean="0"/>
          </a:p>
          <a:p>
            <a:endParaRPr kumimoji="1" lang="ja-JP" altLang="en-US" dirty="0" smtClean="0"/>
          </a:p>
          <a:p>
            <a:pPr>
              <a:buNone/>
            </a:pPr>
            <a:endParaRPr kumimoji="1"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ウィンドウを表示させてみよう</a:t>
            </a:r>
            <a:endParaRPr kumimoji="1" lang="ja-JP" altLang="en-US" dirty="0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dirty="0"/>
              <a:t>白地</a:t>
            </a:r>
            <a:r>
              <a:rPr lang="ja-JP" altLang="en-US" dirty="0" smtClean="0"/>
              <a:t>に黒文字じゃつまんないよ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0465341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ja-JP" dirty="0" smtClean="0"/>
              <a:t>3</a:t>
            </a:r>
            <a:r>
              <a:rPr kumimoji="1" lang="ja-JP" altLang="en-US" dirty="0" smtClean="0"/>
              <a:t>次元のお絵かきができる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ウィンドウ</a:t>
            </a:r>
            <a:endParaRPr kumimoji="1"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kumimoji="1" lang="ja-JP" altLang="en-US" dirty="0" smtClean="0"/>
              <a:t>要らない部分は上書きしつつ書き足そう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window</a:t>
            </a:r>
            <a:r>
              <a:rPr lang="ja-JP" altLang="en-US" dirty="0" smtClean="0"/>
              <a:t>という名前でウィンドウ作るよ</a:t>
            </a:r>
            <a:endParaRPr lang="en-US" altLang="ja-JP" dirty="0" smtClean="0"/>
          </a:p>
          <a:p>
            <a:pPr lvl="1"/>
            <a:r>
              <a:rPr kumimoji="1" lang="ja-JP" altLang="en-US" dirty="0"/>
              <a:t>サイズ</a:t>
            </a:r>
            <a:r>
              <a:rPr kumimoji="1" lang="ja-JP" altLang="en-US" dirty="0" smtClean="0"/>
              <a:t>は</a:t>
            </a:r>
            <a:r>
              <a:rPr kumimoji="1" lang="en-US" altLang="ja-JP" dirty="0" smtClean="0"/>
              <a:t>800x600</a:t>
            </a:r>
            <a:r>
              <a:rPr kumimoji="1" lang="ja-JP" altLang="en-US" dirty="0" smtClean="0"/>
              <a:t>ね</a:t>
            </a:r>
            <a:endParaRPr kumimoji="1" lang="en-US" altLang="ja-JP" dirty="0" smtClean="0"/>
          </a:p>
          <a:p>
            <a:pPr lvl="1"/>
            <a:r>
              <a:rPr lang="ja-JP" altLang="en-US" dirty="0"/>
              <a:t>背景色</a:t>
            </a:r>
            <a:r>
              <a:rPr lang="ja-JP" altLang="en-US" dirty="0" smtClean="0"/>
              <a:t>は水色ね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さあ開け！</a:t>
            </a:r>
            <a:endParaRPr kumimoji="1" lang="en-US" altLang="ja-JP" dirty="0" smtClean="0"/>
          </a:p>
          <a:p>
            <a:r>
              <a:rPr lang="en-US" altLang="ja-JP" dirty="0" smtClean="0"/>
              <a:t>FKUT</a:t>
            </a:r>
            <a:r>
              <a:rPr lang="ja-JP" altLang="en-US" dirty="0" smtClean="0"/>
              <a:t>というキーワードがついているものは</a:t>
            </a:r>
            <a:r>
              <a:rPr lang="ja-JP" altLang="en-US" dirty="0" smtClean="0"/>
              <a:t>、</a:t>
            </a:r>
            <a:r>
              <a:rPr lang="en-US" altLang="ja-JP" dirty="0" smtClean="0"/>
              <a:t>FK</a:t>
            </a:r>
            <a:r>
              <a:rPr lang="ja-JP" altLang="en-US" dirty="0" smtClean="0"/>
              <a:t>を入れたことで使える機能</a:t>
            </a:r>
            <a:endParaRPr kumimoji="1" lang="ja-JP" altLang="en-US" dirty="0"/>
          </a:p>
        </p:txBody>
      </p:sp>
      <p:sp>
        <p:nvSpPr>
          <p:cNvPr id="6" name="コンテンツ プレースホルダー 4"/>
          <p:cNvSpPr>
            <a:spLocks noGrp="1"/>
          </p:cNvSpPr>
          <p:nvPr>
            <p:ph sz="half" idx="2"/>
          </p:nvPr>
        </p:nvSpPr>
        <p:spPr>
          <a:ln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ja-JP" sz="1600" dirty="0">
                <a:solidFill>
                  <a:srgbClr val="FF0000"/>
                </a:solidFill>
              </a:rPr>
              <a:t>#include "</a:t>
            </a:r>
            <a:r>
              <a:rPr lang="en-US" altLang="ja-JP" sz="1600" dirty="0" smtClean="0">
                <a:solidFill>
                  <a:srgbClr val="FF0000"/>
                </a:solidFill>
              </a:rPr>
              <a:t>FKUT/</a:t>
            </a:r>
            <a:r>
              <a:rPr lang="en-US" altLang="ja-JP" sz="1600" dirty="0" err="1" smtClean="0">
                <a:solidFill>
                  <a:srgbClr val="FF0000"/>
                </a:solidFill>
              </a:rPr>
              <a:t>FKUT.h</a:t>
            </a:r>
            <a:r>
              <a:rPr lang="en-US" altLang="ja-JP" sz="1600" dirty="0" smtClean="0">
                <a:solidFill>
                  <a:srgbClr val="FF0000"/>
                </a:solidFill>
              </a:rPr>
              <a:t>“</a:t>
            </a:r>
          </a:p>
          <a:p>
            <a:pPr marL="0" indent="0">
              <a:buNone/>
            </a:pPr>
            <a:endParaRPr lang="en-US" altLang="ja-JP" sz="16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altLang="ja-JP" sz="1600" dirty="0" err="1" smtClean="0"/>
              <a:t>int</a:t>
            </a:r>
            <a:r>
              <a:rPr lang="en-US" altLang="ja-JP" sz="1600" dirty="0" smtClean="0"/>
              <a:t> </a:t>
            </a:r>
            <a:r>
              <a:rPr lang="en-US" altLang="ja-JP" sz="1600" dirty="0"/>
              <a:t>main(</a:t>
            </a:r>
            <a:r>
              <a:rPr lang="en-US" altLang="ja-JP" sz="1600" dirty="0" err="1"/>
              <a:t>int</a:t>
            </a:r>
            <a:r>
              <a:rPr lang="en-US" altLang="ja-JP" sz="1600" dirty="0"/>
              <a:t> </a:t>
            </a:r>
            <a:r>
              <a:rPr lang="en-US" altLang="ja-JP" sz="1600" dirty="0" err="1"/>
              <a:t>argc</a:t>
            </a:r>
            <a:r>
              <a:rPr lang="en-US" altLang="ja-JP" sz="1600" dirty="0"/>
              <a:t>, char *</a:t>
            </a:r>
            <a:r>
              <a:rPr lang="en-US" altLang="ja-JP" sz="1600" dirty="0" err="1"/>
              <a:t>argv</a:t>
            </a:r>
            <a:r>
              <a:rPr lang="en-US" altLang="ja-JP" sz="1600" dirty="0"/>
              <a:t>[])</a:t>
            </a:r>
          </a:p>
          <a:p>
            <a:pPr marL="0" indent="0">
              <a:buNone/>
            </a:pPr>
            <a:r>
              <a:rPr lang="en-US" altLang="ja-JP" sz="1600" dirty="0" smtClean="0"/>
              <a:t>{</a:t>
            </a:r>
          </a:p>
          <a:p>
            <a:pPr marL="0" indent="0">
              <a:buNone/>
            </a:pPr>
            <a:r>
              <a:rPr lang="ja-JP" altLang="en-US" sz="1600" dirty="0"/>
              <a:t>　</a:t>
            </a:r>
            <a:r>
              <a:rPr lang="ja-JP" altLang="en-US" sz="1600" dirty="0" smtClean="0"/>
              <a:t>　</a:t>
            </a:r>
            <a:r>
              <a:rPr lang="en-US" altLang="ja-JP" sz="1600" dirty="0" err="1">
                <a:solidFill>
                  <a:srgbClr val="FF0000"/>
                </a:solidFill>
              </a:rPr>
              <a:t>fkut_SimpleWindow</a:t>
            </a:r>
            <a:r>
              <a:rPr lang="en-US" altLang="ja-JP" sz="1600" dirty="0">
                <a:solidFill>
                  <a:srgbClr val="FF0000"/>
                </a:solidFill>
              </a:rPr>
              <a:t>	</a:t>
            </a:r>
            <a:r>
              <a:rPr lang="en-US" altLang="ja-JP" sz="1600" dirty="0" smtClean="0">
                <a:solidFill>
                  <a:srgbClr val="FF0000"/>
                </a:solidFill>
              </a:rPr>
              <a:t>window;</a:t>
            </a:r>
          </a:p>
          <a:p>
            <a:pPr marL="0" indent="0">
              <a:buNone/>
            </a:pPr>
            <a:r>
              <a:rPr lang="ja-JP" altLang="en-US" sz="1600" dirty="0" smtClean="0">
                <a:solidFill>
                  <a:srgbClr val="FF0000"/>
                </a:solidFill>
              </a:rPr>
              <a:t>　　</a:t>
            </a:r>
            <a:r>
              <a:rPr lang="en-US" altLang="ja-JP" sz="1600" dirty="0" err="1" smtClean="0">
                <a:solidFill>
                  <a:srgbClr val="FF0000"/>
                </a:solidFill>
              </a:rPr>
              <a:t>window.setSize</a:t>
            </a:r>
            <a:r>
              <a:rPr lang="en-US" altLang="ja-JP" sz="1600" dirty="0" smtClean="0">
                <a:solidFill>
                  <a:srgbClr val="FF0000"/>
                </a:solidFill>
              </a:rPr>
              <a:t>(800</a:t>
            </a:r>
            <a:r>
              <a:rPr lang="en-US" altLang="ja-JP" sz="1600" dirty="0">
                <a:solidFill>
                  <a:srgbClr val="FF0000"/>
                </a:solidFill>
              </a:rPr>
              <a:t>, 600</a:t>
            </a:r>
            <a:r>
              <a:rPr lang="en-US" altLang="ja-JP" sz="1600" dirty="0" smtClean="0">
                <a:solidFill>
                  <a:srgbClr val="FF0000"/>
                </a:solidFill>
              </a:rPr>
              <a:t>);</a:t>
            </a:r>
          </a:p>
          <a:p>
            <a:pPr marL="0" indent="0">
              <a:buNone/>
            </a:pPr>
            <a:r>
              <a:rPr lang="ja-JP" altLang="en-US" sz="1600" dirty="0" smtClean="0">
                <a:solidFill>
                  <a:srgbClr val="FF0000"/>
                </a:solidFill>
              </a:rPr>
              <a:t>　　</a:t>
            </a:r>
            <a:r>
              <a:rPr lang="en-US" altLang="ja-JP" sz="1600" dirty="0" err="1" smtClean="0">
                <a:solidFill>
                  <a:srgbClr val="FF0000"/>
                </a:solidFill>
              </a:rPr>
              <a:t>window.setBGColor</a:t>
            </a:r>
            <a:r>
              <a:rPr lang="en-US" altLang="ja-JP" sz="1600" dirty="0" smtClean="0">
                <a:solidFill>
                  <a:srgbClr val="FF0000"/>
                </a:solidFill>
              </a:rPr>
              <a:t>(0.3</a:t>
            </a:r>
            <a:r>
              <a:rPr lang="en-US" altLang="ja-JP" sz="1600" dirty="0">
                <a:solidFill>
                  <a:srgbClr val="FF0000"/>
                </a:solidFill>
              </a:rPr>
              <a:t>, 0.6, 0.8</a:t>
            </a:r>
            <a:r>
              <a:rPr lang="en-US" altLang="ja-JP" sz="1600" dirty="0" smtClean="0">
                <a:solidFill>
                  <a:srgbClr val="FF0000"/>
                </a:solidFill>
              </a:rPr>
              <a:t>);</a:t>
            </a:r>
          </a:p>
          <a:p>
            <a:pPr marL="0" indent="0">
              <a:buNone/>
            </a:pPr>
            <a:r>
              <a:rPr lang="ja-JP" altLang="en-US" sz="1600" dirty="0" smtClean="0">
                <a:solidFill>
                  <a:srgbClr val="FF0000"/>
                </a:solidFill>
              </a:rPr>
              <a:t>　　</a:t>
            </a:r>
            <a:r>
              <a:rPr lang="en-US" altLang="ja-JP" sz="1600" dirty="0" err="1" smtClean="0">
                <a:solidFill>
                  <a:srgbClr val="FF0000"/>
                </a:solidFill>
              </a:rPr>
              <a:t>window.open</a:t>
            </a:r>
            <a:r>
              <a:rPr lang="en-US" altLang="ja-JP" sz="1600" dirty="0" smtClean="0">
                <a:solidFill>
                  <a:srgbClr val="FF0000"/>
                </a:solidFill>
              </a:rPr>
              <a:t>();</a:t>
            </a:r>
            <a:endParaRPr lang="en-US" altLang="ja-JP" sz="1600" dirty="0"/>
          </a:p>
          <a:p>
            <a:pPr marL="0" indent="0">
              <a:buNone/>
            </a:pPr>
            <a:r>
              <a:rPr lang="ja-JP" altLang="en-US" sz="1600" dirty="0"/>
              <a:t>　</a:t>
            </a:r>
            <a:r>
              <a:rPr lang="ja-JP" altLang="en-US" sz="1600" dirty="0" smtClean="0"/>
              <a:t>　</a:t>
            </a:r>
            <a:endParaRPr lang="en-US" altLang="ja-JP" sz="1600" dirty="0" smtClean="0"/>
          </a:p>
          <a:p>
            <a:pPr marL="0" indent="0">
              <a:buNone/>
            </a:pPr>
            <a:r>
              <a:rPr lang="ja-JP" altLang="en-US" sz="1600" dirty="0"/>
              <a:t>　</a:t>
            </a:r>
            <a:r>
              <a:rPr lang="ja-JP" altLang="en-US" sz="1600" dirty="0" smtClean="0"/>
              <a:t>　</a:t>
            </a:r>
            <a:r>
              <a:rPr lang="en-US" altLang="ja-JP" sz="1600" dirty="0" smtClean="0"/>
              <a:t>return </a:t>
            </a:r>
            <a:r>
              <a:rPr lang="en-US" altLang="ja-JP" sz="1600" dirty="0"/>
              <a:t>0;</a:t>
            </a:r>
          </a:p>
          <a:p>
            <a:pPr marL="0" indent="0">
              <a:buNone/>
            </a:pPr>
            <a:r>
              <a:rPr lang="en-US" altLang="ja-JP" sz="1600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290990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実行結果</a:t>
            </a:r>
            <a:endParaRPr kumimoji="1" lang="ja-JP" altLang="en-US" dirty="0"/>
          </a:p>
        </p:txBody>
      </p:sp>
      <p:sp>
        <p:nvSpPr>
          <p:cNvPr id="7" name="コンテンツ プレースホルダー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あ</a:t>
            </a:r>
            <a:r>
              <a:rPr kumimoji="1" lang="en-US" altLang="ja-JP" dirty="0" smtClean="0"/>
              <a:t>……</a:t>
            </a:r>
            <a:r>
              <a:rPr kumimoji="1" lang="ja-JP" altLang="en-US" dirty="0" smtClean="0"/>
              <a:t>れ？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一瞬で駆け抜けてしまったと思います</a:t>
            </a:r>
            <a:endParaRPr kumimoji="1" lang="en-US" altLang="ja-JP" dirty="0" smtClean="0"/>
          </a:p>
          <a:p>
            <a:pPr lvl="1"/>
            <a:endParaRPr lang="en-US" altLang="ja-JP" dirty="0"/>
          </a:p>
          <a:p>
            <a:r>
              <a:rPr kumimoji="1" lang="ja-JP" altLang="en-US" dirty="0" smtClean="0"/>
              <a:t>ウィンドウを開いたらその後が</a:t>
            </a:r>
            <a:r>
              <a:rPr kumimoji="1" lang="en-US" altLang="ja-JP" dirty="0" smtClean="0"/>
              <a:t>return 0;</a:t>
            </a:r>
            <a:r>
              <a:rPr kumimoji="1" lang="ja-JP" altLang="en-US" dirty="0" err="1" smtClean="0"/>
              <a:t>なので</a:t>
            </a:r>
            <a:r>
              <a:rPr kumimoji="1" lang="ja-JP" altLang="en-US" dirty="0" smtClean="0"/>
              <a:t>終了しちゃうんですね</a:t>
            </a:r>
            <a:endParaRPr kumimoji="1" lang="en-US" altLang="ja-JP" dirty="0" smtClean="0"/>
          </a:p>
          <a:p>
            <a:r>
              <a:rPr lang="ja-JP" altLang="en-US" dirty="0" smtClean="0"/>
              <a:t>「ウィンドウを閉じるまで待つ」流れにしないとダメっぽい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12461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 smtClean="0"/>
              <a:t>ウィンドウを出す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プログラム</a:t>
            </a:r>
            <a:r>
              <a:rPr kumimoji="1" lang="en-US" altLang="ja-JP" dirty="0" smtClean="0"/>
              <a:t>[</a:t>
            </a:r>
            <a:r>
              <a:rPr kumimoji="1" lang="ja-JP" altLang="en-US" dirty="0" smtClean="0"/>
              <a:t>改訂版</a:t>
            </a:r>
            <a:r>
              <a:rPr kumimoji="1" lang="en-US" altLang="ja-JP" dirty="0" smtClean="0"/>
              <a:t>]</a:t>
            </a:r>
            <a:endParaRPr kumimoji="1"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kumimoji="1" lang="en-US" altLang="ja-JP" dirty="0" smtClean="0"/>
              <a:t>while</a:t>
            </a:r>
            <a:r>
              <a:rPr kumimoji="1" lang="ja-JP" altLang="en-US" dirty="0" smtClean="0"/>
              <a:t>文という構造を使ってみよう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()</a:t>
            </a:r>
            <a:r>
              <a:rPr lang="ja-JP" altLang="en-US" dirty="0" smtClean="0"/>
              <a:t>内に「これが満たされている間は繰り返し続けろ」という条件を書く</a:t>
            </a:r>
            <a:endParaRPr lang="en-US" altLang="ja-JP" dirty="0" smtClean="0"/>
          </a:p>
          <a:p>
            <a:pPr lvl="2"/>
            <a:r>
              <a:rPr kumimoji="1" lang="ja-JP" altLang="en-US" dirty="0"/>
              <a:t>今回</a:t>
            </a:r>
            <a:r>
              <a:rPr kumimoji="1" lang="ja-JP" altLang="en-US" dirty="0" smtClean="0"/>
              <a:t>の</a:t>
            </a:r>
            <a:r>
              <a:rPr kumimoji="1" lang="ja-JP" altLang="en-US" dirty="0"/>
              <a:t>場合</a:t>
            </a:r>
            <a:r>
              <a:rPr kumimoji="1" lang="ja-JP" altLang="en-US" dirty="0" smtClean="0"/>
              <a:t>は「ウィンドウが閉じられてなかったら」という条件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{}</a:t>
            </a:r>
            <a:r>
              <a:rPr lang="ja-JP" altLang="en-US" dirty="0" smtClean="0"/>
              <a:t>内に「繰り返したい処理」を書く</a:t>
            </a:r>
            <a:endParaRPr lang="en-US" altLang="ja-JP" dirty="0" smtClean="0"/>
          </a:p>
          <a:p>
            <a:pPr lvl="2"/>
            <a:r>
              <a:rPr kumimoji="1" lang="ja-JP" altLang="en-US" dirty="0"/>
              <a:t>今日</a:t>
            </a:r>
            <a:r>
              <a:rPr kumimoji="1" lang="ja-JP" altLang="en-US" dirty="0" smtClean="0"/>
              <a:t>の</a:t>
            </a:r>
            <a:r>
              <a:rPr kumimoji="1" lang="ja-JP" altLang="en-US" dirty="0"/>
              <a:t>ところ</a:t>
            </a:r>
            <a:r>
              <a:rPr kumimoji="1" lang="ja-JP" altLang="en-US" dirty="0" smtClean="0"/>
              <a:t>はコメントだけ書いておこう</a:t>
            </a:r>
            <a:endParaRPr kumimoji="1" lang="en-US" altLang="ja-JP" dirty="0" smtClean="0"/>
          </a:p>
          <a:p>
            <a:pPr lvl="2"/>
            <a:r>
              <a:rPr lang="en-US" altLang="ja-JP" dirty="0" smtClean="0"/>
              <a:t>//</a:t>
            </a:r>
            <a:r>
              <a:rPr lang="ja-JP" altLang="en-US" dirty="0" smtClean="0"/>
              <a:t>で始</a:t>
            </a:r>
            <a:r>
              <a:rPr lang="ja-JP" altLang="en-US" dirty="0"/>
              <a:t>めた</a:t>
            </a:r>
            <a:r>
              <a:rPr lang="ja-JP" altLang="en-US" dirty="0" smtClean="0"/>
              <a:t>行はメモ書きになる</a:t>
            </a:r>
            <a:endParaRPr kumimoji="1" lang="ja-JP" altLang="en-US" dirty="0"/>
          </a:p>
        </p:txBody>
      </p:sp>
      <p:sp>
        <p:nvSpPr>
          <p:cNvPr id="6" name="コンテンツ プレースホルダー 4"/>
          <p:cNvSpPr>
            <a:spLocks noGrp="1"/>
          </p:cNvSpPr>
          <p:nvPr>
            <p:ph sz="half" idx="2"/>
          </p:nvPr>
        </p:nvSpPr>
        <p:spPr>
          <a:ln>
            <a:solidFill>
              <a:schemeClr val="tx1"/>
            </a:solidFill>
          </a:ln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altLang="ja-JP" sz="1600" dirty="0"/>
              <a:t>#include "</a:t>
            </a:r>
            <a:r>
              <a:rPr lang="en-US" altLang="ja-JP" sz="1600" dirty="0" smtClean="0"/>
              <a:t>FKUT/</a:t>
            </a:r>
            <a:r>
              <a:rPr lang="en-US" altLang="ja-JP" sz="1600" dirty="0" err="1" smtClean="0"/>
              <a:t>FKUT.h</a:t>
            </a:r>
            <a:r>
              <a:rPr lang="en-US" altLang="ja-JP" sz="1600" dirty="0" smtClean="0"/>
              <a:t>“</a:t>
            </a:r>
          </a:p>
          <a:p>
            <a:pPr marL="0" indent="0">
              <a:buNone/>
            </a:pPr>
            <a:endParaRPr lang="en-US" altLang="ja-JP" sz="16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altLang="ja-JP" sz="1600" dirty="0" err="1" smtClean="0"/>
              <a:t>int</a:t>
            </a:r>
            <a:r>
              <a:rPr lang="en-US" altLang="ja-JP" sz="1600" dirty="0" smtClean="0"/>
              <a:t> </a:t>
            </a:r>
            <a:r>
              <a:rPr lang="en-US" altLang="ja-JP" sz="1600" dirty="0"/>
              <a:t>main(</a:t>
            </a:r>
            <a:r>
              <a:rPr lang="en-US" altLang="ja-JP" sz="1600" dirty="0" err="1"/>
              <a:t>int</a:t>
            </a:r>
            <a:r>
              <a:rPr lang="en-US" altLang="ja-JP" sz="1600" dirty="0"/>
              <a:t> </a:t>
            </a:r>
            <a:r>
              <a:rPr lang="en-US" altLang="ja-JP" sz="1600" dirty="0" err="1"/>
              <a:t>argc</a:t>
            </a:r>
            <a:r>
              <a:rPr lang="en-US" altLang="ja-JP" sz="1600" dirty="0"/>
              <a:t>, char *</a:t>
            </a:r>
            <a:r>
              <a:rPr lang="en-US" altLang="ja-JP" sz="1600" dirty="0" err="1"/>
              <a:t>argv</a:t>
            </a:r>
            <a:r>
              <a:rPr lang="en-US" altLang="ja-JP" sz="1600" dirty="0"/>
              <a:t>[])</a:t>
            </a:r>
          </a:p>
          <a:p>
            <a:pPr marL="0" indent="0">
              <a:buNone/>
            </a:pPr>
            <a:r>
              <a:rPr lang="en-US" altLang="ja-JP" sz="1600" dirty="0" smtClean="0"/>
              <a:t>{</a:t>
            </a:r>
          </a:p>
          <a:p>
            <a:pPr marL="0" indent="0">
              <a:buNone/>
            </a:pPr>
            <a:r>
              <a:rPr lang="ja-JP" altLang="en-US" sz="1600" dirty="0"/>
              <a:t>　</a:t>
            </a:r>
            <a:r>
              <a:rPr lang="ja-JP" altLang="en-US" sz="1600" dirty="0" smtClean="0"/>
              <a:t>　</a:t>
            </a:r>
            <a:r>
              <a:rPr lang="en-US" altLang="ja-JP" sz="1600" dirty="0" err="1"/>
              <a:t>fkut_SimpleWindow</a:t>
            </a:r>
            <a:r>
              <a:rPr lang="en-US" altLang="ja-JP" sz="1600" dirty="0"/>
              <a:t>	</a:t>
            </a:r>
            <a:r>
              <a:rPr lang="en-US" altLang="ja-JP" sz="1600" dirty="0" smtClean="0"/>
              <a:t>window;</a:t>
            </a:r>
          </a:p>
          <a:p>
            <a:pPr marL="0" indent="0">
              <a:buNone/>
            </a:pPr>
            <a:r>
              <a:rPr lang="ja-JP" altLang="en-US" sz="1600" dirty="0" smtClean="0"/>
              <a:t>　　</a:t>
            </a:r>
            <a:r>
              <a:rPr lang="en-US" altLang="ja-JP" sz="1600" dirty="0" err="1" smtClean="0"/>
              <a:t>window.setSize</a:t>
            </a:r>
            <a:r>
              <a:rPr lang="en-US" altLang="ja-JP" sz="1600" dirty="0" smtClean="0"/>
              <a:t>(800</a:t>
            </a:r>
            <a:r>
              <a:rPr lang="en-US" altLang="ja-JP" sz="1600" dirty="0"/>
              <a:t>, 600</a:t>
            </a:r>
            <a:r>
              <a:rPr lang="en-US" altLang="ja-JP" sz="1600" dirty="0" smtClean="0"/>
              <a:t>);</a:t>
            </a:r>
          </a:p>
          <a:p>
            <a:pPr marL="0" indent="0">
              <a:buNone/>
            </a:pPr>
            <a:r>
              <a:rPr lang="ja-JP" altLang="en-US" sz="1600" dirty="0" smtClean="0"/>
              <a:t>　　</a:t>
            </a:r>
            <a:r>
              <a:rPr lang="en-US" altLang="ja-JP" sz="1600" dirty="0" err="1" smtClean="0"/>
              <a:t>window.setBGColor</a:t>
            </a:r>
            <a:r>
              <a:rPr lang="en-US" altLang="ja-JP" sz="1600" dirty="0" smtClean="0"/>
              <a:t>(0.3</a:t>
            </a:r>
            <a:r>
              <a:rPr lang="en-US" altLang="ja-JP" sz="1600" dirty="0"/>
              <a:t>, 0.6, 0.8</a:t>
            </a:r>
            <a:r>
              <a:rPr lang="en-US" altLang="ja-JP" sz="1600" dirty="0" smtClean="0"/>
              <a:t>);</a:t>
            </a:r>
          </a:p>
          <a:p>
            <a:pPr marL="0" indent="0">
              <a:buNone/>
            </a:pPr>
            <a:r>
              <a:rPr lang="ja-JP" altLang="en-US" sz="1600" dirty="0" smtClean="0"/>
              <a:t>　　</a:t>
            </a:r>
            <a:r>
              <a:rPr lang="en-US" altLang="ja-JP" sz="1600" dirty="0" err="1" smtClean="0"/>
              <a:t>window.open</a:t>
            </a:r>
            <a:r>
              <a:rPr lang="en-US" altLang="ja-JP" sz="1600" dirty="0" smtClean="0"/>
              <a:t>();</a:t>
            </a:r>
          </a:p>
          <a:p>
            <a:pPr marL="0" indent="0">
              <a:buNone/>
            </a:pPr>
            <a:endParaRPr lang="en-US" altLang="ja-JP" sz="16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ja-JP" altLang="en-US" sz="1600" dirty="0">
                <a:solidFill>
                  <a:srgbClr val="FF0000"/>
                </a:solidFill>
              </a:rPr>
              <a:t>　</a:t>
            </a:r>
            <a:r>
              <a:rPr lang="ja-JP" altLang="en-US" sz="1600" dirty="0" smtClean="0">
                <a:solidFill>
                  <a:srgbClr val="FF0000"/>
                </a:solidFill>
              </a:rPr>
              <a:t>　</a:t>
            </a:r>
            <a:r>
              <a:rPr lang="en-US" altLang="ja-JP" sz="1600" dirty="0" smtClean="0">
                <a:solidFill>
                  <a:srgbClr val="FF0000"/>
                </a:solidFill>
              </a:rPr>
              <a:t>while(</a:t>
            </a:r>
            <a:r>
              <a:rPr lang="en-US" altLang="ja-JP" sz="1600" dirty="0" err="1" smtClean="0">
                <a:solidFill>
                  <a:srgbClr val="FF0000"/>
                </a:solidFill>
              </a:rPr>
              <a:t>window.update</a:t>
            </a:r>
            <a:r>
              <a:rPr lang="en-US" altLang="ja-JP" sz="1600" dirty="0" smtClean="0">
                <a:solidFill>
                  <a:srgbClr val="FF0000"/>
                </a:solidFill>
              </a:rPr>
              <a:t>() == true) {</a:t>
            </a:r>
          </a:p>
          <a:p>
            <a:pPr marL="0" indent="0">
              <a:buNone/>
            </a:pPr>
            <a:r>
              <a:rPr lang="ja-JP" altLang="en-US" sz="1600" dirty="0">
                <a:solidFill>
                  <a:srgbClr val="FF0000"/>
                </a:solidFill>
              </a:rPr>
              <a:t>　</a:t>
            </a:r>
            <a:r>
              <a:rPr lang="ja-JP" altLang="en-US" sz="1600" dirty="0" smtClean="0">
                <a:solidFill>
                  <a:srgbClr val="FF0000"/>
                </a:solidFill>
              </a:rPr>
              <a:t>　　　</a:t>
            </a:r>
            <a:r>
              <a:rPr lang="en-US" altLang="ja-JP" sz="1600" dirty="0" smtClean="0">
                <a:solidFill>
                  <a:srgbClr val="FF0000"/>
                </a:solidFill>
              </a:rPr>
              <a:t>// </a:t>
            </a:r>
            <a:r>
              <a:rPr lang="ja-JP" altLang="en-US" sz="1600" dirty="0" smtClean="0">
                <a:solidFill>
                  <a:srgbClr val="FF0000"/>
                </a:solidFill>
              </a:rPr>
              <a:t>ここ</a:t>
            </a:r>
            <a:r>
              <a:rPr lang="ja-JP" altLang="en-US" sz="1600" dirty="0" smtClean="0">
                <a:solidFill>
                  <a:srgbClr val="FF0000"/>
                </a:solidFill>
              </a:rPr>
              <a:t>に来週</a:t>
            </a:r>
            <a:r>
              <a:rPr lang="ja-JP" altLang="en-US" sz="1600" dirty="0" smtClean="0">
                <a:solidFill>
                  <a:srgbClr val="FF0000"/>
                </a:solidFill>
              </a:rPr>
              <a:t>以降色々書く</a:t>
            </a:r>
            <a:endParaRPr lang="en-US" altLang="ja-JP" sz="16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ja-JP" altLang="en-US" sz="1600" dirty="0">
                <a:solidFill>
                  <a:srgbClr val="FF0000"/>
                </a:solidFill>
              </a:rPr>
              <a:t>　</a:t>
            </a:r>
            <a:r>
              <a:rPr lang="ja-JP" altLang="en-US" sz="1600" dirty="0" smtClean="0">
                <a:solidFill>
                  <a:srgbClr val="FF0000"/>
                </a:solidFill>
              </a:rPr>
              <a:t>　</a:t>
            </a:r>
            <a:r>
              <a:rPr lang="en-US" altLang="ja-JP" sz="1600" dirty="0" smtClean="0">
                <a:solidFill>
                  <a:srgbClr val="FF0000"/>
                </a:solidFill>
              </a:rPr>
              <a:t>}</a:t>
            </a:r>
            <a:endParaRPr lang="en-US" altLang="ja-JP" sz="16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ja-JP" altLang="en-US" sz="1600" dirty="0"/>
              <a:t>　</a:t>
            </a:r>
            <a:r>
              <a:rPr lang="ja-JP" altLang="en-US" sz="1600" dirty="0" smtClean="0"/>
              <a:t>　</a:t>
            </a:r>
            <a:endParaRPr lang="en-US" altLang="ja-JP" sz="1600" dirty="0" smtClean="0"/>
          </a:p>
          <a:p>
            <a:pPr marL="0" indent="0">
              <a:buNone/>
            </a:pPr>
            <a:r>
              <a:rPr lang="ja-JP" altLang="en-US" sz="1600" dirty="0"/>
              <a:t>　</a:t>
            </a:r>
            <a:r>
              <a:rPr lang="ja-JP" altLang="en-US" sz="1600" dirty="0" smtClean="0"/>
              <a:t>　</a:t>
            </a:r>
            <a:r>
              <a:rPr lang="en-US" altLang="ja-JP" sz="1600" dirty="0" smtClean="0"/>
              <a:t>return </a:t>
            </a:r>
            <a:r>
              <a:rPr lang="en-US" altLang="ja-JP" sz="1600" dirty="0"/>
              <a:t>0;</a:t>
            </a:r>
          </a:p>
          <a:p>
            <a:pPr marL="0" indent="0">
              <a:buNone/>
            </a:pPr>
            <a:r>
              <a:rPr lang="en-US" altLang="ja-JP" sz="1600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75303219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 smtClean="0"/>
              <a:t>これがゲームプログラミングの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キャンバスとなるプログラム</a:t>
            </a:r>
            <a:endParaRPr kumimoji="1" lang="ja-JP" altLang="en-US" dirty="0"/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kumimoji="1" lang="ja-JP" altLang="en-US" dirty="0" smtClean="0"/>
              <a:t>次回以降、このキャンバスに色々な物を描き、動かしていく</a:t>
            </a:r>
            <a:endParaRPr kumimoji="1" lang="en-US" altLang="ja-JP" dirty="0" smtClean="0"/>
          </a:p>
          <a:p>
            <a:endParaRPr lang="en-US" altLang="ja-JP" dirty="0"/>
          </a:p>
          <a:p>
            <a:r>
              <a:rPr kumimoji="1" lang="ja-JP" altLang="en-US" dirty="0" smtClean="0"/>
              <a:t>キャンバスがないと始まらないので、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来週までに今日の内容は動かせるようにしておくこと</a:t>
            </a:r>
            <a:endParaRPr kumimoji="1" lang="ja-JP" altLang="en-US" dirty="0"/>
          </a:p>
        </p:txBody>
      </p:sp>
      <p:sp>
        <p:nvSpPr>
          <p:cNvPr id="2" name="コンテンツ プレースホルダー 1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4098" y="2060848"/>
            <a:ext cx="4012358" cy="3137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7372619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これだけじゃ食い足りない人へ</a:t>
            </a:r>
            <a:endParaRPr kumimoji="1" lang="ja-JP" altLang="en-US" dirty="0"/>
          </a:p>
        </p:txBody>
      </p:sp>
      <p:sp>
        <p:nvSpPr>
          <p:cNvPr id="7" name="コンテンツ プレースホルダー 6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右のコードを書き足してみよう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「作りたい図形の種類　図形につける名前」で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作る物を宣言</a:t>
            </a:r>
            <a:endParaRPr kumimoji="1" lang="en-US" altLang="ja-JP" dirty="0" smtClean="0"/>
          </a:p>
          <a:p>
            <a:pPr lvl="1"/>
            <a:r>
              <a:rPr lang="ja-JP" altLang="en-US" dirty="0"/>
              <a:t>宣言</a:t>
            </a:r>
            <a:r>
              <a:rPr lang="ja-JP" altLang="en-US" dirty="0" smtClean="0"/>
              <a:t>した名前に対して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命令を呼び出して、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詳細を決めていく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決まったら</a:t>
            </a:r>
            <a:r>
              <a:rPr lang="en-US" altLang="ja-JP" dirty="0" smtClean="0"/>
              <a:t>window</a:t>
            </a:r>
            <a:r>
              <a:rPr lang="ja-JP" altLang="en-US" dirty="0" smtClean="0"/>
              <a:t>に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対して登録</a:t>
            </a:r>
            <a:r>
              <a:rPr lang="en-US" altLang="ja-JP" dirty="0" smtClean="0"/>
              <a:t>(entry)</a:t>
            </a:r>
            <a:endParaRPr kumimoji="1" lang="en-US" altLang="ja-JP" dirty="0" smtClean="0"/>
          </a:p>
          <a:p>
            <a:endParaRPr kumimoji="1" lang="en-US" altLang="ja-JP" dirty="0" smtClean="0"/>
          </a:p>
        </p:txBody>
      </p:sp>
      <p:sp>
        <p:nvSpPr>
          <p:cNvPr id="8" name="コンテンツ プレースホルダー 7"/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altLang="ja-JP" sz="900" dirty="0"/>
              <a:t>#include "FKUT/</a:t>
            </a:r>
            <a:r>
              <a:rPr lang="en-US" altLang="ja-JP" sz="900" dirty="0" err="1"/>
              <a:t>FKUT.h</a:t>
            </a:r>
            <a:r>
              <a:rPr lang="en-US" altLang="ja-JP" sz="900" dirty="0"/>
              <a:t>“</a:t>
            </a:r>
          </a:p>
          <a:p>
            <a:pPr marL="0" indent="0">
              <a:buNone/>
            </a:pPr>
            <a:endParaRPr lang="en-US" altLang="ja-JP" sz="9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altLang="ja-JP" sz="900" dirty="0" err="1"/>
              <a:t>int</a:t>
            </a:r>
            <a:r>
              <a:rPr lang="en-US" altLang="ja-JP" sz="900" dirty="0"/>
              <a:t> main(</a:t>
            </a:r>
            <a:r>
              <a:rPr lang="en-US" altLang="ja-JP" sz="900" dirty="0" err="1"/>
              <a:t>int</a:t>
            </a:r>
            <a:r>
              <a:rPr lang="en-US" altLang="ja-JP" sz="900" dirty="0"/>
              <a:t> </a:t>
            </a:r>
            <a:r>
              <a:rPr lang="en-US" altLang="ja-JP" sz="900" dirty="0" err="1"/>
              <a:t>argc</a:t>
            </a:r>
            <a:r>
              <a:rPr lang="en-US" altLang="ja-JP" sz="900" dirty="0"/>
              <a:t>, char *</a:t>
            </a:r>
            <a:r>
              <a:rPr lang="en-US" altLang="ja-JP" sz="900" dirty="0" err="1"/>
              <a:t>argv</a:t>
            </a:r>
            <a:r>
              <a:rPr lang="en-US" altLang="ja-JP" sz="900" dirty="0"/>
              <a:t>[])</a:t>
            </a:r>
          </a:p>
          <a:p>
            <a:pPr marL="0" indent="0">
              <a:buNone/>
            </a:pPr>
            <a:r>
              <a:rPr lang="en-US" altLang="ja-JP" sz="900" dirty="0"/>
              <a:t>{</a:t>
            </a:r>
          </a:p>
          <a:p>
            <a:pPr marL="0" indent="0">
              <a:buNone/>
            </a:pPr>
            <a:r>
              <a:rPr lang="ja-JP" altLang="en-US" sz="900" dirty="0"/>
              <a:t>　　</a:t>
            </a:r>
            <a:r>
              <a:rPr lang="en-US" altLang="ja-JP" sz="900" dirty="0" err="1"/>
              <a:t>fkut_SimpleWindow</a:t>
            </a:r>
            <a:r>
              <a:rPr lang="en-US" altLang="ja-JP" sz="900" dirty="0"/>
              <a:t>	window;</a:t>
            </a:r>
          </a:p>
          <a:p>
            <a:pPr marL="0" indent="0">
              <a:buNone/>
            </a:pPr>
            <a:r>
              <a:rPr lang="ja-JP" altLang="en-US" sz="900" dirty="0"/>
              <a:t>　　</a:t>
            </a:r>
            <a:r>
              <a:rPr lang="en-US" altLang="ja-JP" sz="900" dirty="0" err="1"/>
              <a:t>window.setSize</a:t>
            </a:r>
            <a:r>
              <a:rPr lang="en-US" altLang="ja-JP" sz="900" dirty="0"/>
              <a:t>(800, 600);</a:t>
            </a:r>
          </a:p>
          <a:p>
            <a:pPr marL="0" indent="0">
              <a:buNone/>
            </a:pPr>
            <a:r>
              <a:rPr lang="ja-JP" altLang="en-US" sz="900" dirty="0"/>
              <a:t>　　</a:t>
            </a:r>
            <a:r>
              <a:rPr lang="en-US" altLang="ja-JP" sz="900" dirty="0" err="1"/>
              <a:t>window.setBGColor</a:t>
            </a:r>
            <a:r>
              <a:rPr lang="en-US" altLang="ja-JP" sz="900" dirty="0"/>
              <a:t>(0.3, 0.6, 0.8);</a:t>
            </a:r>
          </a:p>
          <a:p>
            <a:pPr marL="0" indent="0">
              <a:buNone/>
            </a:pPr>
            <a:r>
              <a:rPr lang="ja-JP" altLang="en-US" sz="900" dirty="0"/>
              <a:t>　　</a:t>
            </a:r>
            <a:r>
              <a:rPr lang="en-US" altLang="ja-JP" sz="900" dirty="0" err="1"/>
              <a:t>window.open</a:t>
            </a:r>
            <a:r>
              <a:rPr lang="en-US" altLang="ja-JP" sz="900" dirty="0"/>
              <a:t>();</a:t>
            </a:r>
          </a:p>
          <a:p>
            <a:pPr marL="0" indent="0">
              <a:buNone/>
            </a:pPr>
            <a:endParaRPr lang="en-US" altLang="ja-JP" sz="900" dirty="0" smtClean="0"/>
          </a:p>
          <a:p>
            <a:pPr marL="0" indent="0">
              <a:buNone/>
            </a:pPr>
            <a:r>
              <a:rPr lang="ja-JP" altLang="en-US" sz="900" dirty="0" smtClean="0">
                <a:solidFill>
                  <a:srgbClr val="FF0000"/>
                </a:solidFill>
              </a:rPr>
              <a:t>　　</a:t>
            </a:r>
            <a:r>
              <a:rPr lang="en-US" altLang="ja-JP" sz="900" dirty="0" err="1" smtClean="0">
                <a:solidFill>
                  <a:srgbClr val="FF0000"/>
                </a:solidFill>
              </a:rPr>
              <a:t>fkut_BlockModel</a:t>
            </a:r>
            <a:r>
              <a:rPr lang="en-US" altLang="ja-JP" sz="900" dirty="0" smtClean="0">
                <a:solidFill>
                  <a:srgbClr val="FF0000"/>
                </a:solidFill>
              </a:rPr>
              <a:t>	block;</a:t>
            </a:r>
            <a:r>
              <a:rPr lang="ja-JP" altLang="en-US" sz="900" dirty="0">
                <a:solidFill>
                  <a:srgbClr val="FF0000"/>
                </a:solidFill>
              </a:rPr>
              <a:t> </a:t>
            </a:r>
            <a:r>
              <a:rPr lang="en-US" altLang="ja-JP" sz="900" dirty="0" smtClean="0">
                <a:solidFill>
                  <a:srgbClr val="FF0000"/>
                </a:solidFill>
              </a:rPr>
              <a:t>// </a:t>
            </a:r>
            <a:r>
              <a:rPr lang="ja-JP" altLang="en-US" sz="900" dirty="0" smtClean="0">
                <a:solidFill>
                  <a:srgbClr val="FF0000"/>
                </a:solidFill>
              </a:rPr>
              <a:t>ブロックを作る！</a:t>
            </a:r>
            <a:endParaRPr lang="ja-JP" altLang="en-US" sz="9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ja-JP" altLang="en-US" sz="900" dirty="0" smtClean="0">
                <a:solidFill>
                  <a:srgbClr val="FF0000"/>
                </a:solidFill>
              </a:rPr>
              <a:t>　　</a:t>
            </a:r>
            <a:r>
              <a:rPr lang="en-US" altLang="ja-JP" sz="900" dirty="0" err="1" smtClean="0">
                <a:solidFill>
                  <a:srgbClr val="FF0000"/>
                </a:solidFill>
              </a:rPr>
              <a:t>block.create</a:t>
            </a:r>
            <a:r>
              <a:rPr lang="en-US" altLang="ja-JP" sz="900" dirty="0" smtClean="0">
                <a:solidFill>
                  <a:srgbClr val="FF0000"/>
                </a:solidFill>
              </a:rPr>
              <a:t>(10.0</a:t>
            </a:r>
            <a:r>
              <a:rPr lang="en-US" altLang="ja-JP" sz="900" dirty="0">
                <a:solidFill>
                  <a:srgbClr val="FF0000"/>
                </a:solidFill>
              </a:rPr>
              <a:t>, 10.0, 10.0</a:t>
            </a:r>
            <a:r>
              <a:rPr lang="en-US" altLang="ja-JP" sz="900" dirty="0" smtClean="0">
                <a:solidFill>
                  <a:srgbClr val="FF0000"/>
                </a:solidFill>
              </a:rPr>
              <a:t>); // </a:t>
            </a:r>
            <a:r>
              <a:rPr lang="ja-JP" altLang="en-US" sz="900" dirty="0" smtClean="0">
                <a:solidFill>
                  <a:srgbClr val="FF0000"/>
                </a:solidFill>
              </a:rPr>
              <a:t>縦横高さが</a:t>
            </a:r>
            <a:r>
              <a:rPr lang="en-US" altLang="ja-JP" sz="900" dirty="0" smtClean="0">
                <a:solidFill>
                  <a:srgbClr val="FF0000"/>
                </a:solidFill>
              </a:rPr>
              <a:t>10</a:t>
            </a:r>
            <a:r>
              <a:rPr lang="ja-JP" altLang="en-US" sz="900" dirty="0" smtClean="0">
                <a:solidFill>
                  <a:srgbClr val="FF0000"/>
                </a:solidFill>
              </a:rPr>
              <a:t>のブロック</a:t>
            </a:r>
            <a:endParaRPr lang="en-US" altLang="ja-JP" sz="9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ja-JP" altLang="en-US" sz="900" dirty="0" smtClean="0">
                <a:solidFill>
                  <a:srgbClr val="FF0000"/>
                </a:solidFill>
              </a:rPr>
              <a:t>　　</a:t>
            </a:r>
            <a:r>
              <a:rPr lang="en-US" altLang="ja-JP" sz="900" dirty="0" err="1" smtClean="0">
                <a:solidFill>
                  <a:srgbClr val="FF0000"/>
                </a:solidFill>
              </a:rPr>
              <a:t>block.setMaterial</a:t>
            </a:r>
            <a:r>
              <a:rPr lang="en-US" altLang="ja-JP" sz="900" dirty="0" smtClean="0">
                <a:solidFill>
                  <a:srgbClr val="FF0000"/>
                </a:solidFill>
              </a:rPr>
              <a:t>(Yellow);         // </a:t>
            </a:r>
            <a:r>
              <a:rPr lang="ja-JP" altLang="en-US" sz="900" dirty="0">
                <a:solidFill>
                  <a:srgbClr val="FF0000"/>
                </a:solidFill>
              </a:rPr>
              <a:t>色</a:t>
            </a:r>
            <a:r>
              <a:rPr lang="ja-JP" altLang="en-US" sz="900" dirty="0" smtClean="0">
                <a:solidFill>
                  <a:srgbClr val="FF0000"/>
                </a:solidFill>
              </a:rPr>
              <a:t>は黄色</a:t>
            </a:r>
            <a:endParaRPr lang="en-US" altLang="ja-JP" sz="9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ja-JP" altLang="en-US" sz="900" dirty="0" smtClean="0">
                <a:solidFill>
                  <a:srgbClr val="FF0000"/>
                </a:solidFill>
              </a:rPr>
              <a:t>　　</a:t>
            </a:r>
            <a:r>
              <a:rPr lang="en-US" altLang="ja-JP" sz="900" dirty="0" err="1" smtClean="0">
                <a:solidFill>
                  <a:srgbClr val="FF0000"/>
                </a:solidFill>
              </a:rPr>
              <a:t>window.entry</a:t>
            </a:r>
            <a:r>
              <a:rPr lang="en-US" altLang="ja-JP" sz="900" dirty="0" smtClean="0">
                <a:solidFill>
                  <a:srgbClr val="FF0000"/>
                </a:solidFill>
              </a:rPr>
              <a:t>(block);	     // window</a:t>
            </a:r>
            <a:r>
              <a:rPr lang="ja-JP" altLang="en-US" sz="900" dirty="0" smtClean="0">
                <a:solidFill>
                  <a:srgbClr val="FF0000"/>
                </a:solidFill>
              </a:rPr>
              <a:t>へ表示</a:t>
            </a:r>
            <a:endParaRPr lang="en-US" altLang="ja-JP" sz="9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ja-JP" altLang="en-US" sz="9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ja-JP" altLang="en-US" sz="900" dirty="0" smtClean="0">
                <a:solidFill>
                  <a:srgbClr val="FF0000"/>
                </a:solidFill>
              </a:rPr>
              <a:t>　　</a:t>
            </a:r>
            <a:r>
              <a:rPr lang="en-US" altLang="ja-JP" sz="900" dirty="0" err="1" smtClean="0">
                <a:solidFill>
                  <a:srgbClr val="FF0000"/>
                </a:solidFill>
              </a:rPr>
              <a:t>fkut_SphereModel</a:t>
            </a:r>
            <a:r>
              <a:rPr lang="en-US" altLang="ja-JP" sz="900" dirty="0" smtClean="0">
                <a:solidFill>
                  <a:srgbClr val="FF0000"/>
                </a:solidFill>
              </a:rPr>
              <a:t>	sphere; // </a:t>
            </a:r>
            <a:r>
              <a:rPr lang="ja-JP" altLang="en-US" sz="900" dirty="0" smtClean="0">
                <a:solidFill>
                  <a:srgbClr val="FF0000"/>
                </a:solidFill>
              </a:rPr>
              <a:t>球を作る！</a:t>
            </a:r>
            <a:endParaRPr lang="ja-JP" altLang="en-US" sz="9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ja-JP" altLang="en-US" sz="900" dirty="0" smtClean="0">
                <a:solidFill>
                  <a:srgbClr val="FF0000"/>
                </a:solidFill>
              </a:rPr>
              <a:t>　　</a:t>
            </a:r>
            <a:r>
              <a:rPr lang="en-US" altLang="ja-JP" sz="900" dirty="0" err="1" smtClean="0">
                <a:solidFill>
                  <a:srgbClr val="FF0000"/>
                </a:solidFill>
              </a:rPr>
              <a:t>sphere.create</a:t>
            </a:r>
            <a:r>
              <a:rPr lang="en-US" altLang="ja-JP" sz="900" dirty="0" smtClean="0">
                <a:solidFill>
                  <a:srgbClr val="FF0000"/>
                </a:solidFill>
              </a:rPr>
              <a:t>(8</a:t>
            </a:r>
            <a:r>
              <a:rPr lang="en-US" altLang="ja-JP" sz="900" dirty="0">
                <a:solidFill>
                  <a:srgbClr val="FF0000"/>
                </a:solidFill>
              </a:rPr>
              <a:t>, 10.0</a:t>
            </a:r>
            <a:r>
              <a:rPr lang="en-US" altLang="ja-JP" sz="900" dirty="0" smtClean="0">
                <a:solidFill>
                  <a:srgbClr val="FF0000"/>
                </a:solidFill>
              </a:rPr>
              <a:t>);	           // </a:t>
            </a:r>
            <a:r>
              <a:rPr lang="ja-JP" altLang="en-US" sz="900" dirty="0" smtClean="0">
                <a:solidFill>
                  <a:srgbClr val="FF0000"/>
                </a:solidFill>
              </a:rPr>
              <a:t>滑らかさ</a:t>
            </a:r>
            <a:r>
              <a:rPr lang="en-US" altLang="ja-JP" sz="900" dirty="0" smtClean="0">
                <a:solidFill>
                  <a:srgbClr val="FF0000"/>
                </a:solidFill>
              </a:rPr>
              <a:t>8</a:t>
            </a:r>
            <a:r>
              <a:rPr lang="ja-JP" altLang="en-US" sz="900" dirty="0" err="1" smtClean="0">
                <a:solidFill>
                  <a:srgbClr val="FF0000"/>
                </a:solidFill>
              </a:rPr>
              <a:t>、</a:t>
            </a:r>
            <a:r>
              <a:rPr lang="ja-JP" altLang="en-US" sz="900" dirty="0" smtClean="0">
                <a:solidFill>
                  <a:srgbClr val="FF0000"/>
                </a:solidFill>
              </a:rPr>
              <a:t>半径</a:t>
            </a:r>
            <a:r>
              <a:rPr lang="en-US" altLang="ja-JP" sz="900" dirty="0" smtClean="0">
                <a:solidFill>
                  <a:srgbClr val="FF0000"/>
                </a:solidFill>
              </a:rPr>
              <a:t>10</a:t>
            </a:r>
            <a:r>
              <a:rPr lang="ja-JP" altLang="en-US" sz="900" dirty="0" smtClean="0">
                <a:solidFill>
                  <a:srgbClr val="FF0000"/>
                </a:solidFill>
              </a:rPr>
              <a:t>の球</a:t>
            </a:r>
            <a:endParaRPr lang="en-US" altLang="ja-JP" sz="9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ja-JP" altLang="en-US" sz="900" dirty="0">
                <a:solidFill>
                  <a:srgbClr val="FF0000"/>
                </a:solidFill>
              </a:rPr>
              <a:t>　</a:t>
            </a:r>
            <a:r>
              <a:rPr lang="ja-JP" altLang="en-US" sz="900" dirty="0" smtClean="0">
                <a:solidFill>
                  <a:srgbClr val="FF0000"/>
                </a:solidFill>
              </a:rPr>
              <a:t>　</a:t>
            </a:r>
            <a:r>
              <a:rPr lang="en-US" altLang="ja-JP" sz="900" dirty="0" err="1" smtClean="0">
                <a:solidFill>
                  <a:srgbClr val="FF0000"/>
                </a:solidFill>
              </a:rPr>
              <a:t>sphere.setMaterial</a:t>
            </a:r>
            <a:r>
              <a:rPr lang="en-US" altLang="ja-JP" sz="900" dirty="0" smtClean="0">
                <a:solidFill>
                  <a:srgbClr val="FF0000"/>
                </a:solidFill>
              </a:rPr>
              <a:t>(Red);	           // </a:t>
            </a:r>
            <a:r>
              <a:rPr lang="ja-JP" altLang="en-US" sz="900" dirty="0" smtClean="0">
                <a:solidFill>
                  <a:srgbClr val="FF0000"/>
                </a:solidFill>
              </a:rPr>
              <a:t>色は赤</a:t>
            </a:r>
            <a:endParaRPr lang="ja-JP" altLang="en-US" sz="9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ja-JP" altLang="en-US" sz="900" dirty="0" smtClean="0">
                <a:solidFill>
                  <a:srgbClr val="FF0000"/>
                </a:solidFill>
              </a:rPr>
              <a:t>　　</a:t>
            </a:r>
            <a:r>
              <a:rPr lang="en-US" altLang="ja-JP" sz="900" dirty="0" err="1" smtClean="0">
                <a:solidFill>
                  <a:srgbClr val="FF0000"/>
                </a:solidFill>
              </a:rPr>
              <a:t>sphere.glMoveTo</a:t>
            </a:r>
            <a:r>
              <a:rPr lang="en-US" altLang="ja-JP" sz="900" dirty="0" smtClean="0">
                <a:solidFill>
                  <a:srgbClr val="FF0000"/>
                </a:solidFill>
              </a:rPr>
              <a:t>(20.0</a:t>
            </a:r>
            <a:r>
              <a:rPr lang="en-US" altLang="ja-JP" sz="900" dirty="0">
                <a:solidFill>
                  <a:srgbClr val="FF0000"/>
                </a:solidFill>
              </a:rPr>
              <a:t>, 10.0, 0.0</a:t>
            </a:r>
            <a:r>
              <a:rPr lang="en-US" altLang="ja-JP" sz="900" dirty="0" smtClean="0">
                <a:solidFill>
                  <a:srgbClr val="FF0000"/>
                </a:solidFill>
              </a:rPr>
              <a:t>); // X20,Y10</a:t>
            </a:r>
            <a:r>
              <a:rPr lang="ja-JP" altLang="en-US" sz="900" dirty="0" smtClean="0">
                <a:solidFill>
                  <a:srgbClr val="FF0000"/>
                </a:solidFill>
              </a:rPr>
              <a:t>へ移動</a:t>
            </a:r>
            <a:endParaRPr lang="ja-JP" altLang="en-US" sz="9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ja-JP" altLang="en-US" sz="900" dirty="0" smtClean="0">
                <a:solidFill>
                  <a:srgbClr val="FF0000"/>
                </a:solidFill>
              </a:rPr>
              <a:t>　　</a:t>
            </a:r>
            <a:r>
              <a:rPr lang="en-US" altLang="ja-JP" sz="900" dirty="0" err="1" smtClean="0">
                <a:solidFill>
                  <a:srgbClr val="FF0000"/>
                </a:solidFill>
              </a:rPr>
              <a:t>window.entry</a:t>
            </a:r>
            <a:r>
              <a:rPr lang="en-US" altLang="ja-JP" sz="900" dirty="0" smtClean="0">
                <a:solidFill>
                  <a:srgbClr val="FF0000"/>
                </a:solidFill>
              </a:rPr>
              <a:t>(sphere);	           // window</a:t>
            </a:r>
            <a:r>
              <a:rPr lang="ja-JP" altLang="en-US" sz="900" dirty="0" smtClean="0">
                <a:solidFill>
                  <a:srgbClr val="FF0000"/>
                </a:solidFill>
              </a:rPr>
              <a:t>へ表示</a:t>
            </a:r>
            <a:endParaRPr lang="ja-JP" altLang="en-US" sz="9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altLang="ja-JP" sz="9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ja-JP" altLang="en-US" sz="900" dirty="0"/>
              <a:t>　　</a:t>
            </a:r>
            <a:r>
              <a:rPr lang="en-US" altLang="ja-JP" sz="900" dirty="0"/>
              <a:t>while(</a:t>
            </a:r>
            <a:r>
              <a:rPr lang="en-US" altLang="ja-JP" sz="900" dirty="0" err="1"/>
              <a:t>window.update</a:t>
            </a:r>
            <a:r>
              <a:rPr lang="en-US" altLang="ja-JP" sz="900" dirty="0"/>
              <a:t>() == true) {</a:t>
            </a:r>
          </a:p>
          <a:p>
            <a:pPr marL="0" indent="0">
              <a:buNone/>
            </a:pPr>
            <a:r>
              <a:rPr lang="ja-JP" altLang="en-US" sz="900" dirty="0"/>
              <a:t>　　　　</a:t>
            </a:r>
            <a:r>
              <a:rPr lang="en-US" altLang="ja-JP" sz="900" dirty="0"/>
              <a:t>// </a:t>
            </a:r>
            <a:r>
              <a:rPr lang="ja-JP" altLang="en-US" sz="900" dirty="0"/>
              <a:t>ここ</a:t>
            </a:r>
            <a:r>
              <a:rPr lang="ja-JP" altLang="en-US" sz="900" dirty="0" smtClean="0"/>
              <a:t>に来週</a:t>
            </a:r>
            <a:r>
              <a:rPr lang="ja-JP" altLang="en-US" sz="900" dirty="0"/>
              <a:t>以降色々書く</a:t>
            </a:r>
            <a:endParaRPr lang="en-US" altLang="ja-JP" sz="900" dirty="0"/>
          </a:p>
          <a:p>
            <a:pPr marL="0" indent="0">
              <a:buNone/>
            </a:pPr>
            <a:r>
              <a:rPr lang="ja-JP" altLang="en-US" sz="900" dirty="0"/>
              <a:t>　　</a:t>
            </a:r>
            <a:r>
              <a:rPr lang="en-US" altLang="ja-JP" sz="900" dirty="0"/>
              <a:t>}</a:t>
            </a:r>
          </a:p>
          <a:p>
            <a:pPr marL="0" indent="0">
              <a:buNone/>
            </a:pPr>
            <a:r>
              <a:rPr lang="ja-JP" altLang="en-US" sz="900" dirty="0"/>
              <a:t>　　</a:t>
            </a:r>
            <a:endParaRPr lang="en-US" altLang="ja-JP" sz="900" dirty="0"/>
          </a:p>
          <a:p>
            <a:pPr marL="0" indent="0">
              <a:buNone/>
            </a:pPr>
            <a:r>
              <a:rPr lang="ja-JP" altLang="en-US" sz="900" dirty="0"/>
              <a:t>　　</a:t>
            </a:r>
            <a:r>
              <a:rPr lang="en-US" altLang="ja-JP" sz="900" dirty="0"/>
              <a:t>return 0;</a:t>
            </a:r>
          </a:p>
          <a:p>
            <a:pPr marL="0" indent="0">
              <a:buNone/>
            </a:pPr>
            <a:r>
              <a:rPr lang="en-US" altLang="ja-JP" sz="900" dirty="0" smtClean="0"/>
              <a:t>}</a:t>
            </a:r>
            <a:endParaRPr lang="en-US" altLang="ja-JP" sz="900" dirty="0"/>
          </a:p>
        </p:txBody>
      </p:sp>
    </p:spTree>
    <p:extLst>
      <p:ext uri="{BB962C8B-B14F-4D97-AF65-F5344CB8AC3E}">
        <p14:creationId xmlns:p14="http://schemas.microsoft.com/office/powerpoint/2010/main" val="230801775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こうなるはず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kumimoji="1" lang="ja-JP" altLang="en-US" dirty="0" smtClean="0"/>
              <a:t>詳細は来週以降扱うが、既に準備が整っていて、もっと不覚いじってみたい人は、次スライド以降の内容を先取りして進めておいてもいい</a:t>
            </a:r>
            <a:endParaRPr kumimoji="1" lang="ja-JP" altLang="en-US" dirty="0"/>
          </a:p>
        </p:txBody>
      </p:sp>
      <p:pic>
        <p:nvPicPr>
          <p:cNvPr id="5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8200" y="2020365"/>
            <a:ext cx="4038600" cy="3685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84595175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プログラムによる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en-US" altLang="ja-JP" dirty="0" smtClean="0"/>
              <a:t>3</a:t>
            </a:r>
            <a:r>
              <a:rPr kumimoji="1" lang="ja-JP" altLang="en-US" dirty="0" smtClean="0"/>
              <a:t>次元的お絵かき</a:t>
            </a:r>
            <a:endParaRPr kumimoji="1" lang="ja-JP" altLang="en-US" dirty="0"/>
          </a:p>
        </p:txBody>
      </p:sp>
      <p:sp>
        <p:nvSpPr>
          <p:cNvPr id="6" name="テキスト プレースホルダ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理屈が分かったところで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01666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とりあえず作れる図形は</a:t>
            </a:r>
            <a:r>
              <a:rPr kumimoji="1" lang="en-US" altLang="ja-JP" dirty="0" smtClean="0"/>
              <a:t>4</a:t>
            </a:r>
            <a:r>
              <a:rPr kumimoji="1" lang="ja-JP" altLang="en-US" dirty="0" smtClean="0"/>
              <a:t>種類</a:t>
            </a:r>
            <a:endParaRPr kumimoji="1" lang="ja-JP" altLang="en-US" dirty="0"/>
          </a:p>
        </p:txBody>
      </p:sp>
      <p:sp>
        <p:nvSpPr>
          <p:cNvPr id="8" name="コンテンツ プレースホルダ 7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altLang="ja-JP" dirty="0" err="1" smtClean="0"/>
              <a:t>fkut_BlockModel</a:t>
            </a:r>
            <a:r>
              <a:rPr lang="en-US" altLang="ja-JP" dirty="0" smtClean="0"/>
              <a:t> </a:t>
            </a:r>
            <a:r>
              <a:rPr lang="ja-JP" altLang="en-US" dirty="0" smtClean="0"/>
              <a:t>で直方体</a:t>
            </a:r>
            <a:endParaRPr lang="en-US" altLang="ja-JP" dirty="0" smtClean="0"/>
          </a:p>
          <a:p>
            <a:r>
              <a:rPr kumimoji="1" lang="en-US" altLang="ja-JP" dirty="0" err="1" smtClean="0"/>
              <a:t>fkut_SphereModel</a:t>
            </a:r>
            <a:r>
              <a:rPr kumimoji="1" lang="en-US" altLang="ja-JP" dirty="0" smtClean="0"/>
              <a:t> </a:t>
            </a:r>
            <a:r>
              <a:rPr lang="ja-JP" altLang="en-US" dirty="0" smtClean="0"/>
              <a:t>で球</a:t>
            </a:r>
            <a:endParaRPr lang="en-US" altLang="ja-JP" dirty="0" smtClean="0"/>
          </a:p>
          <a:p>
            <a:r>
              <a:rPr kumimoji="1" lang="en-US" altLang="ja-JP" dirty="0" err="1" smtClean="0"/>
              <a:t>fkut_PrismModel</a:t>
            </a:r>
            <a:r>
              <a:rPr kumimoji="1" lang="en-US" altLang="ja-JP" dirty="0" smtClean="0"/>
              <a:t> </a:t>
            </a:r>
            <a:r>
              <a:rPr kumimoji="1" lang="ja-JP" altLang="en-US" dirty="0" smtClean="0"/>
              <a:t>で</a:t>
            </a:r>
            <a:r>
              <a:rPr lang="ja-JP" altLang="en-US" dirty="0" smtClean="0"/>
              <a:t>円柱</a:t>
            </a:r>
            <a:endParaRPr kumimoji="1" lang="en-US" altLang="ja-JP" dirty="0" smtClean="0"/>
          </a:p>
          <a:p>
            <a:r>
              <a:rPr lang="en-US" altLang="ja-JP" dirty="0" err="1" smtClean="0"/>
              <a:t>fkut_ConeModel</a:t>
            </a:r>
            <a:r>
              <a:rPr lang="en-US" altLang="ja-JP" dirty="0" smtClean="0"/>
              <a:t> </a:t>
            </a:r>
            <a:r>
              <a:rPr lang="ja-JP" altLang="en-US" dirty="0" smtClean="0"/>
              <a:t>で円錐</a:t>
            </a:r>
            <a:endParaRPr lang="en-US" altLang="ja-JP" dirty="0" smtClean="0"/>
          </a:p>
          <a:p>
            <a:endParaRPr kumimoji="1" lang="en-US" altLang="ja-JP" dirty="0" smtClean="0"/>
          </a:p>
          <a:p>
            <a:r>
              <a:rPr lang="ja-JP" altLang="en-US" dirty="0" smtClean="0"/>
              <a:t>作りたい図形に</a:t>
            </a:r>
            <a:r>
              <a:rPr lang="ja-JP" altLang="en-US" dirty="0" smtClean="0"/>
              <a:t>応じて宣言時のタイプを</a:t>
            </a:r>
            <a:r>
              <a:rPr lang="ja-JP" altLang="en-US" dirty="0" smtClean="0"/>
              <a:t>選ぶ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図形ごとに付ける名前は</a:t>
            </a:r>
            <a:r>
              <a:rPr lang="ja-JP" altLang="en-US" dirty="0" smtClean="0"/>
              <a:t>自分で好きに決めていい</a:t>
            </a:r>
            <a:endParaRPr lang="en-US" altLang="ja-JP" dirty="0" smtClean="0"/>
          </a:p>
          <a:p>
            <a:r>
              <a:rPr kumimoji="1" lang="ja-JP" altLang="en-US" dirty="0" smtClean="0"/>
              <a:t>命令は「図形名</a:t>
            </a:r>
            <a:r>
              <a:rPr kumimoji="1" lang="en-US" altLang="ja-JP" dirty="0" smtClean="0"/>
              <a:t>.</a:t>
            </a:r>
            <a:r>
              <a:rPr lang="ja-JP" altLang="en-US" dirty="0"/>
              <a:t>命令</a:t>
            </a:r>
            <a:r>
              <a:rPr kumimoji="1" lang="en-US" altLang="ja-JP" dirty="0" smtClean="0"/>
              <a:t>();</a:t>
            </a:r>
            <a:r>
              <a:rPr kumimoji="1" lang="ja-JP" altLang="en-US" dirty="0" smtClean="0"/>
              <a:t>」の書式で呼び出す</a:t>
            </a:r>
            <a:endParaRPr kumimoji="1"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3762543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作る手順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ja-JP" dirty="0" smtClean="0"/>
              <a:t>create()</a:t>
            </a:r>
            <a:r>
              <a:rPr kumimoji="1" lang="ja-JP" altLang="en-US" dirty="0" smtClean="0"/>
              <a:t>でサイズを決める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Block</a:t>
            </a:r>
            <a:r>
              <a:rPr lang="ja-JP" altLang="en-US" dirty="0" smtClean="0"/>
              <a:t>の場合は</a:t>
            </a:r>
            <a:r>
              <a:rPr lang="en-US" altLang="ja-JP" dirty="0" smtClean="0"/>
              <a:t>(</a:t>
            </a:r>
            <a:r>
              <a:rPr lang="ja-JP" altLang="en-US" dirty="0" smtClean="0"/>
              <a:t>幅</a:t>
            </a:r>
            <a:r>
              <a:rPr lang="en-US" altLang="ja-JP" dirty="0" smtClean="0"/>
              <a:t>,</a:t>
            </a:r>
            <a:r>
              <a:rPr lang="ja-JP" altLang="en-US" dirty="0" smtClean="0"/>
              <a:t>高さ</a:t>
            </a:r>
            <a:r>
              <a:rPr lang="en-US" altLang="ja-JP" dirty="0" smtClean="0"/>
              <a:t>,</a:t>
            </a:r>
            <a:r>
              <a:rPr lang="ja-JP" altLang="en-US" dirty="0" smtClean="0"/>
              <a:t>奥行き</a:t>
            </a:r>
            <a:r>
              <a:rPr lang="en-US" altLang="ja-JP" dirty="0" smtClean="0"/>
              <a:t>)</a:t>
            </a:r>
          </a:p>
          <a:p>
            <a:pPr lvl="1"/>
            <a:r>
              <a:rPr kumimoji="1" lang="en-US" altLang="ja-JP" dirty="0" smtClean="0"/>
              <a:t>Sphere</a:t>
            </a:r>
            <a:r>
              <a:rPr kumimoji="1" lang="ja-JP" altLang="en-US" dirty="0" smtClean="0"/>
              <a:t>の場合は</a:t>
            </a:r>
            <a:r>
              <a:rPr kumimoji="1" lang="en-US" altLang="ja-JP" dirty="0" smtClean="0"/>
              <a:t>(</a:t>
            </a:r>
            <a:r>
              <a:rPr lang="ja-JP" altLang="en-US" dirty="0" smtClean="0"/>
              <a:t>角数</a:t>
            </a:r>
            <a:r>
              <a:rPr kumimoji="1" lang="en-US" altLang="ja-JP" dirty="0" smtClean="0"/>
              <a:t>,</a:t>
            </a:r>
            <a:r>
              <a:rPr kumimoji="1" lang="ja-JP" altLang="en-US" dirty="0" smtClean="0"/>
              <a:t>半径</a:t>
            </a:r>
            <a:r>
              <a:rPr kumimoji="1" lang="en-US" altLang="ja-JP" dirty="0" smtClean="0"/>
              <a:t>)</a:t>
            </a:r>
          </a:p>
          <a:p>
            <a:pPr lvl="1"/>
            <a:r>
              <a:rPr lang="en-US" altLang="ja-JP" dirty="0" smtClean="0"/>
              <a:t>Prism</a:t>
            </a:r>
            <a:r>
              <a:rPr lang="ja-JP" altLang="en-US" dirty="0" smtClean="0"/>
              <a:t>の場合は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>(</a:t>
            </a:r>
            <a:r>
              <a:rPr lang="ja-JP" altLang="en-US" dirty="0" smtClean="0"/>
              <a:t>角数</a:t>
            </a:r>
            <a:r>
              <a:rPr lang="en-US" altLang="ja-JP" dirty="0" smtClean="0"/>
              <a:t>,</a:t>
            </a:r>
            <a:r>
              <a:rPr lang="ja-JP" altLang="en-US" dirty="0" smtClean="0"/>
              <a:t>上面半径</a:t>
            </a:r>
            <a:r>
              <a:rPr lang="en-US" altLang="ja-JP" dirty="0" smtClean="0"/>
              <a:t>,</a:t>
            </a:r>
            <a:r>
              <a:rPr lang="ja-JP" altLang="en-US" dirty="0" smtClean="0"/>
              <a:t>底面半径</a:t>
            </a:r>
            <a:r>
              <a:rPr lang="en-US" altLang="ja-JP" dirty="0" smtClean="0"/>
              <a:t>,</a:t>
            </a:r>
            <a:r>
              <a:rPr lang="ja-JP" altLang="en-US" dirty="0" smtClean="0"/>
              <a:t>高さ</a:t>
            </a:r>
            <a:r>
              <a:rPr lang="en-US" altLang="ja-JP" dirty="0" smtClean="0"/>
              <a:t>)</a:t>
            </a:r>
          </a:p>
          <a:p>
            <a:pPr lvl="1"/>
            <a:r>
              <a:rPr lang="en-US" altLang="ja-JP" dirty="0" smtClean="0"/>
              <a:t>Cone</a:t>
            </a:r>
            <a:r>
              <a:rPr lang="ja-JP" altLang="en-US" dirty="0" smtClean="0"/>
              <a:t>の場合は</a:t>
            </a:r>
            <a:r>
              <a:rPr lang="en-US" altLang="ja-JP" dirty="0" smtClean="0"/>
              <a:t>(</a:t>
            </a:r>
            <a:r>
              <a:rPr lang="ja-JP" altLang="en-US" dirty="0" smtClean="0"/>
              <a:t>角数</a:t>
            </a:r>
            <a:r>
              <a:rPr lang="en-US" altLang="ja-JP" dirty="0" smtClean="0"/>
              <a:t>,</a:t>
            </a:r>
            <a:r>
              <a:rPr lang="ja-JP" altLang="en-US" dirty="0" smtClean="0"/>
              <a:t>半径</a:t>
            </a:r>
            <a:r>
              <a:rPr lang="en-US" altLang="ja-JP" dirty="0" smtClean="0"/>
              <a:t>,</a:t>
            </a:r>
            <a:r>
              <a:rPr lang="ja-JP" altLang="en-US" dirty="0" smtClean="0"/>
              <a:t>高さ</a:t>
            </a:r>
            <a:r>
              <a:rPr lang="en-US" altLang="ja-JP" dirty="0" smtClean="0"/>
              <a:t>)</a:t>
            </a:r>
          </a:p>
          <a:p>
            <a:endParaRPr kumimoji="1" lang="en-US" altLang="ja-JP" dirty="0" smtClean="0"/>
          </a:p>
          <a:p>
            <a:r>
              <a:rPr kumimoji="1" lang="ja-JP" altLang="en-US" dirty="0" smtClean="0"/>
              <a:t>角数とは曲線の滑らかさをあらわす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曲線は角をたくさん作って擬似的に表現する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04060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セットアップするもの</a:t>
            </a:r>
            <a:endParaRPr kumimoji="1" lang="ja-JP" altLang="en-US" dirty="0"/>
          </a:p>
        </p:txBody>
      </p:sp>
      <p:sp>
        <p:nvSpPr>
          <p:cNvPr id="4" name="コンテンツ プレースホルダ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Visual C++ 2010 Express Edition</a:t>
            </a:r>
          </a:p>
          <a:p>
            <a:pPr lvl="1"/>
            <a:r>
              <a:rPr kumimoji="1" lang="ja-JP" altLang="en-US" dirty="0" smtClean="0"/>
              <a:t>統合開発環境のフリー版</a:t>
            </a:r>
            <a:r>
              <a:rPr kumimoji="1" lang="en-US" altLang="ja-JP" dirty="0" smtClean="0"/>
              <a:t>(</a:t>
            </a:r>
            <a:r>
              <a:rPr lang="ja-JP" altLang="en-US" dirty="0"/>
              <a:t>機能</a:t>
            </a:r>
            <a:r>
              <a:rPr lang="ja-JP" altLang="en-US" dirty="0" smtClean="0"/>
              <a:t>は十分！</a:t>
            </a:r>
            <a:r>
              <a:rPr kumimoji="1" lang="en-US" altLang="ja-JP" dirty="0" smtClean="0"/>
              <a:t>)</a:t>
            </a:r>
          </a:p>
          <a:p>
            <a:pPr lvl="1"/>
            <a:r>
              <a:rPr lang="en-US" altLang="ja-JP" dirty="0" smtClean="0"/>
              <a:t>Microsoft</a:t>
            </a:r>
            <a:r>
              <a:rPr lang="ja-JP" altLang="en-US" dirty="0" smtClean="0"/>
              <a:t>社製のスタンダードな開発環境</a:t>
            </a:r>
            <a:endParaRPr kumimoji="1" lang="en-US" altLang="ja-JP" dirty="0" smtClean="0"/>
          </a:p>
          <a:p>
            <a:pPr lvl="1"/>
            <a:endParaRPr kumimoji="1" lang="en-US" altLang="ja-JP" dirty="0" smtClean="0"/>
          </a:p>
          <a:p>
            <a:r>
              <a:rPr kumimoji="1" lang="en-US" altLang="ja-JP" dirty="0" smtClean="0"/>
              <a:t>FK </a:t>
            </a:r>
            <a:r>
              <a:rPr kumimoji="1" lang="en-US" altLang="ja-JP" dirty="0" err="1" smtClean="0"/>
              <a:t>ToolKit</a:t>
            </a:r>
            <a:endParaRPr lang="en-US" altLang="ja-JP" dirty="0" smtClean="0"/>
          </a:p>
          <a:p>
            <a:pPr lvl="1"/>
            <a:r>
              <a:rPr kumimoji="1" lang="en-US" altLang="ja-JP" dirty="0" smtClean="0"/>
              <a:t>3D</a:t>
            </a:r>
            <a:r>
              <a:rPr kumimoji="1" lang="ja-JP" altLang="en-US" dirty="0" smtClean="0"/>
              <a:t>でぐりぐりするものを作るための道具箱</a:t>
            </a:r>
            <a:endParaRPr kumimoji="1" lang="en-US" altLang="ja-JP" dirty="0" smtClean="0"/>
          </a:p>
          <a:p>
            <a:pPr lvl="1"/>
            <a:r>
              <a:rPr lang="ja-JP" altLang="en-US" dirty="0"/>
              <a:t>渡辺</a:t>
            </a:r>
            <a:r>
              <a:rPr lang="ja-JP" altLang="en-US" dirty="0" smtClean="0"/>
              <a:t>大地先生開発、私が少しお手伝い</a:t>
            </a:r>
            <a:endParaRPr kumimoji="1" lang="en-US" altLang="ja-JP" dirty="0" smtClean="0"/>
          </a:p>
          <a:p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ja-JP" dirty="0" smtClean="0"/>
              <a:t>3D</a:t>
            </a:r>
            <a:r>
              <a:rPr lang="ja-JP" altLang="en-US" dirty="0" smtClean="0"/>
              <a:t>では単純な色と言わず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kumimoji="1" lang="ja-JP" altLang="en-US" dirty="0" smtClean="0"/>
              <a:t>マテリアル</a:t>
            </a:r>
            <a:r>
              <a:rPr lang="ja-JP" altLang="en-US" dirty="0" smtClean="0"/>
              <a:t>と呼びます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単純に色が付かないのは</a:t>
            </a:r>
            <a:r>
              <a:rPr kumimoji="1" lang="en-US" altLang="ja-JP" dirty="0" smtClean="0"/>
              <a:t>3</a:t>
            </a:r>
            <a:r>
              <a:rPr kumimoji="1" lang="ja-JP" altLang="en-US" dirty="0" smtClean="0"/>
              <a:t>次元だから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光の向きによって陰影が付く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今は上から斜めに光が当たっている設定</a:t>
            </a:r>
            <a:endParaRPr lang="en-US" altLang="ja-JP" dirty="0" smtClean="0"/>
          </a:p>
          <a:p>
            <a:pPr lvl="1"/>
            <a:endParaRPr kumimoji="1" lang="en-US" altLang="ja-JP" dirty="0" smtClean="0"/>
          </a:p>
          <a:p>
            <a:r>
              <a:rPr lang="en-US" altLang="ja-JP" dirty="0" err="1" smtClean="0"/>
              <a:t>setMaterial</a:t>
            </a:r>
            <a:r>
              <a:rPr lang="en-US" altLang="ja-JP" dirty="0" smtClean="0"/>
              <a:t>()</a:t>
            </a:r>
            <a:r>
              <a:rPr lang="ja-JP" altLang="en-US" dirty="0" smtClean="0"/>
              <a:t>でマテリアルを指定する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だいたいは英単語で指定できる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指定できるキーワード</a:t>
            </a:r>
            <a:r>
              <a:rPr kumimoji="1" lang="ja-JP" altLang="en-US" dirty="0" smtClean="0"/>
              <a:t>は次のスライドを</a:t>
            </a:r>
            <a:r>
              <a:rPr kumimoji="1" lang="ja-JP" altLang="en-US" dirty="0" smtClean="0"/>
              <a:t>参照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36002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使えるマテリアル一覧</a:t>
            </a:r>
            <a:endParaRPr kumimoji="1" lang="ja-JP" altLang="en-US" dirty="0"/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sz="half"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altLang="ja-JP" dirty="0" err="1" smtClean="0"/>
              <a:t>AshGray</a:t>
            </a:r>
            <a:endParaRPr lang="en-US" altLang="ja-JP" dirty="0"/>
          </a:p>
          <a:p>
            <a:r>
              <a:rPr lang="en-US" altLang="ja-JP" dirty="0" err="1" smtClean="0"/>
              <a:t>BambooGreen</a:t>
            </a:r>
            <a:endParaRPr lang="en-US" altLang="ja-JP" dirty="0"/>
          </a:p>
          <a:p>
            <a:r>
              <a:rPr lang="en-US" altLang="ja-JP" dirty="0" smtClean="0"/>
              <a:t>Blue</a:t>
            </a:r>
            <a:endParaRPr lang="en-US" altLang="ja-JP" dirty="0"/>
          </a:p>
          <a:p>
            <a:r>
              <a:rPr lang="en-US" altLang="ja-JP" dirty="0" smtClean="0"/>
              <a:t>Brown</a:t>
            </a:r>
            <a:endParaRPr lang="en-US" altLang="ja-JP" dirty="0"/>
          </a:p>
          <a:p>
            <a:r>
              <a:rPr lang="fi-FI" altLang="ja-JP" dirty="0" smtClean="0"/>
              <a:t>BurntTitan</a:t>
            </a:r>
            <a:endParaRPr lang="fi-FI" altLang="ja-JP" dirty="0"/>
          </a:p>
          <a:p>
            <a:r>
              <a:rPr lang="en-US" altLang="ja-JP" dirty="0" smtClean="0"/>
              <a:t>Coral</a:t>
            </a:r>
            <a:endParaRPr lang="en-US" altLang="ja-JP" dirty="0"/>
          </a:p>
          <a:p>
            <a:r>
              <a:rPr lang="en-US" altLang="ja-JP" dirty="0" smtClean="0"/>
              <a:t>Cream</a:t>
            </a:r>
            <a:endParaRPr lang="en-US" altLang="ja-JP" dirty="0"/>
          </a:p>
          <a:p>
            <a:r>
              <a:rPr lang="es-ES" altLang="ja-JP" dirty="0" smtClean="0"/>
              <a:t>Cyan</a:t>
            </a:r>
            <a:endParaRPr lang="es-ES" altLang="ja-JP" dirty="0"/>
          </a:p>
          <a:p>
            <a:r>
              <a:rPr lang="pl-PL" altLang="ja-JP" dirty="0" smtClean="0"/>
              <a:t>DarkBlue</a:t>
            </a:r>
            <a:endParaRPr lang="pl-PL" altLang="ja-JP" dirty="0"/>
          </a:p>
          <a:p>
            <a:r>
              <a:rPr lang="en-US" altLang="ja-JP" dirty="0" err="1" smtClean="0"/>
              <a:t>DarkGreen</a:t>
            </a:r>
            <a:endParaRPr lang="en-US" altLang="ja-JP" dirty="0"/>
          </a:p>
          <a:p>
            <a:r>
              <a:rPr lang="en-US" altLang="ja-JP" dirty="0" err="1" smtClean="0"/>
              <a:t>DarkPurple</a:t>
            </a:r>
            <a:endParaRPr lang="en-US" altLang="ja-JP" dirty="0"/>
          </a:p>
          <a:p>
            <a:r>
              <a:rPr lang="pl-PL" altLang="ja-JP" dirty="0" smtClean="0"/>
              <a:t>DarkRed</a:t>
            </a:r>
            <a:endParaRPr lang="pl-PL" altLang="ja-JP" dirty="0"/>
          </a:p>
          <a:p>
            <a:r>
              <a:rPr lang="en-US" altLang="ja-JP" dirty="0" err="1" smtClean="0"/>
              <a:t>DarkYellow</a:t>
            </a:r>
            <a:endParaRPr lang="en-US" altLang="ja-JP" dirty="0"/>
          </a:p>
          <a:p>
            <a:r>
              <a:rPr lang="en-US" altLang="ja-JP" dirty="0" err="1" smtClean="0"/>
              <a:t>DimYellow</a:t>
            </a:r>
            <a:endParaRPr lang="en-US" altLang="ja-JP" dirty="0"/>
          </a:p>
          <a:p>
            <a:r>
              <a:rPr lang="en-US" altLang="ja-JP" dirty="0" smtClean="0"/>
              <a:t>Flesh</a:t>
            </a:r>
            <a:endParaRPr lang="en-US" altLang="ja-JP" dirty="0"/>
          </a:p>
          <a:p>
            <a:r>
              <a:rPr lang="en-US" altLang="ja-JP" dirty="0" err="1" smtClean="0"/>
              <a:t>GlossBlack</a:t>
            </a:r>
            <a:endParaRPr lang="en-US" altLang="ja-JP" dirty="0"/>
          </a:p>
          <a:p>
            <a:r>
              <a:rPr lang="en-US" altLang="ja-JP" dirty="0" err="1" smtClean="0"/>
              <a:t>GrassGreen</a:t>
            </a:r>
            <a:endParaRPr lang="en-US" altLang="ja-JP" dirty="0"/>
          </a:p>
          <a:p>
            <a:r>
              <a:rPr lang="en-US" altLang="ja-JP" dirty="0" smtClean="0"/>
              <a:t>Gray1</a:t>
            </a:r>
            <a:endParaRPr lang="en-US" altLang="ja-JP" dirty="0"/>
          </a:p>
          <a:p>
            <a:r>
              <a:rPr lang="en-US" altLang="ja-JP" dirty="0" smtClean="0"/>
              <a:t>Gray2</a:t>
            </a:r>
          </a:p>
          <a:p>
            <a:r>
              <a:rPr lang="en-US" altLang="ja-JP" dirty="0" smtClean="0"/>
              <a:t>Green</a:t>
            </a:r>
            <a:endParaRPr lang="en-US" altLang="ja-JP" dirty="0"/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half" idx="2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altLang="ja-JP" dirty="0" err="1" smtClean="0"/>
              <a:t>HolidaySkyBlue</a:t>
            </a:r>
            <a:endParaRPr lang="en-US" altLang="ja-JP" dirty="0"/>
          </a:p>
          <a:p>
            <a:r>
              <a:rPr lang="en-US" altLang="ja-JP" dirty="0" err="1" smtClean="0"/>
              <a:t>IridescentGreen</a:t>
            </a:r>
            <a:endParaRPr lang="en-US" altLang="ja-JP" dirty="0"/>
          </a:p>
          <a:p>
            <a:r>
              <a:rPr lang="en-US" altLang="ja-JP" dirty="0" smtClean="0"/>
              <a:t>Ivory</a:t>
            </a:r>
            <a:endParaRPr lang="en-US" altLang="ja-JP" dirty="0"/>
          </a:p>
          <a:p>
            <a:r>
              <a:rPr lang="en-US" altLang="ja-JP" dirty="0" err="1" smtClean="0"/>
              <a:t>LavaRed</a:t>
            </a:r>
            <a:endParaRPr lang="en-US" altLang="ja-JP" dirty="0"/>
          </a:p>
          <a:p>
            <a:r>
              <a:rPr lang="en-US" altLang="ja-JP" dirty="0" err="1" smtClean="0"/>
              <a:t>LightBlue</a:t>
            </a:r>
            <a:endParaRPr lang="en-US" altLang="ja-JP" dirty="0" smtClean="0"/>
          </a:p>
          <a:p>
            <a:r>
              <a:rPr lang="en-US" altLang="ja-JP" dirty="0" err="1" smtClean="0"/>
              <a:t>LightCyan</a:t>
            </a:r>
            <a:endParaRPr lang="en-US" altLang="ja-JP" dirty="0"/>
          </a:p>
          <a:p>
            <a:r>
              <a:rPr lang="en-US" altLang="ja-JP" dirty="0" err="1" smtClean="0"/>
              <a:t>LightGreen</a:t>
            </a:r>
            <a:endParaRPr lang="en-US" altLang="ja-JP" dirty="0"/>
          </a:p>
          <a:p>
            <a:r>
              <a:rPr lang="da-DK" altLang="ja-JP" dirty="0" smtClean="0"/>
              <a:t>LightViolet</a:t>
            </a:r>
            <a:endParaRPr lang="da-DK" altLang="ja-JP" dirty="0"/>
          </a:p>
          <a:p>
            <a:r>
              <a:rPr lang="en-US" altLang="ja-JP" dirty="0" smtClean="0"/>
              <a:t>Lilac</a:t>
            </a:r>
            <a:endParaRPr lang="en-US" altLang="ja-JP" dirty="0"/>
          </a:p>
          <a:p>
            <a:r>
              <a:rPr lang="en-US" altLang="ja-JP" dirty="0" err="1" smtClean="0"/>
              <a:t>MatBlack</a:t>
            </a:r>
            <a:endParaRPr lang="en-US" altLang="ja-JP" dirty="0"/>
          </a:p>
          <a:p>
            <a:r>
              <a:rPr lang="en-US" altLang="ja-JP" dirty="0" smtClean="0"/>
              <a:t>Orange</a:t>
            </a:r>
            <a:endParaRPr lang="en-US" altLang="ja-JP" dirty="0"/>
          </a:p>
          <a:p>
            <a:r>
              <a:rPr lang="en-US" altLang="ja-JP" dirty="0" err="1" smtClean="0"/>
              <a:t>PaleBlue</a:t>
            </a:r>
            <a:endParaRPr lang="en-US" altLang="ja-JP" dirty="0"/>
          </a:p>
          <a:p>
            <a:r>
              <a:rPr lang="en-US" altLang="ja-JP" dirty="0" err="1" smtClean="0"/>
              <a:t>PearWhite</a:t>
            </a:r>
            <a:endParaRPr lang="en-US" altLang="ja-JP" dirty="0"/>
          </a:p>
          <a:p>
            <a:r>
              <a:rPr lang="en-US" altLang="ja-JP" dirty="0" smtClean="0"/>
              <a:t>Pink</a:t>
            </a:r>
            <a:endParaRPr lang="en-US" altLang="ja-JP" dirty="0"/>
          </a:p>
          <a:p>
            <a:r>
              <a:rPr lang="en-US" altLang="ja-JP" dirty="0" smtClean="0"/>
              <a:t>Purple</a:t>
            </a:r>
            <a:endParaRPr lang="en-US" altLang="ja-JP" dirty="0"/>
          </a:p>
          <a:p>
            <a:r>
              <a:rPr lang="es-ES" altLang="ja-JP" dirty="0" smtClean="0"/>
              <a:t>Red</a:t>
            </a:r>
            <a:endParaRPr lang="es-ES" altLang="ja-JP" dirty="0"/>
          </a:p>
          <a:p>
            <a:r>
              <a:rPr lang="en-US" altLang="ja-JP" dirty="0" err="1" smtClean="0"/>
              <a:t>UltraMarine</a:t>
            </a:r>
            <a:endParaRPr lang="en-US" altLang="ja-JP" dirty="0"/>
          </a:p>
          <a:p>
            <a:r>
              <a:rPr lang="en-US" altLang="ja-JP" dirty="0" smtClean="0"/>
              <a:t>Violet</a:t>
            </a:r>
            <a:endParaRPr lang="en-US" altLang="ja-JP" dirty="0"/>
          </a:p>
          <a:p>
            <a:r>
              <a:rPr lang="en-US" altLang="ja-JP" dirty="0" smtClean="0"/>
              <a:t>White</a:t>
            </a:r>
          </a:p>
          <a:p>
            <a:r>
              <a:rPr lang="en-US" altLang="ja-JP" dirty="0" smtClean="0"/>
              <a:t>Yellow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8037326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位置と姿勢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位置は</a:t>
            </a:r>
            <a:r>
              <a:rPr kumimoji="1" lang="en-US" altLang="ja-JP" dirty="0" err="1" smtClean="0"/>
              <a:t>glMoveTo</a:t>
            </a:r>
            <a:r>
              <a:rPr kumimoji="1" lang="en-US" altLang="ja-JP" dirty="0" smtClean="0"/>
              <a:t>(x, y, z);</a:t>
            </a:r>
            <a:r>
              <a:rPr kumimoji="1" lang="ja-JP" altLang="en-US" dirty="0" smtClean="0"/>
              <a:t>で移動できます</a:t>
            </a:r>
            <a:endParaRPr kumimoji="1" lang="en-US" altLang="ja-JP" dirty="0" smtClean="0"/>
          </a:p>
          <a:p>
            <a:r>
              <a:rPr lang="ja-JP" altLang="en-US" dirty="0" smtClean="0"/>
              <a:t>姿勢がちょっと難しいです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全ての</a:t>
            </a:r>
            <a:r>
              <a:rPr kumimoji="1" lang="en-US" altLang="ja-JP" dirty="0" smtClean="0"/>
              <a:t>Model</a:t>
            </a:r>
            <a:r>
              <a:rPr kumimoji="1" lang="ja-JP" altLang="en-US" dirty="0" smtClean="0"/>
              <a:t>は作りたての時</a:t>
            </a:r>
            <a:r>
              <a:rPr kumimoji="1" lang="en-US" altLang="ja-JP" dirty="0" smtClean="0"/>
              <a:t>(0,0,-1)</a:t>
            </a:r>
            <a:r>
              <a:rPr kumimoji="1" lang="ja-JP" altLang="en-US" dirty="0" smtClean="0"/>
              <a:t>を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向いてます、これを「前」にします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それを基準に向けたい方向を考えます</a:t>
            </a:r>
            <a:endParaRPr lang="en-US" altLang="ja-JP" dirty="0" smtClean="0"/>
          </a:p>
          <a:p>
            <a:pPr lvl="2"/>
            <a:r>
              <a:rPr kumimoji="1" lang="ja-JP" altLang="en-US" dirty="0" smtClean="0"/>
              <a:t>右</a:t>
            </a:r>
            <a:r>
              <a:rPr kumimoji="1" lang="en-US" altLang="ja-JP" dirty="0" smtClean="0"/>
              <a:t>(1,0,0)</a:t>
            </a:r>
            <a:r>
              <a:rPr kumimoji="1" lang="ja-JP" altLang="en-US" dirty="0" err="1" smtClean="0"/>
              <a:t>、</a:t>
            </a:r>
            <a:r>
              <a:rPr kumimoji="1" lang="ja-JP" altLang="en-US" dirty="0" smtClean="0"/>
              <a:t>左</a:t>
            </a:r>
            <a:r>
              <a:rPr kumimoji="1" lang="en-US" altLang="ja-JP" dirty="0" smtClean="0"/>
              <a:t>(-1,0,0)</a:t>
            </a:r>
            <a:endParaRPr lang="en-US" altLang="ja-JP" dirty="0" smtClean="0"/>
          </a:p>
          <a:p>
            <a:pPr lvl="2"/>
            <a:r>
              <a:rPr kumimoji="1" lang="ja-JP" altLang="en-US" dirty="0" smtClean="0"/>
              <a:t>上</a:t>
            </a:r>
            <a:r>
              <a:rPr kumimoji="1" lang="en-US" altLang="ja-JP" dirty="0" smtClean="0"/>
              <a:t>(0,1,0)</a:t>
            </a:r>
            <a:r>
              <a:rPr kumimoji="1" lang="ja-JP" altLang="en-US" dirty="0" err="1" smtClean="0"/>
              <a:t>、</a:t>
            </a:r>
            <a:r>
              <a:rPr kumimoji="1" lang="ja-JP" altLang="en-US" dirty="0" smtClean="0"/>
              <a:t>下</a:t>
            </a:r>
            <a:r>
              <a:rPr kumimoji="1" lang="en-US" altLang="ja-JP" dirty="0" smtClean="0"/>
              <a:t>(0,-1,0)</a:t>
            </a:r>
          </a:p>
          <a:p>
            <a:pPr lvl="2"/>
            <a:r>
              <a:rPr lang="ja-JP" altLang="en-US" dirty="0" smtClean="0"/>
              <a:t>前</a:t>
            </a:r>
            <a:r>
              <a:rPr lang="en-US" altLang="ja-JP" dirty="0" smtClean="0"/>
              <a:t>(0,0,-1)</a:t>
            </a:r>
            <a:r>
              <a:rPr lang="ja-JP" altLang="en-US" dirty="0" err="1" smtClean="0"/>
              <a:t>、</a:t>
            </a:r>
            <a:r>
              <a:rPr lang="ja-JP" altLang="en-US" dirty="0" smtClean="0"/>
              <a:t>後</a:t>
            </a:r>
            <a:r>
              <a:rPr lang="en-US" altLang="ja-JP" dirty="0" smtClean="0"/>
              <a:t>(0,0,1)</a:t>
            </a:r>
          </a:p>
          <a:p>
            <a:pPr lvl="1"/>
            <a:r>
              <a:rPr kumimoji="1" lang="en-US" altLang="ja-JP" dirty="0" err="1" smtClean="0"/>
              <a:t>glVec</a:t>
            </a:r>
            <a:r>
              <a:rPr kumimoji="1" lang="en-US" altLang="ja-JP" dirty="0" smtClean="0"/>
              <a:t>(x, y, z)</a:t>
            </a:r>
            <a:r>
              <a:rPr lang="en-US" altLang="ja-JP" dirty="0" smtClean="0"/>
              <a:t>;</a:t>
            </a:r>
            <a:r>
              <a:rPr lang="ja-JP" altLang="en-US" dirty="0" smtClean="0"/>
              <a:t>で向けたい方向を指定します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09776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作例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>
              <a:buNone/>
            </a:pPr>
            <a:r>
              <a:rPr lang="en-US" altLang="ja-JP" sz="2800" dirty="0" smtClean="0"/>
              <a:t>	</a:t>
            </a:r>
            <a:r>
              <a:rPr lang="en-US" altLang="ja-JP" sz="2800" dirty="0" err="1" smtClean="0"/>
              <a:t>fkut_BlockModel</a:t>
            </a:r>
            <a:r>
              <a:rPr lang="en-US" altLang="ja-JP" sz="2800" dirty="0" smtClean="0"/>
              <a:t>	</a:t>
            </a:r>
            <a:r>
              <a:rPr lang="en-US" altLang="ja-JP" sz="2800" dirty="0" err="1" smtClean="0"/>
              <a:t>kushi</a:t>
            </a:r>
            <a:r>
              <a:rPr lang="en-US" altLang="ja-JP" sz="2800" dirty="0" smtClean="0"/>
              <a:t>;			// </a:t>
            </a:r>
            <a:r>
              <a:rPr lang="ja-JP" altLang="en-US" sz="2800" dirty="0" smtClean="0"/>
              <a:t>すごい変数「直方体になる変数」</a:t>
            </a:r>
          </a:p>
          <a:p>
            <a:pPr>
              <a:buNone/>
            </a:pPr>
            <a:endParaRPr lang="ja-JP" altLang="en-US" sz="2800" dirty="0" smtClean="0"/>
          </a:p>
          <a:p>
            <a:pPr>
              <a:buNone/>
            </a:pPr>
            <a:r>
              <a:rPr lang="en-US" altLang="ja-JP" sz="2800" dirty="0" smtClean="0"/>
              <a:t>	</a:t>
            </a:r>
            <a:r>
              <a:rPr lang="en-US" altLang="ja-JP" sz="2800" dirty="0" err="1" smtClean="0"/>
              <a:t>kushi.create</a:t>
            </a:r>
            <a:r>
              <a:rPr lang="en-US" altLang="ja-JP" sz="2800" dirty="0" smtClean="0"/>
              <a:t>(1.0, 1.0, 70.0);			// </a:t>
            </a:r>
            <a:r>
              <a:rPr lang="ja-JP" altLang="en-US" sz="2800" dirty="0" smtClean="0"/>
              <a:t>縦横高さがの立方体を作る</a:t>
            </a:r>
          </a:p>
          <a:p>
            <a:pPr>
              <a:buNone/>
            </a:pPr>
            <a:r>
              <a:rPr lang="en-US" altLang="ja-JP" sz="2800" dirty="0" smtClean="0"/>
              <a:t>	</a:t>
            </a:r>
            <a:r>
              <a:rPr lang="en-US" altLang="ja-JP" sz="2800" dirty="0" err="1" smtClean="0"/>
              <a:t>kushi.setMaterial</a:t>
            </a:r>
            <a:r>
              <a:rPr lang="en-US" altLang="ja-JP" sz="2800" dirty="0" smtClean="0"/>
              <a:t>(Green);			// </a:t>
            </a:r>
            <a:r>
              <a:rPr lang="ja-JP" altLang="en-US" sz="2800" dirty="0" smtClean="0"/>
              <a:t>色は黄色にする</a:t>
            </a:r>
          </a:p>
          <a:p>
            <a:pPr>
              <a:buNone/>
            </a:pPr>
            <a:r>
              <a:rPr lang="en-US" altLang="ja-JP" sz="2800" dirty="0" smtClean="0"/>
              <a:t>	</a:t>
            </a:r>
            <a:r>
              <a:rPr lang="en-US" altLang="ja-JP" sz="2800" dirty="0" err="1" smtClean="0"/>
              <a:t>kushi.glMoveTo</a:t>
            </a:r>
            <a:r>
              <a:rPr lang="en-US" altLang="ja-JP" sz="2800" dirty="0" smtClean="0"/>
              <a:t>(-2.5, -2.5, 0.0);			// </a:t>
            </a:r>
            <a:r>
              <a:rPr lang="ja-JP" altLang="en-US" sz="2800" dirty="0" smtClean="0"/>
              <a:t>直方体の中心点を指定する</a:t>
            </a:r>
            <a:endParaRPr lang="en-US" altLang="ja-JP" sz="2800" dirty="0" smtClean="0"/>
          </a:p>
          <a:p>
            <a:pPr>
              <a:buNone/>
            </a:pPr>
            <a:r>
              <a:rPr lang="en-US" altLang="ja-JP" sz="2800" dirty="0" smtClean="0"/>
              <a:t>	</a:t>
            </a:r>
            <a:r>
              <a:rPr lang="en-US" altLang="ja-JP" sz="2800" dirty="0" err="1" smtClean="0"/>
              <a:t>kushi.glVec</a:t>
            </a:r>
            <a:r>
              <a:rPr lang="en-US" altLang="ja-JP" sz="2800" dirty="0" smtClean="0"/>
              <a:t>(5.0, 15.0, 0.0);			// </a:t>
            </a:r>
            <a:r>
              <a:rPr lang="ja-JP" altLang="en-US" sz="2800" dirty="0" smtClean="0"/>
              <a:t>右斜め上を向かせる</a:t>
            </a:r>
            <a:endParaRPr lang="en-US" altLang="ja-JP" sz="2800" dirty="0" smtClean="0"/>
          </a:p>
          <a:p>
            <a:pPr>
              <a:buNone/>
            </a:pPr>
            <a:r>
              <a:rPr lang="en-US" altLang="ja-JP" sz="2800" dirty="0" smtClean="0"/>
              <a:t>	</a:t>
            </a:r>
            <a:r>
              <a:rPr lang="en-US" altLang="ja-JP" sz="2800" dirty="0" err="1" smtClean="0"/>
              <a:t>window.entry</a:t>
            </a:r>
            <a:r>
              <a:rPr lang="en-US" altLang="ja-JP" sz="2800" dirty="0" smtClean="0"/>
              <a:t>(</a:t>
            </a:r>
            <a:r>
              <a:rPr lang="en-US" altLang="ja-JP" sz="2800" dirty="0" err="1" smtClean="0"/>
              <a:t>kushi</a:t>
            </a:r>
            <a:r>
              <a:rPr lang="en-US" altLang="ja-JP" sz="2800" dirty="0" smtClean="0"/>
              <a:t>);				// ↑</a:t>
            </a:r>
            <a:r>
              <a:rPr lang="ja-JP" altLang="en-US" sz="2800" dirty="0" smtClean="0"/>
              <a:t>で先に作ったウィンドウ</a:t>
            </a:r>
            <a:r>
              <a:rPr lang="en-US" altLang="ja-JP" sz="2800" dirty="0" smtClean="0"/>
              <a:t>(window)</a:t>
            </a:r>
            <a:r>
              <a:rPr lang="ja-JP" altLang="en-US" sz="2800" dirty="0" smtClean="0"/>
              <a:t>に表示する</a:t>
            </a:r>
          </a:p>
          <a:p>
            <a:pPr>
              <a:buNone/>
            </a:pPr>
            <a:endParaRPr lang="ja-JP" altLang="en-US" sz="2800" dirty="0" smtClean="0"/>
          </a:p>
          <a:p>
            <a:pPr>
              <a:buNone/>
            </a:pPr>
            <a:r>
              <a:rPr lang="en-US" altLang="ja-JP" sz="2800" dirty="0" smtClean="0"/>
              <a:t>	</a:t>
            </a:r>
            <a:r>
              <a:rPr lang="en-US" altLang="ja-JP" sz="2800" dirty="0" err="1" smtClean="0"/>
              <a:t>fkut_SphereModel</a:t>
            </a:r>
            <a:r>
              <a:rPr lang="en-US" altLang="ja-JP" sz="2800" dirty="0" smtClean="0"/>
              <a:t>	</a:t>
            </a:r>
            <a:r>
              <a:rPr lang="en-US" altLang="ja-JP" sz="2800" dirty="0" err="1" smtClean="0"/>
              <a:t>dangoA</a:t>
            </a:r>
            <a:r>
              <a:rPr lang="en-US" altLang="ja-JP" sz="2800" dirty="0" smtClean="0"/>
              <a:t>, </a:t>
            </a:r>
            <a:r>
              <a:rPr lang="en-US" altLang="ja-JP" sz="2800" dirty="0" err="1" smtClean="0"/>
              <a:t>dangoB</a:t>
            </a:r>
            <a:r>
              <a:rPr lang="en-US" altLang="ja-JP" sz="2800" dirty="0" smtClean="0"/>
              <a:t>, </a:t>
            </a:r>
            <a:r>
              <a:rPr lang="en-US" altLang="ja-JP" sz="2800" dirty="0" err="1" smtClean="0"/>
              <a:t>dangoC</a:t>
            </a:r>
            <a:r>
              <a:rPr lang="en-US" altLang="ja-JP" sz="2800" dirty="0" smtClean="0"/>
              <a:t>;		// </a:t>
            </a:r>
            <a:r>
              <a:rPr lang="ja-JP" altLang="en-US" sz="2800" dirty="0" smtClean="0"/>
              <a:t>すごい変数「球になる変数」</a:t>
            </a:r>
          </a:p>
          <a:p>
            <a:pPr>
              <a:buNone/>
            </a:pPr>
            <a:endParaRPr lang="ja-JP" altLang="en-US" sz="2800" dirty="0" smtClean="0"/>
          </a:p>
          <a:p>
            <a:pPr>
              <a:buNone/>
            </a:pPr>
            <a:r>
              <a:rPr lang="en-US" altLang="ja-JP" sz="2800" dirty="0" smtClean="0"/>
              <a:t>	</a:t>
            </a:r>
            <a:r>
              <a:rPr lang="en-US" altLang="ja-JP" sz="2800" dirty="0" err="1" smtClean="0"/>
              <a:t>dangoA.create</a:t>
            </a:r>
            <a:r>
              <a:rPr lang="en-US" altLang="ja-JP" sz="2800" dirty="0" smtClean="0"/>
              <a:t>(8, 8.0);</a:t>
            </a:r>
          </a:p>
          <a:p>
            <a:pPr>
              <a:buNone/>
            </a:pPr>
            <a:r>
              <a:rPr lang="en-US" altLang="ja-JP" sz="2800" dirty="0" smtClean="0"/>
              <a:t>	</a:t>
            </a:r>
            <a:r>
              <a:rPr lang="en-US" altLang="ja-JP" sz="2800" dirty="0" err="1" smtClean="0"/>
              <a:t>dangoA.setMaterial</a:t>
            </a:r>
            <a:r>
              <a:rPr lang="en-US" altLang="ja-JP" sz="2800" dirty="0" smtClean="0"/>
              <a:t>(Yellow);</a:t>
            </a:r>
          </a:p>
          <a:p>
            <a:pPr>
              <a:buNone/>
            </a:pPr>
            <a:r>
              <a:rPr lang="en-US" altLang="ja-JP" sz="2800" dirty="0" smtClean="0"/>
              <a:t>	</a:t>
            </a:r>
            <a:r>
              <a:rPr lang="en-US" altLang="ja-JP" sz="2800" dirty="0" err="1" smtClean="0"/>
              <a:t>dangoA.glMoveTo</a:t>
            </a:r>
            <a:r>
              <a:rPr lang="en-US" altLang="ja-JP" sz="2800" dirty="0" smtClean="0"/>
              <a:t>(-5.0, -10.0, 0.0);</a:t>
            </a:r>
          </a:p>
          <a:p>
            <a:pPr>
              <a:buNone/>
            </a:pPr>
            <a:r>
              <a:rPr lang="en-US" altLang="ja-JP" sz="2800" dirty="0" smtClean="0"/>
              <a:t>	</a:t>
            </a:r>
            <a:r>
              <a:rPr lang="en-US" altLang="ja-JP" sz="2800" dirty="0" err="1" smtClean="0"/>
              <a:t>window.entry</a:t>
            </a:r>
            <a:r>
              <a:rPr lang="en-US" altLang="ja-JP" sz="2800" dirty="0" smtClean="0"/>
              <a:t>(</a:t>
            </a:r>
            <a:r>
              <a:rPr lang="en-US" altLang="ja-JP" sz="2800" dirty="0" err="1" smtClean="0"/>
              <a:t>dangoA</a:t>
            </a:r>
            <a:r>
              <a:rPr lang="en-US" altLang="ja-JP" sz="2800" dirty="0" smtClean="0"/>
              <a:t>);			// ↑</a:t>
            </a:r>
            <a:r>
              <a:rPr lang="ja-JP" altLang="en-US" sz="2800" dirty="0" smtClean="0"/>
              <a:t>で先に作ったウィンドウ</a:t>
            </a:r>
            <a:r>
              <a:rPr lang="en-US" altLang="ja-JP" sz="2800" dirty="0" smtClean="0"/>
              <a:t>(window)</a:t>
            </a:r>
            <a:r>
              <a:rPr lang="ja-JP" altLang="en-US" sz="2800" dirty="0" smtClean="0"/>
              <a:t>に表示する</a:t>
            </a:r>
          </a:p>
          <a:p>
            <a:pPr>
              <a:buNone/>
            </a:pPr>
            <a:endParaRPr lang="ja-JP" altLang="en-US" sz="2800" dirty="0" smtClean="0"/>
          </a:p>
          <a:p>
            <a:pPr>
              <a:buNone/>
            </a:pPr>
            <a:r>
              <a:rPr lang="en-US" altLang="ja-JP" sz="2800" dirty="0" smtClean="0"/>
              <a:t>	</a:t>
            </a:r>
            <a:r>
              <a:rPr lang="en-US" altLang="ja-JP" sz="2800" dirty="0" err="1" smtClean="0"/>
              <a:t>dangoB.create</a:t>
            </a:r>
            <a:r>
              <a:rPr lang="en-US" altLang="ja-JP" sz="2800" dirty="0" smtClean="0"/>
              <a:t>(8, 8.0);</a:t>
            </a:r>
          </a:p>
          <a:p>
            <a:pPr>
              <a:buNone/>
            </a:pPr>
            <a:r>
              <a:rPr lang="en-US" altLang="ja-JP" sz="2800" dirty="0" smtClean="0"/>
              <a:t>	</a:t>
            </a:r>
            <a:r>
              <a:rPr lang="en-US" altLang="ja-JP" sz="2800" dirty="0" err="1" smtClean="0"/>
              <a:t>dangoB.setMaterial</a:t>
            </a:r>
            <a:r>
              <a:rPr lang="en-US" altLang="ja-JP" sz="2800" dirty="0" smtClean="0"/>
              <a:t>(Yellow);</a:t>
            </a:r>
          </a:p>
          <a:p>
            <a:pPr>
              <a:buNone/>
            </a:pPr>
            <a:r>
              <a:rPr lang="en-US" altLang="ja-JP" sz="2800" dirty="0" smtClean="0"/>
              <a:t>	</a:t>
            </a:r>
            <a:r>
              <a:rPr lang="en-US" altLang="ja-JP" sz="2800" dirty="0" err="1" smtClean="0"/>
              <a:t>dangoB.glMoveTo</a:t>
            </a:r>
            <a:r>
              <a:rPr lang="en-US" altLang="ja-JP" sz="2800" dirty="0" smtClean="0"/>
              <a:t>(0.0, 5.0, 0.0);</a:t>
            </a:r>
          </a:p>
          <a:p>
            <a:pPr>
              <a:buNone/>
            </a:pPr>
            <a:r>
              <a:rPr lang="en-US" altLang="ja-JP" sz="2800" dirty="0" smtClean="0"/>
              <a:t>	</a:t>
            </a:r>
            <a:r>
              <a:rPr lang="en-US" altLang="ja-JP" sz="2800" dirty="0" err="1" smtClean="0"/>
              <a:t>window.entry</a:t>
            </a:r>
            <a:r>
              <a:rPr lang="en-US" altLang="ja-JP" sz="2800" dirty="0" smtClean="0"/>
              <a:t>(</a:t>
            </a:r>
            <a:r>
              <a:rPr lang="en-US" altLang="ja-JP" sz="2800" dirty="0" err="1" smtClean="0"/>
              <a:t>dangoB</a:t>
            </a:r>
            <a:r>
              <a:rPr lang="en-US" altLang="ja-JP" sz="2800" dirty="0" smtClean="0"/>
              <a:t>);			// ↑</a:t>
            </a:r>
            <a:r>
              <a:rPr lang="ja-JP" altLang="en-US" sz="2800" dirty="0" smtClean="0"/>
              <a:t>で先に作ったウィンドウ</a:t>
            </a:r>
            <a:r>
              <a:rPr lang="en-US" altLang="ja-JP" sz="2800" dirty="0" smtClean="0"/>
              <a:t>(window)</a:t>
            </a:r>
            <a:r>
              <a:rPr lang="ja-JP" altLang="en-US" sz="2800" dirty="0" smtClean="0"/>
              <a:t>に表示する</a:t>
            </a:r>
          </a:p>
          <a:p>
            <a:pPr>
              <a:buNone/>
            </a:pPr>
            <a:endParaRPr lang="ja-JP" altLang="en-US" sz="2800" dirty="0" smtClean="0"/>
          </a:p>
          <a:p>
            <a:pPr>
              <a:buNone/>
            </a:pPr>
            <a:r>
              <a:rPr lang="en-US" altLang="ja-JP" sz="2800" dirty="0" smtClean="0"/>
              <a:t>	</a:t>
            </a:r>
            <a:r>
              <a:rPr lang="en-US" altLang="ja-JP" sz="2800" dirty="0" err="1" smtClean="0"/>
              <a:t>dangoC.create</a:t>
            </a:r>
            <a:r>
              <a:rPr lang="en-US" altLang="ja-JP" sz="2800" dirty="0" smtClean="0"/>
              <a:t>(8, 8.0);</a:t>
            </a:r>
          </a:p>
          <a:p>
            <a:pPr>
              <a:buNone/>
            </a:pPr>
            <a:r>
              <a:rPr lang="en-US" altLang="ja-JP" sz="2800" dirty="0" smtClean="0"/>
              <a:t>	</a:t>
            </a:r>
            <a:r>
              <a:rPr lang="en-US" altLang="ja-JP" sz="2800" dirty="0" err="1" smtClean="0"/>
              <a:t>dangoC.setMaterial</a:t>
            </a:r>
            <a:r>
              <a:rPr lang="en-US" altLang="ja-JP" sz="2800" dirty="0" smtClean="0"/>
              <a:t>(Yellow);</a:t>
            </a:r>
          </a:p>
          <a:p>
            <a:pPr>
              <a:buNone/>
            </a:pPr>
            <a:r>
              <a:rPr lang="en-US" altLang="ja-JP" sz="2800" dirty="0" smtClean="0"/>
              <a:t>	</a:t>
            </a:r>
            <a:r>
              <a:rPr lang="en-US" altLang="ja-JP" sz="2800" dirty="0" err="1" smtClean="0"/>
              <a:t>dangoC.glMoveTo</a:t>
            </a:r>
            <a:r>
              <a:rPr lang="en-US" altLang="ja-JP" sz="2800" dirty="0" smtClean="0"/>
              <a:t>(5.0, 20.0, 0.0);</a:t>
            </a:r>
          </a:p>
          <a:p>
            <a:pPr>
              <a:buNone/>
            </a:pPr>
            <a:r>
              <a:rPr lang="en-US" altLang="ja-JP" sz="2800" dirty="0" smtClean="0"/>
              <a:t>	</a:t>
            </a:r>
            <a:r>
              <a:rPr lang="en-US" altLang="ja-JP" sz="2800" dirty="0" err="1" smtClean="0"/>
              <a:t>window.entry</a:t>
            </a:r>
            <a:r>
              <a:rPr lang="en-US" altLang="ja-JP" sz="2800" dirty="0" smtClean="0"/>
              <a:t>(</a:t>
            </a:r>
            <a:r>
              <a:rPr lang="en-US" altLang="ja-JP" sz="2800" dirty="0" err="1" smtClean="0"/>
              <a:t>dangoC</a:t>
            </a:r>
            <a:r>
              <a:rPr lang="en-US" altLang="ja-JP" sz="2800" dirty="0" smtClean="0"/>
              <a:t>);			// ↑</a:t>
            </a:r>
            <a:r>
              <a:rPr lang="ja-JP" altLang="en-US" sz="2800" dirty="0" smtClean="0"/>
              <a:t>で先に作ったウィンドウ</a:t>
            </a:r>
            <a:r>
              <a:rPr lang="en-US" altLang="ja-JP" sz="2800" dirty="0" smtClean="0"/>
              <a:t>(window)</a:t>
            </a:r>
            <a:r>
              <a:rPr lang="ja-JP" altLang="en-US" sz="2800" dirty="0" smtClean="0"/>
              <a:t>に表示する</a:t>
            </a:r>
          </a:p>
          <a:p>
            <a:pPr>
              <a:buNone/>
            </a:pP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01059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こうなる</a:t>
            </a:r>
            <a:endParaRPr kumimoji="1" lang="ja-JP" alt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73110" y="1600200"/>
            <a:ext cx="579778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007004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来週以降に出す課題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kumimoji="1" lang="ja-JP" altLang="en-US" dirty="0" smtClean="0"/>
              <a:t>以下のお題の図形を作ってみよう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何かの動物</a:t>
            </a:r>
            <a:r>
              <a:rPr lang="en-US" altLang="ja-JP" dirty="0" smtClean="0"/>
              <a:t>(</a:t>
            </a:r>
            <a:r>
              <a:rPr lang="ja-JP" altLang="en-US" dirty="0" smtClean="0"/>
              <a:t>→はねこ</a:t>
            </a:r>
            <a:r>
              <a:rPr lang="en-US" altLang="ja-JP" dirty="0" smtClean="0"/>
              <a:t>)</a:t>
            </a:r>
          </a:p>
          <a:p>
            <a:pPr lvl="1"/>
            <a:r>
              <a:rPr lang="ja-JP" altLang="en-US" dirty="0" smtClean="0"/>
              <a:t>自動車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サザエさん的なおうち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その他思いつくもの</a:t>
            </a:r>
            <a:endParaRPr lang="en-US" altLang="ja-JP" dirty="0" smtClean="0"/>
          </a:p>
          <a:p>
            <a:pPr lvl="1"/>
            <a:endParaRPr lang="en-US" altLang="ja-JP" dirty="0" smtClean="0"/>
          </a:p>
          <a:p>
            <a:r>
              <a:rPr kumimoji="1" lang="ja-JP" altLang="en-US" dirty="0" smtClean="0"/>
              <a:t>時間を掛けて力作を作っておこう！</a:t>
            </a:r>
            <a:endParaRPr kumimoji="1" lang="ja-JP" alt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8200" y="2286298"/>
            <a:ext cx="4038600" cy="31537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02752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今日は</a:t>
            </a:r>
            <a:r>
              <a:rPr kumimoji="1" lang="en-US" altLang="ja-JP" dirty="0" smtClean="0"/>
              <a:t>18</a:t>
            </a:r>
            <a:r>
              <a:rPr kumimoji="1" lang="ja-JP" altLang="en-US" dirty="0" smtClean="0"/>
              <a:t>時前に切り上げます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ja-JP" dirty="0" smtClean="0"/>
              <a:t>Visual Studio 2010</a:t>
            </a:r>
            <a:r>
              <a:rPr kumimoji="1" lang="ja-JP" altLang="en-US" dirty="0" smtClean="0"/>
              <a:t>を入れてある人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FK </a:t>
            </a:r>
            <a:r>
              <a:rPr lang="en-US" altLang="ja-JP" dirty="0" err="1" smtClean="0"/>
              <a:t>ToolKit</a:t>
            </a:r>
            <a:r>
              <a:rPr lang="en-US" altLang="ja-JP" dirty="0" smtClean="0"/>
              <a:t>(VS2010</a:t>
            </a:r>
            <a:r>
              <a:rPr lang="ja-JP" altLang="en-US" dirty="0" smtClean="0"/>
              <a:t>用</a:t>
            </a:r>
            <a:r>
              <a:rPr lang="en-US" altLang="ja-JP" dirty="0" smtClean="0"/>
              <a:t>)</a:t>
            </a:r>
            <a:r>
              <a:rPr lang="ja-JP" altLang="en-US" dirty="0" smtClean="0"/>
              <a:t>をセットアップして、授業に付いてきてください</a:t>
            </a:r>
            <a:endParaRPr lang="en-US" altLang="ja-JP" dirty="0" smtClean="0"/>
          </a:p>
          <a:p>
            <a:endParaRPr kumimoji="1" lang="en-US" altLang="ja-JP" dirty="0" smtClean="0"/>
          </a:p>
          <a:p>
            <a:r>
              <a:rPr kumimoji="1" lang="en-US" altLang="ja-JP" dirty="0" smtClean="0"/>
              <a:t>Visual Studio 2010</a:t>
            </a:r>
            <a:r>
              <a:rPr kumimoji="1" lang="ja-JP" altLang="en-US" dirty="0" smtClean="0"/>
              <a:t>を入れてない人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確実に間に合わないので、今日は</a:t>
            </a:r>
            <a:r>
              <a:rPr kumimoji="1" lang="en-US" altLang="ja-JP" dirty="0" err="1" smtClean="0"/>
              <a:t>TextPad</a:t>
            </a:r>
            <a:r>
              <a:rPr kumimoji="1" lang="ja-JP" altLang="en-US" dirty="0" smtClean="0"/>
              <a:t>で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プログラムの書き取り</a:t>
            </a:r>
            <a:r>
              <a:rPr kumimoji="1" lang="ja-JP" altLang="en-US" dirty="0" err="1" smtClean="0"/>
              <a:t>だ</a:t>
            </a:r>
            <a:r>
              <a:rPr kumimoji="1" lang="ja-JP" altLang="en-US" dirty="0" smtClean="0"/>
              <a:t>けしてください</a:t>
            </a:r>
            <a:endParaRPr kumimoji="1" lang="en-US" altLang="ja-JP" dirty="0" smtClean="0"/>
          </a:p>
          <a:p>
            <a:pPr lvl="1"/>
            <a:r>
              <a:rPr lang="ja-JP" altLang="en-US" dirty="0"/>
              <a:t>来週</a:t>
            </a:r>
            <a:r>
              <a:rPr lang="ja-JP" altLang="en-US" dirty="0" smtClean="0"/>
              <a:t>までに</a:t>
            </a:r>
            <a:r>
              <a:rPr lang="en-US" altLang="ja-JP" dirty="0" smtClean="0"/>
              <a:t>VS2010</a:t>
            </a:r>
            <a:r>
              <a:rPr lang="ja-JP" altLang="en-US" dirty="0" smtClean="0"/>
              <a:t>を入れて、その後に</a:t>
            </a:r>
            <a:r>
              <a:rPr lang="en-US" altLang="ja-JP" dirty="0" smtClean="0"/>
              <a:t>FK</a:t>
            </a:r>
            <a:r>
              <a:rPr lang="ja-JP" altLang="en-US" dirty="0" smtClean="0"/>
              <a:t>を入れてください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059213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dirty="0" smtClean="0"/>
              <a:t>授業資料などを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公開していくサイト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algn="ctr">
              <a:buNone/>
            </a:pPr>
            <a:r>
              <a:rPr kumimoji="1" lang="en-US" altLang="ja-JP" sz="2800" dirty="0" smtClean="0">
                <a:hlinkClick r:id="rId2"/>
              </a:rPr>
              <a:t>http://www.teu.ac.jp/aqua/~rita/gp-prog/</a:t>
            </a:r>
            <a:endParaRPr kumimoji="1" lang="en-US" altLang="ja-JP" sz="2800" dirty="0" smtClean="0"/>
          </a:p>
          <a:p>
            <a:pPr algn="ctr">
              <a:buNone/>
            </a:pPr>
            <a:r>
              <a:rPr kumimoji="1" lang="ja-JP" altLang="en-US" sz="2800" dirty="0" smtClean="0"/>
              <a:t>今後配布物はここを通して配布</a:t>
            </a:r>
            <a:r>
              <a:rPr lang="ja-JP" altLang="en-US" sz="2800" dirty="0" smtClean="0"/>
              <a:t>します</a:t>
            </a:r>
            <a:endParaRPr kumimoji="1" lang="en-US" altLang="ja-JP" sz="2800" dirty="0" smtClean="0"/>
          </a:p>
        </p:txBody>
      </p:sp>
    </p:spTree>
    <p:extLst>
      <p:ext uri="{BB962C8B-B14F-4D97-AF65-F5344CB8AC3E}">
        <p14:creationId xmlns:p14="http://schemas.microsoft.com/office/powerpoint/2010/main" val="3290072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今週</a:t>
            </a:r>
            <a:r>
              <a:rPr kumimoji="1" lang="ja-JP" altLang="en-US" dirty="0" smtClean="0"/>
              <a:t>のプロジェクト</a:t>
            </a:r>
            <a:endParaRPr kumimoji="1" lang="ja-JP" altLang="en-US" dirty="0"/>
          </a:p>
        </p:txBody>
      </p:sp>
      <p:sp>
        <p:nvSpPr>
          <p:cNvPr id="4" name="コンテンツ プレースホルダ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Visual Studio</a:t>
            </a:r>
            <a:r>
              <a:rPr kumimoji="1" lang="ja-JP" altLang="en-US" dirty="0" smtClean="0"/>
              <a:t>ではプログラムを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「プロジェクト」という単位で開発する</a:t>
            </a:r>
            <a:endParaRPr kumimoji="1" lang="en-US" altLang="ja-JP" dirty="0" smtClean="0"/>
          </a:p>
          <a:p>
            <a:r>
              <a:rPr kumimoji="1" lang="ja-JP" altLang="en-US" dirty="0" smtClean="0"/>
              <a:t>毎週こちらで用意したプロジェクトを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授業資料ページからダウンロードします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落とした</a:t>
            </a:r>
            <a:r>
              <a:rPr kumimoji="1" lang="en-US" altLang="ja-JP" dirty="0" smtClean="0"/>
              <a:t>Zip</a:t>
            </a:r>
            <a:r>
              <a:rPr kumimoji="1" lang="ja-JP" altLang="en-US" dirty="0" smtClean="0"/>
              <a:t>ファイルを解凍して、出てきたフォルダを好きなところに配置</a:t>
            </a:r>
            <a:endParaRPr kumimoji="1"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3319257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中身</a:t>
            </a:r>
            <a:endParaRPr kumimoji="1" lang="ja-JP" altLang="en-US" dirty="0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First3D.sln</a:t>
            </a:r>
          </a:p>
          <a:p>
            <a:pPr lvl="1"/>
            <a:r>
              <a:rPr lang="ja-JP" altLang="en-US" dirty="0" smtClean="0"/>
              <a:t>これを開くと</a:t>
            </a:r>
            <a:r>
              <a:rPr lang="en-US" altLang="ja-JP" dirty="0" smtClean="0"/>
              <a:t>Visual</a:t>
            </a:r>
            <a:r>
              <a:rPr lang="ja-JP" altLang="en-US" dirty="0" smtClean="0"/>
              <a:t> </a:t>
            </a:r>
            <a:r>
              <a:rPr lang="en-US" altLang="ja-JP" dirty="0" smtClean="0"/>
              <a:t>Studio</a:t>
            </a:r>
            <a:r>
              <a:rPr lang="ja-JP" altLang="en-US" dirty="0" smtClean="0"/>
              <a:t>が起動します</a:t>
            </a:r>
            <a:endParaRPr lang="en-US" altLang="ja-JP" dirty="0" smtClean="0"/>
          </a:p>
          <a:p>
            <a:r>
              <a:rPr kumimoji="1" lang="en-US" altLang="ja-JP" dirty="0" smtClean="0"/>
              <a:t>main.cpp</a:t>
            </a:r>
          </a:p>
          <a:p>
            <a:pPr lvl="1"/>
            <a:r>
              <a:rPr lang="en-US" altLang="ja-JP" dirty="0" smtClean="0"/>
              <a:t>Visual Studio</a:t>
            </a:r>
            <a:r>
              <a:rPr lang="ja-JP" altLang="en-US" dirty="0" smtClean="0"/>
              <a:t>上で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読み書きする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プログラム本体です</a:t>
            </a:r>
            <a:endParaRPr lang="en-US" altLang="ja-JP" dirty="0" smtClean="0"/>
          </a:p>
          <a:p>
            <a:r>
              <a:rPr kumimoji="1" lang="en-US" altLang="ja-JP" dirty="0" smtClean="0"/>
              <a:t>FKUT</a:t>
            </a:r>
          </a:p>
          <a:p>
            <a:pPr lvl="1"/>
            <a:r>
              <a:rPr lang="ja-JP" altLang="en-US" dirty="0" smtClean="0"/>
              <a:t>ないしょ☆</a:t>
            </a:r>
            <a:endParaRPr kumimoji="1" lang="ja-JP" altLang="en-US" dirty="0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 r="43873"/>
          <a:stretch>
            <a:fillRect/>
          </a:stretch>
        </p:blipFill>
        <p:spPr bwMode="auto">
          <a:xfrm>
            <a:off x="4719637" y="1643051"/>
            <a:ext cx="4424363" cy="29487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188679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とりあえず開いてみよう</a:t>
            </a:r>
            <a:endParaRPr kumimoji="1" lang="ja-JP" altLang="en-US" dirty="0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ソリューション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エクスプローラー → 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en-US" altLang="ja-JP" dirty="0" smtClean="0"/>
              <a:t>First3D </a:t>
            </a:r>
            <a:r>
              <a:rPr kumimoji="1" lang="ja-JP" altLang="en-US" dirty="0" smtClean="0"/>
              <a:t>→ ソース ファイル →</a:t>
            </a:r>
            <a:r>
              <a:rPr kumimoji="1" lang="en-US" altLang="ja-JP" dirty="0" smtClean="0"/>
              <a:t>main.cpp</a:t>
            </a:r>
          </a:p>
          <a:p>
            <a:r>
              <a:rPr lang="en-US" altLang="ja-JP" dirty="0" smtClean="0"/>
              <a:t>C++</a:t>
            </a:r>
            <a:r>
              <a:rPr lang="ja-JP" altLang="en-US" dirty="0" smtClean="0"/>
              <a:t>のプログラムで主に書くのは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err="1" smtClean="0"/>
              <a:t>cpp</a:t>
            </a:r>
            <a:r>
              <a:rPr lang="ja-JP" altLang="en-US" dirty="0" smtClean="0"/>
              <a:t>ファイル</a:t>
            </a:r>
            <a:endParaRPr lang="en-US" altLang="ja-JP" dirty="0" smtClean="0"/>
          </a:p>
          <a:p>
            <a:pPr lvl="1"/>
            <a:r>
              <a:rPr kumimoji="1" lang="en-US" altLang="ja-JP" dirty="0" smtClean="0"/>
              <a:t>h</a:t>
            </a:r>
            <a:r>
              <a:rPr kumimoji="1" lang="ja-JP" altLang="en-US" dirty="0" smtClean="0"/>
              <a:t>ファイルもそのうち</a:t>
            </a:r>
            <a:r>
              <a:rPr kumimoji="1" lang="ja-JP" altLang="en-US" dirty="0" smtClean="0"/>
              <a:t>書きます</a:t>
            </a:r>
            <a:endParaRPr kumimoji="1" lang="en-US" altLang="ja-JP" dirty="0" smtClean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 b="37558"/>
          <a:stretch>
            <a:fillRect/>
          </a:stretch>
        </p:blipFill>
        <p:spPr bwMode="auto">
          <a:xfrm>
            <a:off x="4786314" y="1394669"/>
            <a:ext cx="3929090" cy="5463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521848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ファイルとフォルダ</a:t>
            </a:r>
            <a:endParaRPr kumimoji="1" lang="ja-JP" altLang="en-US" dirty="0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kumimoji="1" lang="ja-JP" altLang="en-US" dirty="0" smtClean="0"/>
              <a:t>最近の</a:t>
            </a:r>
            <a:r>
              <a:rPr kumimoji="1" lang="en-US" altLang="ja-JP" dirty="0" smtClean="0"/>
              <a:t>PC</a:t>
            </a:r>
            <a:r>
              <a:rPr kumimoji="1" lang="ja-JP" altLang="en-US" dirty="0" smtClean="0"/>
              <a:t>や携帯ではファイルはまだしも「フォルダの位置」などを気にしなくても良くなっています</a:t>
            </a:r>
            <a:endParaRPr kumimoji="1" lang="en-US" altLang="ja-JP" dirty="0" smtClean="0"/>
          </a:p>
          <a:p>
            <a:r>
              <a:rPr lang="ja-JP" altLang="en-US" dirty="0" smtClean="0"/>
              <a:t>しかし、開発する側はそう</a:t>
            </a:r>
            <a:r>
              <a:rPr lang="ja-JP" altLang="en-US" dirty="0" err="1" smtClean="0"/>
              <a:t>も</a:t>
            </a:r>
            <a:r>
              <a:rPr lang="ja-JP" altLang="en-US" dirty="0" smtClean="0"/>
              <a:t>言って</a:t>
            </a:r>
            <a:r>
              <a:rPr lang="ja-JP" altLang="en-US" dirty="0" err="1" smtClean="0"/>
              <a:t>られません</a:t>
            </a:r>
            <a:endParaRPr lang="en-US" altLang="ja-JP" dirty="0" smtClean="0"/>
          </a:p>
          <a:p>
            <a:r>
              <a:rPr kumimoji="1" lang="ja-JP" altLang="en-US" dirty="0" smtClean="0"/>
              <a:t>前期の</a:t>
            </a:r>
            <a:r>
              <a:rPr kumimoji="1" lang="en-US" altLang="ja-JP" dirty="0" smtClean="0"/>
              <a:t>PC</a:t>
            </a:r>
            <a:r>
              <a:rPr kumimoji="1" lang="ja-JP" altLang="en-US" dirty="0" smtClean="0"/>
              <a:t>操作演習をしっかり復習しよう</a:t>
            </a:r>
            <a:endParaRPr kumimoji="1" lang="ja-JP" alt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 r="59095" b="-763"/>
          <a:stretch>
            <a:fillRect/>
          </a:stretch>
        </p:blipFill>
        <p:spPr bwMode="auto">
          <a:xfrm>
            <a:off x="5292080" y="1484784"/>
            <a:ext cx="2952328" cy="48458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858072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955</TotalTime>
  <Words>994</Words>
  <Application>Microsoft Office PowerPoint</Application>
  <PresentationFormat>画面に合わせる (4:3)</PresentationFormat>
  <Paragraphs>312</Paragraphs>
  <Slides>35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35</vt:i4>
      </vt:variant>
    </vt:vector>
  </HeadingPairs>
  <TitlesOfParts>
    <vt:vector size="36" baseType="lpstr">
      <vt:lpstr>Office テーマ</vt:lpstr>
      <vt:lpstr>プロジェクト演習Ⅱ インタラクティブゲーム制作 イントロダクション2</vt:lpstr>
      <vt:lpstr>今日の内容</vt:lpstr>
      <vt:lpstr>セットアップするもの</vt:lpstr>
      <vt:lpstr>今日は18時前に切り上げます</vt:lpstr>
      <vt:lpstr>授業資料などを 公開していくサイト</vt:lpstr>
      <vt:lpstr>今週のプロジェクト</vt:lpstr>
      <vt:lpstr>中身</vt:lpstr>
      <vt:lpstr>とりあえず開いてみよう</vt:lpstr>
      <vt:lpstr>ファイルとフォルダ</vt:lpstr>
      <vt:lpstr>何もしないプログラム</vt:lpstr>
      <vt:lpstr>はじめてのプログラム</vt:lpstr>
      <vt:lpstr>スライドからのコピペは禁止！</vt:lpstr>
      <vt:lpstr>早速動かそう</vt:lpstr>
      <vt:lpstr>ちなみに今できあがった プログラムは</vt:lpstr>
      <vt:lpstr>C++における プログラムの原則(1)</vt:lpstr>
      <vt:lpstr>良くあるプログラム入門で書く奴</vt:lpstr>
      <vt:lpstr>実行結果</vt:lpstr>
      <vt:lpstr>さっき書き足した言葉の意味</vt:lpstr>
      <vt:lpstr>C++における プログラムの原則(2)</vt:lpstr>
      <vt:lpstr>ウィンドウを表示させてみよう</vt:lpstr>
      <vt:lpstr>3次元のお絵かきができる ウィンドウ</vt:lpstr>
      <vt:lpstr>実行結果</vt:lpstr>
      <vt:lpstr>ウィンドウを出す プログラム[改訂版]</vt:lpstr>
      <vt:lpstr>これがゲームプログラミングの キャンバスとなるプログラム</vt:lpstr>
      <vt:lpstr>これだけじゃ食い足りない人へ</vt:lpstr>
      <vt:lpstr>こうなるはず</vt:lpstr>
      <vt:lpstr>プログラムによる 3次元的お絵かき</vt:lpstr>
      <vt:lpstr>とりあえず作れる図形は4種類</vt:lpstr>
      <vt:lpstr>作る手順</vt:lpstr>
      <vt:lpstr>3Dでは単純な色と言わず マテリアルと呼びます</vt:lpstr>
      <vt:lpstr>使えるマテリアル一覧</vt:lpstr>
      <vt:lpstr>位置と姿勢</vt:lpstr>
      <vt:lpstr>作例</vt:lpstr>
      <vt:lpstr>こうなる</vt:lpstr>
      <vt:lpstr>来週以降に出す課題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Ryota Takeuchi</dc:creator>
  <cp:lastModifiedBy>竹内 亮太</cp:lastModifiedBy>
  <cp:revision>82</cp:revision>
  <dcterms:created xsi:type="dcterms:W3CDTF">2009-10-06T17:40:33Z</dcterms:created>
  <dcterms:modified xsi:type="dcterms:W3CDTF">2012-09-26T06:29:48Z</dcterms:modified>
</cp:coreProperties>
</file>