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66" r:id="rId3"/>
    <p:sldId id="294" r:id="rId4"/>
    <p:sldId id="321" r:id="rId5"/>
    <p:sldId id="303" r:id="rId6"/>
    <p:sldId id="304" r:id="rId7"/>
    <p:sldId id="305" r:id="rId8"/>
    <p:sldId id="306" r:id="rId9"/>
    <p:sldId id="307" r:id="rId10"/>
    <p:sldId id="279" r:id="rId11"/>
    <p:sldId id="302" r:id="rId12"/>
    <p:sldId id="308" r:id="rId13"/>
    <p:sldId id="309" r:id="rId14"/>
    <p:sldId id="311" r:id="rId15"/>
    <p:sldId id="310" r:id="rId16"/>
    <p:sldId id="312" r:id="rId17"/>
    <p:sldId id="313" r:id="rId18"/>
    <p:sldId id="314" r:id="rId19"/>
    <p:sldId id="315" r:id="rId20"/>
    <p:sldId id="320" r:id="rId21"/>
    <p:sldId id="316" r:id="rId22"/>
    <p:sldId id="317" r:id="rId23"/>
    <p:sldId id="318" r:id="rId24"/>
    <p:sldId id="319" r:id="rId25"/>
    <p:sldId id="322" r:id="rId26"/>
    <p:sldId id="332" r:id="rId27"/>
    <p:sldId id="323" r:id="rId28"/>
    <p:sldId id="324" r:id="rId29"/>
    <p:sldId id="325" r:id="rId30"/>
    <p:sldId id="326" r:id="rId31"/>
    <p:sldId id="327" r:id="rId32"/>
    <p:sldId id="328" r:id="rId33"/>
    <p:sldId id="329" r:id="rId34"/>
    <p:sldId id="330" r:id="rId35"/>
    <p:sldId id="331" r:id="rId3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2012/9/26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u.ac.jp/aqua/~rita/gp-pro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</a:t>
            </a:r>
          </a:p>
          <a:p>
            <a:r>
              <a:rPr lang="ja-JP" altLang="en-US" dirty="0" smtClean="0"/>
              <a:t>はじめての</a:t>
            </a:r>
            <a:r>
              <a:rPr lang="en-US" altLang="ja-JP" dirty="0" smtClean="0"/>
              <a:t>3D</a:t>
            </a:r>
            <a:r>
              <a:rPr lang="ja-JP" altLang="en-US" dirty="0" smtClean="0"/>
              <a:t>プログラミング</a:t>
            </a:r>
          </a:p>
          <a:p>
            <a:r>
              <a:rPr lang="en-US" altLang="ja-JP" dirty="0" smtClean="0"/>
              <a:t>Hello 3D World!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何もしないプログラム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「何もしない」ところからはじめよう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はじめてのプログラム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右に示すプログラムを打ち込んでみよう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プロジェクトの</a:t>
            </a:r>
            <a:r>
              <a:rPr lang="en-US" altLang="ja-JP" dirty="0" smtClean="0"/>
              <a:t>main.cpp</a:t>
            </a:r>
            <a:r>
              <a:rPr lang="ja-JP" altLang="en-US" dirty="0" smtClean="0"/>
              <a:t>に書き込む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Visual </a:t>
            </a:r>
            <a:r>
              <a:rPr lang="en-US" altLang="ja-JP" dirty="0" smtClean="0"/>
              <a:t>Studio</a:t>
            </a:r>
            <a:r>
              <a:rPr lang="ja-JP" altLang="en-US" dirty="0" smtClean="0"/>
              <a:t>がまだ入っていない人は、</a:t>
            </a:r>
            <a:r>
              <a:rPr lang="en-US" altLang="ja-JP" dirty="0" err="1" smtClean="0"/>
              <a:t>TextPad</a:t>
            </a:r>
            <a:r>
              <a:rPr lang="ja-JP" altLang="en-US" dirty="0" smtClean="0"/>
              <a:t>で</a:t>
            </a:r>
            <a:r>
              <a:rPr kumimoji="1" lang="ja-JP" altLang="en-US" dirty="0" smtClean="0"/>
              <a:t>打ち込んで</a:t>
            </a:r>
            <a:r>
              <a:rPr kumimoji="1" lang="ja-JP" altLang="en-US" dirty="0" smtClean="0"/>
              <a:t>保存しておき、セットアップが済んでからコピペで試してみよう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dirty="0" err="1"/>
              <a:t>int</a:t>
            </a:r>
            <a:r>
              <a:rPr lang="en-US" altLang="ja-JP" sz="1800" dirty="0"/>
              <a:t> main(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argc</a:t>
            </a:r>
            <a:r>
              <a:rPr lang="en-US" altLang="ja-JP" sz="1800" dirty="0"/>
              <a:t>, char *</a:t>
            </a:r>
            <a:r>
              <a:rPr lang="en-US" altLang="ja-JP" sz="1800" dirty="0" err="1"/>
              <a:t>argv</a:t>
            </a:r>
            <a:r>
              <a:rPr lang="en-US" altLang="ja-JP" sz="1800" dirty="0"/>
              <a:t>[])</a:t>
            </a:r>
          </a:p>
          <a:p>
            <a:pPr marL="0" indent="0">
              <a:buNone/>
            </a:pPr>
            <a:r>
              <a:rPr lang="en-US" altLang="ja-JP" sz="1800" dirty="0"/>
              <a:t>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return </a:t>
            </a:r>
            <a:r>
              <a:rPr lang="en-US" altLang="ja-JP" sz="1800" dirty="0"/>
              <a:t>0;</a:t>
            </a:r>
          </a:p>
          <a:p>
            <a:pPr marL="0" indent="0">
              <a:buNone/>
            </a:pPr>
            <a:r>
              <a:rPr lang="en-US" altLang="ja-JP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59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スライドからのコピペは禁止！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コピペする人にはドハマリする呪いを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かけておきました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今後</a:t>
            </a:r>
            <a:r>
              <a:rPr lang="ja-JP" altLang="en-US" dirty="0" smtClean="0"/>
              <a:t>はサンプルを渡してスキップする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場面も出てきますが、まずは自分の手で打ち込んで「体得」してもらいたい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return 0;</a:t>
            </a:r>
            <a:r>
              <a:rPr lang="ja-JP" altLang="en-US" dirty="0" smtClean="0"/>
              <a:t>」の行頭は</a:t>
            </a:r>
            <a:r>
              <a:rPr lang="en-US" altLang="ja-JP" dirty="0" smtClean="0"/>
              <a:t>TAB</a:t>
            </a:r>
            <a:r>
              <a:rPr lang="ja-JP" altLang="en-US" dirty="0"/>
              <a:t>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つ打つ</a:t>
            </a:r>
            <a:endParaRPr lang="en-US" altLang="ja-JP" dirty="0" smtClean="0"/>
          </a:p>
          <a:p>
            <a:pPr lvl="1"/>
            <a:r>
              <a:rPr lang="en-US" altLang="ja-JP" dirty="0"/>
              <a:t>1</a:t>
            </a:r>
            <a:r>
              <a:rPr lang="ja-JP" altLang="en-US" dirty="0" smtClean="0"/>
              <a:t>段下げるのはプログラムでとても重要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素直に打ち込んでいれば自然と下がるはず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035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早速動かそう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メニュー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lang="ja-JP" altLang="en-US" dirty="0" smtClean="0"/>
              <a:t>ビルド→ソリューションのビルド」を選ぶ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F7</a:t>
            </a:r>
            <a:r>
              <a:rPr kumimoji="1" lang="ja-JP" altLang="en-US" dirty="0" smtClean="0"/>
              <a:t>キーがショートカットなので、それでも</a:t>
            </a:r>
            <a:r>
              <a:rPr lang="ja-JP" altLang="en-US" dirty="0"/>
              <a:t>可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下の欄に「</a:t>
            </a:r>
            <a:r>
              <a:rPr lang="en-US" altLang="ja-JP" dirty="0" smtClean="0"/>
              <a:t> </a:t>
            </a:r>
            <a:r>
              <a:rPr lang="ja-JP" altLang="en-US" dirty="0" smtClean="0"/>
              <a:t>ビルド</a:t>
            </a:r>
            <a:r>
              <a:rPr lang="en-US" altLang="ja-JP" dirty="0" smtClean="0"/>
              <a:t>: 1 </a:t>
            </a:r>
            <a:r>
              <a:rPr lang="ja-JP" altLang="en-US" dirty="0" smtClean="0"/>
              <a:t>正常終了」が出れば</a:t>
            </a:r>
            <a:r>
              <a:rPr lang="en-US" altLang="ja-JP" dirty="0" smtClean="0"/>
              <a:t>OK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うまくいったよう</a:t>
            </a:r>
            <a:r>
              <a:rPr lang="ja-JP" altLang="en-US" dirty="0" smtClean="0"/>
              <a:t>なら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lang="ja-JP" altLang="en-US" dirty="0" smtClean="0"/>
              <a:t>デバッグ→デバッグなしで開始」を選ぶ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Ctrl+F5</a:t>
            </a:r>
            <a:r>
              <a:rPr lang="ja-JP" altLang="en-US" dirty="0" smtClean="0"/>
              <a:t>がショートカットなので、それでも可</a:t>
            </a:r>
          </a:p>
          <a:p>
            <a:endParaRPr kumimoji="1" lang="ja-JP" altLang="en-US" dirty="0" smtClean="0"/>
          </a:p>
          <a:p>
            <a:r>
              <a:rPr kumimoji="1" lang="en-US" altLang="ja-JP" dirty="0" smtClean="0"/>
              <a:t>……</a:t>
            </a:r>
            <a:r>
              <a:rPr kumimoji="1" lang="ja-JP" altLang="en-US" dirty="0" smtClean="0"/>
              <a:t>何も起きない、だと</a:t>
            </a:r>
            <a:r>
              <a:rPr kumimoji="1" lang="en-US" altLang="ja-JP" dirty="0" smtClean="0"/>
              <a:t>……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658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ちなみに今できあがった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プログラムは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→ここにあります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_exe</a:t>
            </a:r>
            <a:r>
              <a:rPr lang="ja-JP" altLang="en-US" dirty="0" smtClean="0"/>
              <a:t>フォルダ内に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.exe</a:t>
            </a:r>
            <a:r>
              <a:rPr lang="ja-JP" altLang="en-US" dirty="0" smtClean="0"/>
              <a:t>ファイルができる</a:t>
            </a:r>
            <a:endParaRPr lang="en-US" altLang="ja-JP" dirty="0" smtClean="0"/>
          </a:p>
          <a:p>
            <a:r>
              <a:rPr lang="en-US" altLang="ja-JP" dirty="0" smtClean="0"/>
              <a:t>Visual Studio</a:t>
            </a:r>
            <a:r>
              <a:rPr lang="ja-JP" altLang="en-US" dirty="0" smtClean="0"/>
              <a:t>からでなくても、この</a:t>
            </a:r>
            <a:r>
              <a:rPr lang="en-US" altLang="ja-JP" dirty="0" smtClean="0"/>
              <a:t>exe</a:t>
            </a:r>
            <a:r>
              <a:rPr lang="ja-JP" altLang="en-US" dirty="0" smtClean="0"/>
              <a:t>ファイルをダブルクリックすれば実行できます</a:t>
            </a:r>
            <a:endParaRPr lang="en-US" altLang="ja-JP" dirty="0" smtClean="0"/>
          </a:p>
          <a:p>
            <a:pPr lvl="1"/>
            <a:r>
              <a:rPr lang="ja-JP" altLang="en-US" dirty="0"/>
              <a:t>今</a:t>
            </a:r>
            <a:r>
              <a:rPr lang="ja-JP" altLang="en-US" dirty="0" smtClean="0"/>
              <a:t>は何も起きないけど</a:t>
            </a:r>
            <a:endParaRPr lang="en-US" altLang="ja-JP" dirty="0" smtClean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9" t="4208" r="39509" b="61073"/>
          <a:stretch/>
        </p:blipFill>
        <p:spPr bwMode="auto">
          <a:xfrm>
            <a:off x="4702248" y="2780928"/>
            <a:ext cx="397420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7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における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プログラムの原則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プログラムは上から下へ流れるように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順番に命令が実行されていく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基本的には</a:t>
            </a:r>
            <a:r>
              <a:rPr lang="ja-JP" altLang="en-US" dirty="0" smtClean="0"/>
              <a:t>ね</a:t>
            </a:r>
            <a:endParaRPr lang="en-US" altLang="ja-JP" dirty="0" smtClean="0"/>
          </a:p>
          <a:p>
            <a:r>
              <a:rPr kumimoji="1" lang="ja-JP" altLang="en-US" dirty="0"/>
              <a:t>プログラム</a:t>
            </a:r>
            <a:r>
              <a:rPr kumimoji="1" lang="ja-JP" altLang="en-US" dirty="0" smtClean="0"/>
              <a:t>の最小単位は「関数」である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関数と</a:t>
            </a:r>
            <a:r>
              <a:rPr lang="ja-JP" altLang="en-US" dirty="0" smtClean="0"/>
              <a:t>は命令をひとかたまりにして、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名前を付けて、</a:t>
            </a:r>
            <a:r>
              <a:rPr lang="en-US" altLang="ja-JP" dirty="0" smtClean="0"/>
              <a:t>{}</a:t>
            </a:r>
            <a:r>
              <a:rPr lang="ja-JP" altLang="en-US" dirty="0" smtClean="0"/>
              <a:t>で括ったもののこと</a:t>
            </a:r>
            <a:endParaRPr lang="en-US" altLang="ja-JP" dirty="0" smtClean="0"/>
          </a:p>
          <a:p>
            <a:r>
              <a:rPr lang="en-US" altLang="ja-JP" dirty="0" smtClean="0"/>
              <a:t>C/C++</a:t>
            </a:r>
            <a:r>
              <a:rPr lang="ja-JP" altLang="en-US" dirty="0" smtClean="0"/>
              <a:t>のプログラムは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関数から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実行される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return 0;</a:t>
            </a:r>
            <a:r>
              <a:rPr kumimoji="1" lang="ja-JP" altLang="en-US" dirty="0" smtClean="0"/>
              <a:t>が「この関数おしまい」を指すので、何もせずに終了してしまうワケ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847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良くあるプログラム入門で書く奴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さっきのプログラムに少し書き足してみよう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何</a:t>
            </a:r>
            <a:r>
              <a:rPr lang="ja-JP" altLang="en-US" dirty="0" smtClean="0"/>
              <a:t>もしないだけだと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流石にアレだしね</a:t>
            </a:r>
            <a:endParaRPr lang="en-US" altLang="ja-JP" dirty="0"/>
          </a:p>
          <a:p>
            <a:r>
              <a:rPr lang="ja-JP" altLang="en-US" dirty="0"/>
              <a:t>赤字</a:t>
            </a:r>
            <a:r>
              <a:rPr lang="ja-JP" altLang="en-US" dirty="0" smtClean="0"/>
              <a:t>の部分を書き足すこと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折り返し</a:t>
            </a:r>
            <a:r>
              <a:rPr kumimoji="1" lang="ja-JP" altLang="en-US" dirty="0" smtClean="0"/>
              <a:t>になってる部分は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行で書いてしまおう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dirty="0" smtClean="0">
                <a:solidFill>
                  <a:srgbClr val="FF0000"/>
                </a:solidFill>
              </a:rPr>
              <a:t>#include &lt;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iostream</a:t>
            </a:r>
            <a:r>
              <a:rPr lang="en-US" altLang="ja-JP" sz="18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sz="1800" dirty="0" err="1" smtClean="0"/>
              <a:t>int</a:t>
            </a:r>
            <a:r>
              <a:rPr lang="en-US" altLang="ja-JP" sz="1800" dirty="0" smtClean="0"/>
              <a:t> </a:t>
            </a:r>
            <a:r>
              <a:rPr lang="en-US" altLang="ja-JP" sz="1800" dirty="0"/>
              <a:t>main(</a:t>
            </a:r>
            <a:r>
              <a:rPr lang="en-US" altLang="ja-JP" sz="1800" dirty="0" err="1"/>
              <a:t>int</a:t>
            </a:r>
            <a:r>
              <a:rPr lang="en-US" altLang="ja-JP" sz="1800" dirty="0"/>
              <a:t> </a:t>
            </a:r>
            <a:r>
              <a:rPr lang="en-US" altLang="ja-JP" sz="1800" dirty="0" err="1"/>
              <a:t>argc</a:t>
            </a:r>
            <a:r>
              <a:rPr lang="en-US" altLang="ja-JP" sz="1800" dirty="0"/>
              <a:t>, char *</a:t>
            </a:r>
            <a:r>
              <a:rPr lang="en-US" altLang="ja-JP" sz="1800" dirty="0" err="1"/>
              <a:t>argv</a:t>
            </a:r>
            <a:r>
              <a:rPr lang="en-US" altLang="ja-JP" sz="1800" dirty="0"/>
              <a:t>[])</a:t>
            </a:r>
          </a:p>
          <a:p>
            <a:pPr marL="0" indent="0">
              <a:buNone/>
            </a:pPr>
            <a:r>
              <a:rPr lang="en-US" altLang="ja-JP" sz="1800" dirty="0" smtClean="0"/>
              <a:t>{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std</a:t>
            </a:r>
            <a:r>
              <a:rPr lang="en-US" altLang="ja-JP" sz="1800" dirty="0" smtClean="0">
                <a:solidFill>
                  <a:srgbClr val="FF0000"/>
                </a:solidFill>
              </a:rPr>
              <a:t>::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cout</a:t>
            </a:r>
            <a:r>
              <a:rPr lang="en-US" altLang="ja-JP" sz="1800" dirty="0" smtClean="0">
                <a:solidFill>
                  <a:srgbClr val="FF0000"/>
                </a:solidFill>
              </a:rPr>
              <a:t> &lt;&lt; “Hello World!” &lt;&lt; 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std</a:t>
            </a:r>
            <a:r>
              <a:rPr lang="en-US" altLang="ja-JP" sz="1800" dirty="0" smtClean="0">
                <a:solidFill>
                  <a:srgbClr val="FF0000"/>
                </a:solidFill>
              </a:rPr>
              <a:t>::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endl</a:t>
            </a:r>
            <a:r>
              <a:rPr lang="en-US" altLang="ja-JP" sz="1800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</a:t>
            </a:r>
            <a:r>
              <a:rPr lang="en-US" altLang="ja-JP" sz="1800" dirty="0" smtClean="0"/>
              <a:t>return </a:t>
            </a:r>
            <a:r>
              <a:rPr lang="en-US" altLang="ja-JP" sz="1800" dirty="0"/>
              <a:t>0;</a:t>
            </a:r>
          </a:p>
          <a:p>
            <a:pPr marL="0" indent="0">
              <a:buNone/>
            </a:pPr>
            <a:r>
              <a:rPr lang="en-US" altLang="ja-JP" sz="1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319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実行結果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err="1" smtClean="0"/>
              <a:t>ﾔｯﾀｧｧｧｧ</a:t>
            </a:r>
            <a:r>
              <a:rPr lang="ja-JP" altLang="en-US" dirty="0" err="1" smtClean="0"/>
              <a:t>ｧｧｧｧ</a:t>
            </a:r>
            <a:r>
              <a:rPr lang="ja-JP" altLang="en-US" dirty="0" err="1"/>
              <a:t>ｧｧ</a:t>
            </a:r>
            <a:r>
              <a:rPr lang="ja-JP" altLang="en-US" dirty="0" smtClean="0"/>
              <a:t>ｧｧ</a:t>
            </a:r>
            <a:r>
              <a:rPr kumimoji="1" lang="ja-JP" altLang="en-US" dirty="0" smtClean="0"/>
              <a:t>ｧｧｼｬﾍﾞｯﾀｧ</a:t>
            </a:r>
            <a:r>
              <a:rPr lang="ja-JP" altLang="en-US" dirty="0" smtClean="0"/>
              <a:t>ｧｧｧｧ</a:t>
            </a:r>
            <a:r>
              <a:rPr kumimoji="1" lang="ja-JP" altLang="en-US" dirty="0" smtClean="0"/>
              <a:t>ｧ</a:t>
            </a:r>
            <a:r>
              <a:rPr lang="ja-JP" altLang="en-US" dirty="0" smtClean="0"/>
              <a:t>ｧｧｧｧｧｧｧｧ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7" y="2420888"/>
            <a:ext cx="5008265" cy="363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9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さっき書き足した言葉の意味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#include &lt;</a:t>
            </a:r>
            <a:r>
              <a:rPr kumimoji="1" lang="en-US" altLang="ja-JP" sz="2400" dirty="0" err="1" smtClean="0"/>
              <a:t>iostream</a:t>
            </a:r>
            <a:r>
              <a:rPr kumimoji="1" lang="en-US" altLang="ja-JP" sz="2400" dirty="0" smtClean="0"/>
              <a:t>&gt;</a:t>
            </a:r>
          </a:p>
          <a:p>
            <a:pPr lvl="1"/>
            <a:r>
              <a:rPr lang="en-US" altLang="ja-JP" sz="2000" dirty="0" err="1" smtClean="0"/>
              <a:t>iostream</a:t>
            </a:r>
            <a:r>
              <a:rPr lang="ja-JP" altLang="en-US" sz="2000" dirty="0" smtClean="0"/>
              <a:t>というグループでまとめてある命令を使</a:t>
            </a:r>
            <a:r>
              <a:rPr lang="ja-JP" altLang="en-US" sz="2000" dirty="0"/>
              <a:t>うぜ</a:t>
            </a:r>
            <a:r>
              <a:rPr lang="ja-JP" altLang="en-US" sz="2000" dirty="0" smtClean="0"/>
              <a:t>！宣言</a:t>
            </a:r>
            <a:endParaRPr lang="en-US" altLang="ja-JP" sz="2000" dirty="0" smtClean="0"/>
          </a:p>
          <a:p>
            <a:endParaRPr kumimoji="1" lang="en-US" altLang="ja-JP" sz="2400" dirty="0" smtClean="0"/>
          </a:p>
          <a:p>
            <a:r>
              <a:rPr kumimoji="1" lang="en-US" altLang="ja-JP" sz="2400" dirty="0" err="1" smtClean="0"/>
              <a:t>std</a:t>
            </a:r>
            <a:r>
              <a:rPr kumimoji="1" lang="en-US" altLang="ja-JP" sz="2400" dirty="0" smtClean="0"/>
              <a:t>::</a:t>
            </a:r>
            <a:r>
              <a:rPr kumimoji="1" lang="en-US" altLang="ja-JP" sz="2400" dirty="0" err="1" smtClean="0"/>
              <a:t>cout</a:t>
            </a:r>
            <a:r>
              <a:rPr kumimoji="1" lang="en-US" altLang="ja-JP" sz="2400" dirty="0" smtClean="0"/>
              <a:t> &lt;&lt; “</a:t>
            </a:r>
            <a:r>
              <a:rPr kumimoji="1" lang="ja-JP" altLang="en-US" sz="2400" dirty="0" smtClean="0"/>
              <a:t>しゃべらせたいこと</a:t>
            </a:r>
            <a:r>
              <a:rPr kumimoji="1" lang="en-US" altLang="ja-JP" sz="2400" dirty="0" smtClean="0"/>
              <a:t>” &lt;&lt; </a:t>
            </a:r>
            <a:r>
              <a:rPr kumimoji="1" lang="en-US" altLang="ja-JP" sz="2400" dirty="0" err="1" smtClean="0"/>
              <a:t>std</a:t>
            </a:r>
            <a:r>
              <a:rPr kumimoji="1" lang="en-US" altLang="ja-JP" sz="2400" dirty="0" smtClean="0"/>
              <a:t>::</a:t>
            </a:r>
            <a:r>
              <a:rPr kumimoji="1" lang="en-US" altLang="ja-JP" sz="2400" dirty="0" err="1" smtClean="0"/>
              <a:t>endl</a:t>
            </a:r>
            <a:r>
              <a:rPr kumimoji="1" lang="en-US" altLang="ja-JP" sz="2400" dirty="0" smtClean="0"/>
              <a:t>;</a:t>
            </a:r>
          </a:p>
          <a:p>
            <a:pPr lvl="1"/>
            <a:r>
              <a:rPr lang="en-US" altLang="ja-JP" sz="2000" dirty="0" smtClean="0"/>
              <a:t>“”</a:t>
            </a:r>
            <a:r>
              <a:rPr lang="ja-JP" altLang="en-US" sz="2000" dirty="0" smtClean="0"/>
              <a:t>で括ってある文字列を、白黒のウィンドウに表示させる命令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 algn="ctr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r>
              <a:rPr kumimoji="1" lang="ja-JP" altLang="en-US" sz="2800" dirty="0" smtClean="0"/>
              <a:t>これらは</a:t>
            </a:r>
            <a:r>
              <a:rPr kumimoji="1" lang="en-US" altLang="ja-JP" sz="2800" dirty="0" smtClean="0"/>
              <a:t>C++</a:t>
            </a:r>
            <a:r>
              <a:rPr lang="ja-JP" altLang="en-US" sz="2800" dirty="0" smtClean="0"/>
              <a:t>に標準で備わっている命令たち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(=FK</a:t>
            </a:r>
            <a:r>
              <a:rPr lang="ja-JP" altLang="en-US" sz="2800" dirty="0" smtClean="0"/>
              <a:t>が無くても使える共通機能</a:t>
            </a:r>
            <a:r>
              <a:rPr lang="en-US" altLang="ja-JP" sz="2800" dirty="0" smtClean="0"/>
              <a:t>)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5168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における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プログラムの原則</a:t>
            </a:r>
            <a:r>
              <a:rPr kumimoji="1"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プログラムで扱う命令は、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前もって「宣言</a:t>
            </a:r>
            <a:r>
              <a:rPr lang="ja-JP" altLang="en-US" dirty="0" smtClean="0"/>
              <a:t>」しておく必要がある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関数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中</a:t>
            </a:r>
            <a:r>
              <a:rPr kumimoji="1" lang="ja-JP" altLang="en-US" dirty="0" smtClean="0"/>
              <a:t>で宣言</a:t>
            </a:r>
            <a:r>
              <a:rPr kumimoji="1" lang="ja-JP" altLang="en-US" dirty="0"/>
              <a:t>するもの</a:t>
            </a:r>
            <a:r>
              <a:rPr kumimoji="1" lang="ja-JP" altLang="en-US" dirty="0" smtClean="0"/>
              <a:t>、外で宣言するもの、両方ある</a:t>
            </a:r>
            <a:endParaRPr kumimoji="1" lang="en-US" altLang="ja-JP" dirty="0" smtClean="0"/>
          </a:p>
          <a:p>
            <a:r>
              <a:rPr lang="ja-JP" altLang="en-US" dirty="0" smtClean="0"/>
              <a:t>関数の</a:t>
            </a:r>
            <a:r>
              <a:rPr lang="ja-JP" altLang="en-US" dirty="0"/>
              <a:t>中で</a:t>
            </a:r>
            <a:r>
              <a:rPr lang="ja-JP" altLang="en-US" dirty="0" smtClean="0"/>
              <a:t>は、宣言してあるものの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「名前」を読んで命令を組み立てていく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名前</a:t>
            </a:r>
            <a:r>
              <a:rPr kumimoji="1" lang="ja-JP" altLang="en-US" dirty="0" smtClean="0"/>
              <a:t>はあらかじめ決められているもの、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自分で決めるもの、両方あるので、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ごっちゃにならないようにしよう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8039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セットアップがまだの人は後回し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とりあえずプログラムを書いてみます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「何もしない」プログラム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か～ら～の～？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「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次元お絵かきできる」プログラム</a:t>
            </a:r>
            <a:endParaRPr lang="en-US" altLang="ja-JP" dirty="0" smtClean="0"/>
          </a:p>
          <a:p>
            <a:endParaRPr kumimoji="1" lang="ja-JP" altLang="en-US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ウィンドウを表示させてみよう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白地</a:t>
            </a:r>
            <a:r>
              <a:rPr lang="ja-JP" altLang="en-US" dirty="0" smtClean="0"/>
              <a:t>に黒文字じゃつまんないよ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4653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次元のお絵かきができる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ウィンドウ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要らない部分は上書きしつつ書き足そう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window</a:t>
            </a:r>
            <a:r>
              <a:rPr lang="ja-JP" altLang="en-US" dirty="0" smtClean="0"/>
              <a:t>という名前でウィンドウ作るよ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サイズ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800x600</a:t>
            </a:r>
            <a:r>
              <a:rPr kumimoji="1" lang="ja-JP" altLang="en-US" dirty="0" smtClean="0"/>
              <a:t>ね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背景色</a:t>
            </a:r>
            <a:r>
              <a:rPr lang="ja-JP" altLang="en-US" dirty="0" smtClean="0"/>
              <a:t>は水色ね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さあ開け！</a:t>
            </a:r>
            <a:endParaRPr kumimoji="1" lang="en-US" altLang="ja-JP" dirty="0" smtClean="0"/>
          </a:p>
          <a:p>
            <a:r>
              <a:rPr lang="en-US" altLang="ja-JP" dirty="0" smtClean="0"/>
              <a:t>FKUT</a:t>
            </a:r>
            <a:r>
              <a:rPr lang="ja-JP" altLang="en-US" dirty="0" smtClean="0"/>
              <a:t>というキーワードがついているものは</a:t>
            </a:r>
            <a:r>
              <a:rPr lang="ja-JP" altLang="en-US" dirty="0" smtClean="0"/>
              <a:t>、</a:t>
            </a:r>
            <a:r>
              <a:rPr lang="en-US" altLang="ja-JP" dirty="0" smtClean="0"/>
              <a:t>FK</a:t>
            </a:r>
            <a:r>
              <a:rPr lang="ja-JP" altLang="en-US" dirty="0" smtClean="0"/>
              <a:t>を入れたことで使える機能</a:t>
            </a:r>
            <a:endParaRPr kumimoji="1" lang="ja-JP" altLang="en-US" dirty="0"/>
          </a:p>
        </p:txBody>
      </p:sp>
      <p:sp>
        <p:nvSpPr>
          <p:cNvPr id="6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sz="1600" dirty="0">
                <a:solidFill>
                  <a:srgbClr val="FF0000"/>
                </a:solidFill>
              </a:rPr>
              <a:t>#include "</a:t>
            </a:r>
            <a:r>
              <a:rPr lang="en-US" altLang="ja-JP" sz="1600" dirty="0" smtClean="0">
                <a:solidFill>
                  <a:srgbClr val="FF0000"/>
                </a:solidFill>
              </a:rPr>
              <a:t>FKUT/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FKUT.h</a:t>
            </a:r>
            <a:r>
              <a:rPr lang="en-US" altLang="ja-JP" sz="1600" dirty="0" smtClean="0">
                <a:solidFill>
                  <a:srgbClr val="FF0000"/>
                </a:solidFill>
              </a:rPr>
              <a:t>“</a:t>
            </a:r>
          </a:p>
          <a:p>
            <a:pPr marL="0" indent="0">
              <a:buNone/>
            </a:pPr>
            <a:endParaRPr lang="en-US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main(</a:t>
            </a:r>
            <a:r>
              <a:rPr lang="en-US" altLang="ja-JP" sz="1600" dirty="0" err="1"/>
              <a:t>int</a:t>
            </a:r>
            <a:r>
              <a:rPr lang="en-US" altLang="ja-JP" sz="1600" dirty="0"/>
              <a:t> </a:t>
            </a:r>
            <a:r>
              <a:rPr lang="en-US" altLang="ja-JP" sz="1600" dirty="0" err="1"/>
              <a:t>argc</a:t>
            </a:r>
            <a:r>
              <a:rPr lang="en-US" altLang="ja-JP" sz="1600" dirty="0"/>
              <a:t>, char *</a:t>
            </a:r>
            <a:r>
              <a:rPr lang="en-US" altLang="ja-JP" sz="1600" dirty="0" err="1"/>
              <a:t>argv</a:t>
            </a:r>
            <a:r>
              <a:rPr lang="en-US" altLang="ja-JP" sz="1600" dirty="0"/>
              <a:t>[])</a:t>
            </a:r>
          </a:p>
          <a:p>
            <a:pPr marL="0" indent="0">
              <a:buNone/>
            </a:pPr>
            <a:r>
              <a:rPr lang="en-US" altLang="ja-JP" sz="1600" dirty="0" smtClean="0"/>
              <a:t>{</a:t>
            </a:r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 err="1">
                <a:solidFill>
                  <a:srgbClr val="FF0000"/>
                </a:solidFill>
              </a:rPr>
              <a:t>fkut_SimpleWindow</a:t>
            </a:r>
            <a:r>
              <a:rPr lang="en-US" altLang="ja-JP" sz="1600" dirty="0">
                <a:solidFill>
                  <a:srgbClr val="FF0000"/>
                </a:solidFill>
              </a:rPr>
              <a:t>	</a:t>
            </a:r>
            <a:r>
              <a:rPr lang="en-US" altLang="ja-JP" sz="1600" dirty="0" smtClean="0">
                <a:solidFill>
                  <a:srgbClr val="FF0000"/>
                </a:solidFill>
              </a:rPr>
              <a:t>window;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window.setSize</a:t>
            </a:r>
            <a:r>
              <a:rPr lang="en-US" altLang="ja-JP" sz="1600" dirty="0" smtClean="0">
                <a:solidFill>
                  <a:srgbClr val="FF0000"/>
                </a:solidFill>
              </a:rPr>
              <a:t>(800</a:t>
            </a:r>
            <a:r>
              <a:rPr lang="en-US" altLang="ja-JP" sz="1600" dirty="0">
                <a:solidFill>
                  <a:srgbClr val="FF0000"/>
                </a:solidFill>
              </a:rPr>
              <a:t>, 600</a:t>
            </a:r>
            <a:r>
              <a:rPr lang="en-US" altLang="ja-JP" sz="16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window.setBGColor</a:t>
            </a:r>
            <a:r>
              <a:rPr lang="en-US" altLang="ja-JP" sz="1600" dirty="0" smtClean="0">
                <a:solidFill>
                  <a:srgbClr val="FF0000"/>
                </a:solidFill>
              </a:rPr>
              <a:t>(0.3</a:t>
            </a:r>
            <a:r>
              <a:rPr lang="en-US" altLang="ja-JP" sz="1600" dirty="0">
                <a:solidFill>
                  <a:srgbClr val="FF0000"/>
                </a:solidFill>
              </a:rPr>
              <a:t>, 0.6, 0.8</a:t>
            </a:r>
            <a:r>
              <a:rPr lang="en-US" altLang="ja-JP" sz="16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None/>
            </a:pPr>
            <a:r>
              <a:rPr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window.open</a:t>
            </a:r>
            <a:r>
              <a:rPr lang="en-US" altLang="ja-JP" sz="1600" dirty="0" smtClean="0">
                <a:solidFill>
                  <a:srgbClr val="FF0000"/>
                </a:solidFill>
              </a:rPr>
              <a:t>();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return </a:t>
            </a:r>
            <a:r>
              <a:rPr lang="en-US" altLang="ja-JP" sz="1600" dirty="0"/>
              <a:t>0;</a:t>
            </a:r>
          </a:p>
          <a:p>
            <a:pPr marL="0" indent="0">
              <a:buNone/>
            </a:pPr>
            <a:r>
              <a:rPr lang="en-US" altLang="ja-JP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9099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実行結果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</a:t>
            </a:r>
            <a:r>
              <a:rPr kumimoji="1" lang="en-US" altLang="ja-JP" dirty="0" smtClean="0"/>
              <a:t>……</a:t>
            </a:r>
            <a:r>
              <a:rPr kumimoji="1" lang="ja-JP" altLang="en-US" dirty="0" smtClean="0"/>
              <a:t>れ？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一瞬で駆け抜けてしまったと思います</a:t>
            </a:r>
            <a:endParaRPr kumimoji="1" lang="en-US" altLang="ja-JP" dirty="0" smtClean="0"/>
          </a:p>
          <a:p>
            <a:pPr lvl="1"/>
            <a:endParaRPr lang="en-US" altLang="ja-JP" dirty="0"/>
          </a:p>
          <a:p>
            <a:r>
              <a:rPr kumimoji="1" lang="ja-JP" altLang="en-US" dirty="0" smtClean="0"/>
              <a:t>ウィンドウを開いたらその後が</a:t>
            </a:r>
            <a:r>
              <a:rPr kumimoji="1" lang="en-US" altLang="ja-JP" dirty="0" smtClean="0"/>
              <a:t>return 0;</a:t>
            </a:r>
            <a:r>
              <a:rPr kumimoji="1" lang="ja-JP" altLang="en-US" dirty="0" err="1" smtClean="0"/>
              <a:t>なので</a:t>
            </a:r>
            <a:r>
              <a:rPr kumimoji="1" lang="ja-JP" altLang="en-US" dirty="0" smtClean="0"/>
              <a:t>終了しちゃうんですね</a:t>
            </a:r>
            <a:endParaRPr kumimoji="1" lang="en-US" altLang="ja-JP" dirty="0" smtClean="0"/>
          </a:p>
          <a:p>
            <a:r>
              <a:rPr lang="ja-JP" altLang="en-US" dirty="0" smtClean="0"/>
              <a:t>「ウィンドウを閉じるまで待つ」流れにしないとダメっぽい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246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ウィンドウを出す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プログラム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改訂版</a:t>
            </a:r>
            <a:r>
              <a:rPr kumimoji="1" lang="en-US" altLang="ja-JP" dirty="0" smtClean="0"/>
              <a:t>]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文という構造を使ってみよう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()</a:t>
            </a:r>
            <a:r>
              <a:rPr lang="ja-JP" altLang="en-US" dirty="0" smtClean="0"/>
              <a:t>内に「これが満たされている間は繰り返し続けろ」という条件を書く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今回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場合</a:t>
            </a:r>
            <a:r>
              <a:rPr kumimoji="1" lang="ja-JP" altLang="en-US" dirty="0" smtClean="0"/>
              <a:t>は「ウィンドウが閉じられてなかったら」という条件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{}</a:t>
            </a:r>
            <a:r>
              <a:rPr lang="ja-JP" altLang="en-US" dirty="0" smtClean="0"/>
              <a:t>内に「繰り返したい処理」を書く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今日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ところ</a:t>
            </a:r>
            <a:r>
              <a:rPr kumimoji="1" lang="ja-JP" altLang="en-US" dirty="0" smtClean="0"/>
              <a:t>はコメントだけ書いておこう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//</a:t>
            </a:r>
            <a:r>
              <a:rPr lang="ja-JP" altLang="en-US" dirty="0" smtClean="0"/>
              <a:t>で始</a:t>
            </a:r>
            <a:r>
              <a:rPr lang="ja-JP" altLang="en-US" dirty="0"/>
              <a:t>めた</a:t>
            </a:r>
            <a:r>
              <a:rPr lang="ja-JP" altLang="en-US" dirty="0" smtClean="0"/>
              <a:t>行はメモ書きになる</a:t>
            </a:r>
            <a:endParaRPr kumimoji="1" lang="ja-JP" altLang="en-US" dirty="0"/>
          </a:p>
        </p:txBody>
      </p:sp>
      <p:sp>
        <p:nvSpPr>
          <p:cNvPr id="6" name="コンテンツ プレースホルダー 4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sz="1600" dirty="0"/>
              <a:t>#include "</a:t>
            </a:r>
            <a:r>
              <a:rPr lang="en-US" altLang="ja-JP" sz="1600" dirty="0" smtClean="0"/>
              <a:t>FKUT/</a:t>
            </a:r>
            <a:r>
              <a:rPr lang="en-US" altLang="ja-JP" sz="1600" dirty="0" err="1" smtClean="0"/>
              <a:t>FKUT.h</a:t>
            </a:r>
            <a:r>
              <a:rPr lang="en-US" altLang="ja-JP" sz="1600" dirty="0" smtClean="0"/>
              <a:t>“</a:t>
            </a:r>
          </a:p>
          <a:p>
            <a:pPr marL="0" indent="0">
              <a:buNone/>
            </a:pPr>
            <a:endParaRPr lang="en-US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err="1" smtClean="0"/>
              <a:t>int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main(</a:t>
            </a:r>
            <a:r>
              <a:rPr lang="en-US" altLang="ja-JP" sz="1600" dirty="0" err="1"/>
              <a:t>int</a:t>
            </a:r>
            <a:r>
              <a:rPr lang="en-US" altLang="ja-JP" sz="1600" dirty="0"/>
              <a:t> </a:t>
            </a:r>
            <a:r>
              <a:rPr lang="en-US" altLang="ja-JP" sz="1600" dirty="0" err="1"/>
              <a:t>argc</a:t>
            </a:r>
            <a:r>
              <a:rPr lang="en-US" altLang="ja-JP" sz="1600" dirty="0"/>
              <a:t>, char *</a:t>
            </a:r>
            <a:r>
              <a:rPr lang="en-US" altLang="ja-JP" sz="1600" dirty="0" err="1"/>
              <a:t>argv</a:t>
            </a:r>
            <a:r>
              <a:rPr lang="en-US" altLang="ja-JP" sz="1600" dirty="0"/>
              <a:t>[])</a:t>
            </a:r>
          </a:p>
          <a:p>
            <a:pPr marL="0" indent="0">
              <a:buNone/>
            </a:pPr>
            <a:r>
              <a:rPr lang="en-US" altLang="ja-JP" sz="1600" dirty="0" smtClean="0"/>
              <a:t>{</a:t>
            </a:r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 err="1"/>
              <a:t>fkut_SimpleWindow</a:t>
            </a:r>
            <a:r>
              <a:rPr lang="en-US" altLang="ja-JP" sz="1600" dirty="0"/>
              <a:t>	</a:t>
            </a:r>
            <a:r>
              <a:rPr lang="en-US" altLang="ja-JP" sz="1600" dirty="0" smtClean="0"/>
              <a:t>window;</a:t>
            </a:r>
          </a:p>
          <a:p>
            <a:pPr marL="0" indent="0">
              <a:buNone/>
            </a:pPr>
            <a:r>
              <a:rPr lang="ja-JP" altLang="en-US" sz="1600" dirty="0" smtClean="0"/>
              <a:t>　　</a:t>
            </a:r>
            <a:r>
              <a:rPr lang="en-US" altLang="ja-JP" sz="1600" dirty="0" err="1" smtClean="0"/>
              <a:t>window.setSize</a:t>
            </a:r>
            <a:r>
              <a:rPr lang="en-US" altLang="ja-JP" sz="1600" dirty="0" smtClean="0"/>
              <a:t>(800</a:t>
            </a:r>
            <a:r>
              <a:rPr lang="en-US" altLang="ja-JP" sz="1600" dirty="0"/>
              <a:t>, 600</a:t>
            </a:r>
            <a:r>
              <a:rPr lang="en-US" altLang="ja-JP" sz="1600" dirty="0" smtClean="0"/>
              <a:t>);</a:t>
            </a:r>
          </a:p>
          <a:p>
            <a:pPr marL="0" indent="0">
              <a:buNone/>
            </a:pPr>
            <a:r>
              <a:rPr lang="ja-JP" altLang="en-US" sz="1600" dirty="0" smtClean="0"/>
              <a:t>　　</a:t>
            </a:r>
            <a:r>
              <a:rPr lang="en-US" altLang="ja-JP" sz="1600" dirty="0" err="1" smtClean="0"/>
              <a:t>window.setBGColor</a:t>
            </a:r>
            <a:r>
              <a:rPr lang="en-US" altLang="ja-JP" sz="1600" dirty="0" smtClean="0"/>
              <a:t>(0.3</a:t>
            </a:r>
            <a:r>
              <a:rPr lang="en-US" altLang="ja-JP" sz="1600" dirty="0"/>
              <a:t>, 0.6, 0.8</a:t>
            </a:r>
            <a:r>
              <a:rPr lang="en-US" altLang="ja-JP" sz="1600" dirty="0" smtClean="0"/>
              <a:t>);</a:t>
            </a:r>
          </a:p>
          <a:p>
            <a:pPr marL="0" indent="0">
              <a:buNone/>
            </a:pPr>
            <a:r>
              <a:rPr lang="ja-JP" altLang="en-US" sz="1600" dirty="0" smtClean="0"/>
              <a:t>　　</a:t>
            </a:r>
            <a:r>
              <a:rPr lang="en-US" altLang="ja-JP" sz="1600" dirty="0" err="1" smtClean="0"/>
              <a:t>window.open</a:t>
            </a:r>
            <a:r>
              <a:rPr lang="en-US" altLang="ja-JP" sz="1600" dirty="0" smtClean="0"/>
              <a:t>();</a:t>
            </a:r>
          </a:p>
          <a:p>
            <a:pPr marL="0" indent="0">
              <a:buNone/>
            </a:pP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while(</a:t>
            </a:r>
            <a:r>
              <a:rPr lang="en-US" altLang="ja-JP" sz="1600" dirty="0" err="1" smtClean="0">
                <a:solidFill>
                  <a:srgbClr val="FF0000"/>
                </a:solidFill>
              </a:rPr>
              <a:t>window.update</a:t>
            </a:r>
            <a:r>
              <a:rPr lang="en-US" altLang="ja-JP" sz="1600" dirty="0" smtClean="0">
                <a:solidFill>
                  <a:srgbClr val="FF0000"/>
                </a:solidFill>
              </a:rPr>
              <a:t>() == true) {</a:t>
            </a: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　　</a:t>
            </a:r>
            <a:r>
              <a:rPr lang="en-US" altLang="ja-JP" sz="1600" dirty="0" smtClean="0">
                <a:solidFill>
                  <a:srgbClr val="FF0000"/>
                </a:solidFill>
              </a:rPr>
              <a:t>// </a:t>
            </a:r>
            <a:r>
              <a:rPr lang="ja-JP" altLang="en-US" sz="1600" dirty="0" smtClean="0">
                <a:solidFill>
                  <a:srgbClr val="FF0000"/>
                </a:solidFill>
              </a:rPr>
              <a:t>ここ</a:t>
            </a:r>
            <a:r>
              <a:rPr lang="ja-JP" altLang="en-US" sz="1600" dirty="0" smtClean="0">
                <a:solidFill>
                  <a:srgbClr val="FF0000"/>
                </a:solidFill>
              </a:rPr>
              <a:t>に来週</a:t>
            </a:r>
            <a:r>
              <a:rPr lang="ja-JP" altLang="en-US" sz="1600" dirty="0" smtClean="0">
                <a:solidFill>
                  <a:srgbClr val="FF0000"/>
                </a:solidFill>
              </a:rPr>
              <a:t>以降色々書く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　</a:t>
            </a:r>
            <a:r>
              <a:rPr lang="ja-JP" altLang="en-US" sz="1600" dirty="0" smtClean="0">
                <a:solidFill>
                  <a:srgbClr val="FF0000"/>
                </a:solidFill>
              </a:rPr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}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return </a:t>
            </a:r>
            <a:r>
              <a:rPr lang="en-US" altLang="ja-JP" sz="1600" dirty="0"/>
              <a:t>0;</a:t>
            </a:r>
          </a:p>
          <a:p>
            <a:pPr marL="0" indent="0">
              <a:buNone/>
            </a:pPr>
            <a:r>
              <a:rPr lang="en-US" altLang="ja-JP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3032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これがゲームプログラミングの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キャンバスとなるプログラム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次回以降、このキャンバスに色々な物を描き、動かしていく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キャンバスがないと始まらないので、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来週までに今日の内容は動かせるようにしておくこと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98" y="2060848"/>
            <a:ext cx="4012358" cy="31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37261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これだけじゃ食い足りない人へ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右のコードを書き足してみよう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「作りたい図形の種類　図形につける名前」で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作る物を宣言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宣言</a:t>
            </a:r>
            <a:r>
              <a:rPr lang="ja-JP" altLang="en-US" dirty="0" smtClean="0"/>
              <a:t>した名前に対して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命令を呼び出して、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詳細を決めていく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決まったら</a:t>
            </a:r>
            <a:r>
              <a:rPr lang="en-US" altLang="ja-JP" dirty="0" smtClean="0"/>
              <a:t>window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対して登録</a:t>
            </a:r>
            <a:r>
              <a:rPr lang="en-US" altLang="ja-JP" dirty="0" smtClean="0"/>
              <a:t>(entry)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900" dirty="0"/>
              <a:t>#include "FKUT/</a:t>
            </a:r>
            <a:r>
              <a:rPr lang="en-US" altLang="ja-JP" sz="900" dirty="0" err="1"/>
              <a:t>FKUT.h</a:t>
            </a:r>
            <a:r>
              <a:rPr lang="en-US" altLang="ja-JP" sz="900" dirty="0"/>
              <a:t>“</a:t>
            </a:r>
          </a:p>
          <a:p>
            <a:pPr marL="0" indent="0">
              <a:buNone/>
            </a:pPr>
            <a:endParaRPr lang="en-US" altLang="ja-JP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900" dirty="0" err="1"/>
              <a:t>int</a:t>
            </a:r>
            <a:r>
              <a:rPr lang="en-US" altLang="ja-JP" sz="900" dirty="0"/>
              <a:t> main(</a:t>
            </a:r>
            <a:r>
              <a:rPr lang="en-US" altLang="ja-JP" sz="900" dirty="0" err="1"/>
              <a:t>int</a:t>
            </a:r>
            <a:r>
              <a:rPr lang="en-US" altLang="ja-JP" sz="900" dirty="0"/>
              <a:t> </a:t>
            </a:r>
            <a:r>
              <a:rPr lang="en-US" altLang="ja-JP" sz="900" dirty="0" err="1"/>
              <a:t>argc</a:t>
            </a:r>
            <a:r>
              <a:rPr lang="en-US" altLang="ja-JP" sz="900" dirty="0"/>
              <a:t>, char *</a:t>
            </a:r>
            <a:r>
              <a:rPr lang="en-US" altLang="ja-JP" sz="900" dirty="0" err="1"/>
              <a:t>argv</a:t>
            </a:r>
            <a:r>
              <a:rPr lang="en-US" altLang="ja-JP" sz="900" dirty="0"/>
              <a:t>[])</a:t>
            </a:r>
          </a:p>
          <a:p>
            <a:pPr marL="0" indent="0">
              <a:buNone/>
            </a:pPr>
            <a:r>
              <a:rPr lang="en-US" altLang="ja-JP" sz="900" dirty="0"/>
              <a:t>{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 err="1"/>
              <a:t>fkut_SimpleWindow</a:t>
            </a:r>
            <a:r>
              <a:rPr lang="en-US" altLang="ja-JP" sz="900" dirty="0"/>
              <a:t>	window;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 err="1"/>
              <a:t>window.setSize</a:t>
            </a:r>
            <a:r>
              <a:rPr lang="en-US" altLang="ja-JP" sz="900" dirty="0"/>
              <a:t>(800, 600);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 err="1"/>
              <a:t>window.setBGColor</a:t>
            </a:r>
            <a:r>
              <a:rPr lang="en-US" altLang="ja-JP" sz="900" dirty="0"/>
              <a:t>(0.3, 0.6, 0.8);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 err="1"/>
              <a:t>window.open</a:t>
            </a:r>
            <a:r>
              <a:rPr lang="en-US" altLang="ja-JP" sz="900" dirty="0"/>
              <a:t>();</a:t>
            </a:r>
          </a:p>
          <a:p>
            <a:pPr marL="0" indent="0">
              <a:buNone/>
            </a:pPr>
            <a:endParaRPr lang="en-US" altLang="ja-JP" sz="900" dirty="0" smtClean="0"/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fkut_BlockModel</a:t>
            </a:r>
            <a:r>
              <a:rPr lang="en-US" altLang="ja-JP" sz="900" dirty="0" smtClean="0">
                <a:solidFill>
                  <a:srgbClr val="FF0000"/>
                </a:solidFill>
              </a:rPr>
              <a:t>	block;</a:t>
            </a:r>
            <a:r>
              <a:rPr lang="ja-JP" altLang="en-US" sz="900" dirty="0">
                <a:solidFill>
                  <a:srgbClr val="FF0000"/>
                </a:solidFill>
              </a:rPr>
              <a:t> </a:t>
            </a:r>
            <a:r>
              <a:rPr lang="en-US" altLang="ja-JP" sz="900" dirty="0" smtClean="0">
                <a:solidFill>
                  <a:srgbClr val="FF0000"/>
                </a:solidFill>
              </a:rPr>
              <a:t>// </a:t>
            </a:r>
            <a:r>
              <a:rPr lang="ja-JP" altLang="en-US" sz="900" dirty="0" smtClean="0">
                <a:solidFill>
                  <a:srgbClr val="FF0000"/>
                </a:solidFill>
              </a:rPr>
              <a:t>ブロックを作る！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block.create</a:t>
            </a:r>
            <a:r>
              <a:rPr lang="en-US" altLang="ja-JP" sz="900" dirty="0" smtClean="0">
                <a:solidFill>
                  <a:srgbClr val="FF0000"/>
                </a:solidFill>
              </a:rPr>
              <a:t>(10.0</a:t>
            </a:r>
            <a:r>
              <a:rPr lang="en-US" altLang="ja-JP" sz="900" dirty="0">
                <a:solidFill>
                  <a:srgbClr val="FF0000"/>
                </a:solidFill>
              </a:rPr>
              <a:t>, 10.0, 10.0</a:t>
            </a:r>
            <a:r>
              <a:rPr lang="en-US" altLang="ja-JP" sz="900" dirty="0" smtClean="0">
                <a:solidFill>
                  <a:srgbClr val="FF0000"/>
                </a:solidFill>
              </a:rPr>
              <a:t>); // </a:t>
            </a:r>
            <a:r>
              <a:rPr lang="ja-JP" altLang="en-US" sz="900" dirty="0" smtClean="0">
                <a:solidFill>
                  <a:srgbClr val="FF0000"/>
                </a:solidFill>
              </a:rPr>
              <a:t>縦横高さが</a:t>
            </a:r>
            <a:r>
              <a:rPr lang="en-US" altLang="ja-JP" sz="900" dirty="0" smtClean="0">
                <a:solidFill>
                  <a:srgbClr val="FF0000"/>
                </a:solidFill>
              </a:rPr>
              <a:t>10</a:t>
            </a:r>
            <a:r>
              <a:rPr lang="ja-JP" altLang="en-US" sz="900" dirty="0" smtClean="0">
                <a:solidFill>
                  <a:srgbClr val="FF0000"/>
                </a:solidFill>
              </a:rPr>
              <a:t>のブロック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block.setMaterial</a:t>
            </a:r>
            <a:r>
              <a:rPr lang="en-US" altLang="ja-JP" sz="900" dirty="0" smtClean="0">
                <a:solidFill>
                  <a:srgbClr val="FF0000"/>
                </a:solidFill>
              </a:rPr>
              <a:t>(Yellow);         // </a:t>
            </a:r>
            <a:r>
              <a:rPr lang="ja-JP" altLang="en-US" sz="900" dirty="0">
                <a:solidFill>
                  <a:srgbClr val="FF0000"/>
                </a:solidFill>
              </a:rPr>
              <a:t>色</a:t>
            </a:r>
            <a:r>
              <a:rPr lang="ja-JP" altLang="en-US" sz="900" dirty="0" smtClean="0">
                <a:solidFill>
                  <a:srgbClr val="FF0000"/>
                </a:solidFill>
              </a:rPr>
              <a:t>は黄色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window.entry</a:t>
            </a:r>
            <a:r>
              <a:rPr lang="en-US" altLang="ja-JP" sz="900" dirty="0" smtClean="0">
                <a:solidFill>
                  <a:srgbClr val="FF0000"/>
                </a:solidFill>
              </a:rPr>
              <a:t>(block);	     // window</a:t>
            </a:r>
            <a:r>
              <a:rPr lang="ja-JP" altLang="en-US" sz="900" dirty="0" smtClean="0">
                <a:solidFill>
                  <a:srgbClr val="FF0000"/>
                </a:solidFill>
              </a:rPr>
              <a:t>へ表示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fkut_SphereModel</a:t>
            </a:r>
            <a:r>
              <a:rPr lang="en-US" altLang="ja-JP" sz="900" dirty="0" smtClean="0">
                <a:solidFill>
                  <a:srgbClr val="FF0000"/>
                </a:solidFill>
              </a:rPr>
              <a:t>	sphere; // </a:t>
            </a:r>
            <a:r>
              <a:rPr lang="ja-JP" altLang="en-US" sz="900" dirty="0" smtClean="0">
                <a:solidFill>
                  <a:srgbClr val="FF0000"/>
                </a:solidFill>
              </a:rPr>
              <a:t>球を作る！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sphere.create</a:t>
            </a:r>
            <a:r>
              <a:rPr lang="en-US" altLang="ja-JP" sz="900" dirty="0" smtClean="0">
                <a:solidFill>
                  <a:srgbClr val="FF0000"/>
                </a:solidFill>
              </a:rPr>
              <a:t>(8</a:t>
            </a:r>
            <a:r>
              <a:rPr lang="en-US" altLang="ja-JP" sz="900" dirty="0">
                <a:solidFill>
                  <a:srgbClr val="FF0000"/>
                </a:solidFill>
              </a:rPr>
              <a:t>, 10.0</a:t>
            </a:r>
            <a:r>
              <a:rPr lang="en-US" altLang="ja-JP" sz="900" dirty="0" smtClean="0">
                <a:solidFill>
                  <a:srgbClr val="FF0000"/>
                </a:solidFill>
              </a:rPr>
              <a:t>);	           // </a:t>
            </a:r>
            <a:r>
              <a:rPr lang="ja-JP" altLang="en-US" sz="900" dirty="0" smtClean="0">
                <a:solidFill>
                  <a:srgbClr val="FF0000"/>
                </a:solidFill>
              </a:rPr>
              <a:t>滑らかさ</a:t>
            </a:r>
            <a:r>
              <a:rPr lang="en-US" altLang="ja-JP" sz="900" dirty="0" smtClean="0">
                <a:solidFill>
                  <a:srgbClr val="FF0000"/>
                </a:solidFill>
              </a:rPr>
              <a:t>8</a:t>
            </a:r>
            <a:r>
              <a:rPr lang="ja-JP" altLang="en-US" sz="900" dirty="0" err="1" smtClean="0">
                <a:solidFill>
                  <a:srgbClr val="FF0000"/>
                </a:solidFill>
              </a:rPr>
              <a:t>、</a:t>
            </a:r>
            <a:r>
              <a:rPr lang="ja-JP" altLang="en-US" sz="900" dirty="0" smtClean="0">
                <a:solidFill>
                  <a:srgbClr val="FF0000"/>
                </a:solidFill>
              </a:rPr>
              <a:t>半径</a:t>
            </a:r>
            <a:r>
              <a:rPr lang="en-US" altLang="ja-JP" sz="900" dirty="0" smtClean="0">
                <a:solidFill>
                  <a:srgbClr val="FF0000"/>
                </a:solidFill>
              </a:rPr>
              <a:t>10</a:t>
            </a:r>
            <a:r>
              <a:rPr lang="ja-JP" altLang="en-US" sz="900" dirty="0" smtClean="0">
                <a:solidFill>
                  <a:srgbClr val="FF0000"/>
                </a:solidFill>
              </a:rPr>
              <a:t>の球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>
                <a:solidFill>
                  <a:srgbClr val="FF0000"/>
                </a:solidFill>
              </a:rPr>
              <a:t>　</a:t>
            </a:r>
            <a:r>
              <a:rPr lang="ja-JP" altLang="en-US" sz="900" dirty="0" smtClean="0">
                <a:solidFill>
                  <a:srgbClr val="FF0000"/>
                </a:solidFill>
              </a:rPr>
              <a:t>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sphere.setMaterial</a:t>
            </a:r>
            <a:r>
              <a:rPr lang="en-US" altLang="ja-JP" sz="900" dirty="0" smtClean="0">
                <a:solidFill>
                  <a:srgbClr val="FF0000"/>
                </a:solidFill>
              </a:rPr>
              <a:t>(Red);	           // </a:t>
            </a:r>
            <a:r>
              <a:rPr lang="ja-JP" altLang="en-US" sz="900" dirty="0" smtClean="0">
                <a:solidFill>
                  <a:srgbClr val="FF0000"/>
                </a:solidFill>
              </a:rPr>
              <a:t>色は赤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sphere.glMoveTo</a:t>
            </a:r>
            <a:r>
              <a:rPr lang="en-US" altLang="ja-JP" sz="900" dirty="0" smtClean="0">
                <a:solidFill>
                  <a:srgbClr val="FF0000"/>
                </a:solidFill>
              </a:rPr>
              <a:t>(20.0</a:t>
            </a:r>
            <a:r>
              <a:rPr lang="en-US" altLang="ja-JP" sz="900" dirty="0">
                <a:solidFill>
                  <a:srgbClr val="FF0000"/>
                </a:solidFill>
              </a:rPr>
              <a:t>, 10.0, 0.0</a:t>
            </a:r>
            <a:r>
              <a:rPr lang="en-US" altLang="ja-JP" sz="900" dirty="0" smtClean="0">
                <a:solidFill>
                  <a:srgbClr val="FF0000"/>
                </a:solidFill>
              </a:rPr>
              <a:t>); // X20,Y10</a:t>
            </a:r>
            <a:r>
              <a:rPr lang="ja-JP" altLang="en-US" sz="900" dirty="0" smtClean="0">
                <a:solidFill>
                  <a:srgbClr val="FF0000"/>
                </a:solidFill>
              </a:rPr>
              <a:t>へ移動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 smtClean="0">
                <a:solidFill>
                  <a:srgbClr val="FF0000"/>
                </a:solidFill>
              </a:rPr>
              <a:t>　　</a:t>
            </a:r>
            <a:r>
              <a:rPr lang="en-US" altLang="ja-JP" sz="900" dirty="0" err="1" smtClean="0">
                <a:solidFill>
                  <a:srgbClr val="FF0000"/>
                </a:solidFill>
              </a:rPr>
              <a:t>window.entry</a:t>
            </a:r>
            <a:r>
              <a:rPr lang="en-US" altLang="ja-JP" sz="900" dirty="0" smtClean="0">
                <a:solidFill>
                  <a:srgbClr val="FF0000"/>
                </a:solidFill>
              </a:rPr>
              <a:t>(sphere);	           // window</a:t>
            </a:r>
            <a:r>
              <a:rPr lang="ja-JP" altLang="en-US" sz="900" dirty="0" smtClean="0">
                <a:solidFill>
                  <a:srgbClr val="FF0000"/>
                </a:solidFill>
              </a:rPr>
              <a:t>へ表示</a:t>
            </a:r>
            <a:endParaRPr lang="ja-JP" altLang="en-US" sz="9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while(</a:t>
            </a:r>
            <a:r>
              <a:rPr lang="en-US" altLang="ja-JP" sz="900" dirty="0" err="1"/>
              <a:t>window.update</a:t>
            </a:r>
            <a:r>
              <a:rPr lang="en-US" altLang="ja-JP" sz="900" dirty="0"/>
              <a:t>() == true) {</a:t>
            </a:r>
          </a:p>
          <a:p>
            <a:pPr marL="0" indent="0">
              <a:buNone/>
            </a:pPr>
            <a:r>
              <a:rPr lang="ja-JP" altLang="en-US" sz="900" dirty="0"/>
              <a:t>　　　　</a:t>
            </a:r>
            <a:r>
              <a:rPr lang="en-US" altLang="ja-JP" sz="900" dirty="0"/>
              <a:t>// </a:t>
            </a:r>
            <a:r>
              <a:rPr lang="ja-JP" altLang="en-US" sz="900" dirty="0"/>
              <a:t>ここ</a:t>
            </a:r>
            <a:r>
              <a:rPr lang="ja-JP" altLang="en-US" sz="900" dirty="0" smtClean="0"/>
              <a:t>に来週</a:t>
            </a:r>
            <a:r>
              <a:rPr lang="ja-JP" altLang="en-US" sz="900" dirty="0"/>
              <a:t>以降色々書く</a:t>
            </a:r>
            <a:endParaRPr lang="en-US" altLang="ja-JP" sz="900" dirty="0"/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}</a:t>
            </a:r>
          </a:p>
          <a:p>
            <a:pPr marL="0" indent="0">
              <a:buNone/>
            </a:pPr>
            <a:r>
              <a:rPr lang="ja-JP" altLang="en-US" sz="900" dirty="0"/>
              <a:t>　　</a:t>
            </a:r>
            <a:endParaRPr lang="en-US" altLang="ja-JP" sz="900" dirty="0"/>
          </a:p>
          <a:p>
            <a:pPr marL="0" indent="0">
              <a:buNone/>
            </a:pPr>
            <a:r>
              <a:rPr lang="ja-JP" altLang="en-US" sz="900" dirty="0"/>
              <a:t>　　</a:t>
            </a:r>
            <a:r>
              <a:rPr lang="en-US" altLang="ja-JP" sz="900" dirty="0"/>
              <a:t>return 0;</a:t>
            </a:r>
          </a:p>
          <a:p>
            <a:pPr marL="0" indent="0">
              <a:buNone/>
            </a:pPr>
            <a:r>
              <a:rPr lang="en-US" altLang="ja-JP" sz="900" dirty="0" smtClean="0"/>
              <a:t>}</a:t>
            </a:r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2308017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こうなるはず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詳細は来週以降扱うが、既に準備が整っていて、もっと不覚いじってみたい人は、次スライド以降の内容を先取りして進めておいてもいい</a:t>
            </a:r>
            <a:endParaRPr kumimoji="1" lang="ja-JP" alt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20365"/>
            <a:ext cx="4038600" cy="3685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5951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プログラムによる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次元的お絵かき</a:t>
            </a:r>
            <a:endParaRPr kumimoji="1" lang="ja-JP" altLang="en-US" dirty="0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理屈が分かったところで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16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とりあえず作れる図形は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種類</a:t>
            </a:r>
            <a:endParaRPr kumimoji="1"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dirty="0" err="1" smtClean="0"/>
              <a:t>fkut_BlockModel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で直方体</a:t>
            </a:r>
            <a:endParaRPr lang="en-US" altLang="ja-JP" dirty="0" smtClean="0"/>
          </a:p>
          <a:p>
            <a:r>
              <a:rPr kumimoji="1" lang="en-US" altLang="ja-JP" dirty="0" err="1" smtClean="0"/>
              <a:t>fkut_SphereModel</a:t>
            </a:r>
            <a:r>
              <a:rPr kumimoji="1" lang="en-US" altLang="ja-JP" dirty="0" smtClean="0"/>
              <a:t> </a:t>
            </a:r>
            <a:r>
              <a:rPr lang="ja-JP" altLang="en-US" dirty="0" smtClean="0"/>
              <a:t>で球</a:t>
            </a:r>
            <a:endParaRPr lang="en-US" altLang="ja-JP" dirty="0" smtClean="0"/>
          </a:p>
          <a:p>
            <a:r>
              <a:rPr kumimoji="1" lang="en-US" altLang="ja-JP" dirty="0" err="1" smtClean="0"/>
              <a:t>fkut_PrismModel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で</a:t>
            </a:r>
            <a:r>
              <a:rPr lang="ja-JP" altLang="en-US" dirty="0" smtClean="0"/>
              <a:t>円柱</a:t>
            </a:r>
            <a:endParaRPr kumimoji="1" lang="en-US" altLang="ja-JP" dirty="0" smtClean="0"/>
          </a:p>
          <a:p>
            <a:r>
              <a:rPr lang="en-US" altLang="ja-JP" dirty="0" err="1" smtClean="0"/>
              <a:t>fkut_ConeModel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で円錐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作りたい図形に</a:t>
            </a:r>
            <a:r>
              <a:rPr lang="ja-JP" altLang="en-US" dirty="0" smtClean="0"/>
              <a:t>応じて宣言時のタイプを</a:t>
            </a:r>
            <a:r>
              <a:rPr lang="ja-JP" altLang="en-US" dirty="0" smtClean="0"/>
              <a:t>選ぶ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図形ごとに付ける名前は</a:t>
            </a:r>
            <a:r>
              <a:rPr lang="ja-JP" altLang="en-US" dirty="0" smtClean="0"/>
              <a:t>自分で好きに決めていい</a:t>
            </a:r>
            <a:endParaRPr lang="en-US" altLang="ja-JP" dirty="0" smtClean="0"/>
          </a:p>
          <a:p>
            <a:r>
              <a:rPr kumimoji="1" lang="ja-JP" altLang="en-US" dirty="0" smtClean="0"/>
              <a:t>命令は「図形名</a:t>
            </a:r>
            <a:r>
              <a:rPr kumimoji="1" lang="en-US" altLang="ja-JP" dirty="0" smtClean="0"/>
              <a:t>.</a:t>
            </a:r>
            <a:r>
              <a:rPr lang="ja-JP" altLang="en-US" dirty="0"/>
              <a:t>命令</a:t>
            </a:r>
            <a:r>
              <a:rPr kumimoji="1" lang="en-US" altLang="ja-JP" dirty="0" smtClean="0"/>
              <a:t>();</a:t>
            </a:r>
            <a:r>
              <a:rPr kumimoji="1" lang="ja-JP" altLang="en-US" dirty="0" smtClean="0"/>
              <a:t>」の書式で呼び出す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625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作る手順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create()</a:t>
            </a:r>
            <a:r>
              <a:rPr kumimoji="1" lang="ja-JP" altLang="en-US" dirty="0" smtClean="0"/>
              <a:t>でサイズを決める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Block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幅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,</a:t>
            </a:r>
            <a:r>
              <a:rPr lang="ja-JP" altLang="en-US" dirty="0" smtClean="0"/>
              <a:t>奥行き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Sphere</a:t>
            </a:r>
            <a:r>
              <a:rPr kumimoji="1" lang="ja-JP" altLang="en-US" dirty="0" smtClean="0"/>
              <a:t>の場合は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kumimoji="1" lang="en-US" altLang="ja-JP" dirty="0" smtClean="0"/>
              <a:t>,</a:t>
            </a:r>
            <a:r>
              <a:rPr kumimoji="1" lang="ja-JP" altLang="en-US" dirty="0" smtClean="0"/>
              <a:t>半径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Prism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上面半径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底面半径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Cone</a:t>
            </a:r>
            <a:r>
              <a:rPr lang="ja-JP" altLang="en-US" dirty="0" smtClean="0"/>
              <a:t>の場合は</a:t>
            </a:r>
            <a:r>
              <a:rPr lang="en-US" altLang="ja-JP" dirty="0" smtClean="0"/>
              <a:t>(</a:t>
            </a:r>
            <a:r>
              <a:rPr lang="ja-JP" altLang="en-US" dirty="0" smtClean="0"/>
              <a:t>角数</a:t>
            </a:r>
            <a:r>
              <a:rPr lang="en-US" altLang="ja-JP" dirty="0" smtClean="0"/>
              <a:t>,</a:t>
            </a:r>
            <a:r>
              <a:rPr lang="ja-JP" altLang="en-US" dirty="0" smtClean="0"/>
              <a:t>半径</a:t>
            </a:r>
            <a:r>
              <a:rPr lang="en-US" altLang="ja-JP" dirty="0" smtClean="0"/>
              <a:t>,</a:t>
            </a:r>
            <a:r>
              <a:rPr lang="ja-JP" altLang="en-US" dirty="0" smtClean="0"/>
              <a:t>高さ</a:t>
            </a:r>
            <a:r>
              <a:rPr lang="en-US" altLang="ja-JP" dirty="0" smtClean="0"/>
              <a:t>)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角数とは曲線の滑らかさをあらわす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曲線は角をたくさん作って擬似的に表現する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40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セットアップするもの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Visual C++ 2010 Express Edition</a:t>
            </a:r>
          </a:p>
          <a:p>
            <a:pPr lvl="1"/>
            <a:r>
              <a:rPr kumimoji="1" lang="ja-JP" altLang="en-US" dirty="0" smtClean="0"/>
              <a:t>統合開発環境のフリー版</a:t>
            </a:r>
            <a:r>
              <a:rPr kumimoji="1" lang="en-US" altLang="ja-JP" dirty="0" smtClean="0"/>
              <a:t>(</a:t>
            </a:r>
            <a:r>
              <a:rPr lang="ja-JP" altLang="en-US" dirty="0"/>
              <a:t>機能</a:t>
            </a:r>
            <a:r>
              <a:rPr lang="ja-JP" altLang="en-US" dirty="0" smtClean="0"/>
              <a:t>は十分！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smtClean="0"/>
              <a:t>Microsoft</a:t>
            </a:r>
            <a:r>
              <a:rPr lang="ja-JP" altLang="en-US" dirty="0" smtClean="0"/>
              <a:t>社製のスタンダードな開発環境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kumimoji="1" lang="en-US" altLang="ja-JP" dirty="0" smtClean="0"/>
              <a:t>FK </a:t>
            </a:r>
            <a:r>
              <a:rPr kumimoji="1" lang="en-US" altLang="ja-JP" dirty="0" err="1" smtClean="0"/>
              <a:t>ToolKit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でぐりぐりするものを作るための道具箱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渡辺</a:t>
            </a:r>
            <a:r>
              <a:rPr lang="ja-JP" altLang="en-US" dirty="0" smtClean="0"/>
              <a:t>大地先生開発、私が少しお手伝い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3D</a:t>
            </a:r>
            <a:r>
              <a:rPr lang="ja-JP" altLang="en-US" dirty="0" smtClean="0"/>
              <a:t>では単純な色と言わず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マテリアル</a:t>
            </a:r>
            <a:r>
              <a:rPr lang="ja-JP" altLang="en-US" dirty="0" smtClean="0"/>
              <a:t>と呼びます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単純に色が付かないのは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次元だから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光の向きによって陰影が付く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今は上から斜めに光が当たっている設定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err="1" smtClean="0"/>
              <a:t>setMaterial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でマテリアルを指定する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だいたいは英単語で指定できる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指定できるキーワード</a:t>
            </a:r>
            <a:r>
              <a:rPr kumimoji="1" lang="ja-JP" altLang="en-US" dirty="0" smtClean="0"/>
              <a:t>は次のスライドを</a:t>
            </a:r>
            <a:r>
              <a:rPr kumimoji="1" lang="ja-JP" altLang="en-US" dirty="0" smtClean="0"/>
              <a:t>参照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600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使えるマテリアル一覧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err="1" smtClean="0"/>
              <a:t>AshGray</a:t>
            </a:r>
            <a:endParaRPr lang="en-US" altLang="ja-JP" dirty="0"/>
          </a:p>
          <a:p>
            <a:r>
              <a:rPr lang="en-US" altLang="ja-JP" dirty="0" err="1" smtClean="0"/>
              <a:t>BambooGreen</a:t>
            </a:r>
            <a:endParaRPr lang="en-US" altLang="ja-JP" dirty="0"/>
          </a:p>
          <a:p>
            <a:r>
              <a:rPr lang="en-US" altLang="ja-JP" dirty="0" smtClean="0"/>
              <a:t>Blue</a:t>
            </a:r>
            <a:endParaRPr lang="en-US" altLang="ja-JP" dirty="0"/>
          </a:p>
          <a:p>
            <a:r>
              <a:rPr lang="en-US" altLang="ja-JP" dirty="0" smtClean="0"/>
              <a:t>Brown</a:t>
            </a:r>
            <a:endParaRPr lang="en-US" altLang="ja-JP" dirty="0"/>
          </a:p>
          <a:p>
            <a:r>
              <a:rPr lang="fi-FI" altLang="ja-JP" dirty="0" smtClean="0"/>
              <a:t>BurntTitan</a:t>
            </a:r>
            <a:endParaRPr lang="fi-FI" altLang="ja-JP" dirty="0"/>
          </a:p>
          <a:p>
            <a:r>
              <a:rPr lang="en-US" altLang="ja-JP" dirty="0" smtClean="0"/>
              <a:t>Coral</a:t>
            </a:r>
            <a:endParaRPr lang="en-US" altLang="ja-JP" dirty="0"/>
          </a:p>
          <a:p>
            <a:r>
              <a:rPr lang="en-US" altLang="ja-JP" dirty="0" smtClean="0"/>
              <a:t>Cream</a:t>
            </a:r>
            <a:endParaRPr lang="en-US" altLang="ja-JP" dirty="0"/>
          </a:p>
          <a:p>
            <a:r>
              <a:rPr lang="es-ES" altLang="ja-JP" dirty="0" smtClean="0"/>
              <a:t>Cyan</a:t>
            </a:r>
            <a:endParaRPr lang="es-ES" altLang="ja-JP" dirty="0"/>
          </a:p>
          <a:p>
            <a:r>
              <a:rPr lang="pl-PL" altLang="ja-JP" dirty="0" smtClean="0"/>
              <a:t>DarkBlue</a:t>
            </a:r>
            <a:endParaRPr lang="pl-PL" altLang="ja-JP" dirty="0"/>
          </a:p>
          <a:p>
            <a:r>
              <a:rPr lang="en-US" altLang="ja-JP" dirty="0" err="1" smtClean="0"/>
              <a:t>DarkGreen</a:t>
            </a:r>
            <a:endParaRPr lang="en-US" altLang="ja-JP" dirty="0"/>
          </a:p>
          <a:p>
            <a:r>
              <a:rPr lang="en-US" altLang="ja-JP" dirty="0" err="1" smtClean="0"/>
              <a:t>DarkPurple</a:t>
            </a:r>
            <a:endParaRPr lang="en-US" altLang="ja-JP" dirty="0"/>
          </a:p>
          <a:p>
            <a:r>
              <a:rPr lang="pl-PL" altLang="ja-JP" dirty="0" smtClean="0"/>
              <a:t>DarkRed</a:t>
            </a:r>
            <a:endParaRPr lang="pl-PL" altLang="ja-JP" dirty="0"/>
          </a:p>
          <a:p>
            <a:r>
              <a:rPr lang="en-US" altLang="ja-JP" dirty="0" err="1" smtClean="0"/>
              <a:t>DarkYellow</a:t>
            </a:r>
            <a:endParaRPr lang="en-US" altLang="ja-JP" dirty="0"/>
          </a:p>
          <a:p>
            <a:r>
              <a:rPr lang="en-US" altLang="ja-JP" dirty="0" err="1" smtClean="0"/>
              <a:t>DimYellow</a:t>
            </a:r>
            <a:endParaRPr lang="en-US" altLang="ja-JP" dirty="0"/>
          </a:p>
          <a:p>
            <a:r>
              <a:rPr lang="en-US" altLang="ja-JP" dirty="0" smtClean="0"/>
              <a:t>Flesh</a:t>
            </a:r>
            <a:endParaRPr lang="en-US" altLang="ja-JP" dirty="0"/>
          </a:p>
          <a:p>
            <a:r>
              <a:rPr lang="en-US" altLang="ja-JP" dirty="0" err="1" smtClean="0"/>
              <a:t>GlossBlack</a:t>
            </a:r>
            <a:endParaRPr lang="en-US" altLang="ja-JP" dirty="0"/>
          </a:p>
          <a:p>
            <a:r>
              <a:rPr lang="en-US" altLang="ja-JP" dirty="0" err="1" smtClean="0"/>
              <a:t>GrassGreen</a:t>
            </a:r>
            <a:endParaRPr lang="en-US" altLang="ja-JP" dirty="0"/>
          </a:p>
          <a:p>
            <a:r>
              <a:rPr lang="en-US" altLang="ja-JP" dirty="0" smtClean="0"/>
              <a:t>Gray1</a:t>
            </a:r>
            <a:endParaRPr lang="en-US" altLang="ja-JP" dirty="0"/>
          </a:p>
          <a:p>
            <a:r>
              <a:rPr lang="en-US" altLang="ja-JP" dirty="0" smtClean="0"/>
              <a:t>Gray2</a:t>
            </a:r>
          </a:p>
          <a:p>
            <a:r>
              <a:rPr lang="en-US" altLang="ja-JP" dirty="0" smtClean="0"/>
              <a:t>Green</a:t>
            </a:r>
            <a:endParaRPr lang="en-US" altLang="ja-JP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err="1" smtClean="0"/>
              <a:t>HolidaySkyBlue</a:t>
            </a:r>
            <a:endParaRPr lang="en-US" altLang="ja-JP" dirty="0"/>
          </a:p>
          <a:p>
            <a:r>
              <a:rPr lang="en-US" altLang="ja-JP" dirty="0" err="1" smtClean="0"/>
              <a:t>IridescentGreen</a:t>
            </a:r>
            <a:endParaRPr lang="en-US" altLang="ja-JP" dirty="0"/>
          </a:p>
          <a:p>
            <a:r>
              <a:rPr lang="en-US" altLang="ja-JP" dirty="0" smtClean="0"/>
              <a:t>Ivory</a:t>
            </a:r>
            <a:endParaRPr lang="en-US" altLang="ja-JP" dirty="0"/>
          </a:p>
          <a:p>
            <a:r>
              <a:rPr lang="en-US" altLang="ja-JP" dirty="0" err="1" smtClean="0"/>
              <a:t>LavaRed</a:t>
            </a:r>
            <a:endParaRPr lang="en-US" altLang="ja-JP" dirty="0"/>
          </a:p>
          <a:p>
            <a:r>
              <a:rPr lang="en-US" altLang="ja-JP" dirty="0" err="1" smtClean="0"/>
              <a:t>LightBlue</a:t>
            </a:r>
            <a:endParaRPr lang="en-US" altLang="ja-JP" dirty="0" smtClean="0"/>
          </a:p>
          <a:p>
            <a:r>
              <a:rPr lang="en-US" altLang="ja-JP" dirty="0" err="1" smtClean="0"/>
              <a:t>LightCyan</a:t>
            </a:r>
            <a:endParaRPr lang="en-US" altLang="ja-JP" dirty="0"/>
          </a:p>
          <a:p>
            <a:r>
              <a:rPr lang="en-US" altLang="ja-JP" dirty="0" err="1" smtClean="0"/>
              <a:t>LightGreen</a:t>
            </a:r>
            <a:endParaRPr lang="en-US" altLang="ja-JP" dirty="0"/>
          </a:p>
          <a:p>
            <a:r>
              <a:rPr lang="da-DK" altLang="ja-JP" dirty="0" smtClean="0"/>
              <a:t>LightViolet</a:t>
            </a:r>
            <a:endParaRPr lang="da-DK" altLang="ja-JP" dirty="0"/>
          </a:p>
          <a:p>
            <a:r>
              <a:rPr lang="en-US" altLang="ja-JP" dirty="0" smtClean="0"/>
              <a:t>Lilac</a:t>
            </a:r>
            <a:endParaRPr lang="en-US" altLang="ja-JP" dirty="0"/>
          </a:p>
          <a:p>
            <a:r>
              <a:rPr lang="en-US" altLang="ja-JP" dirty="0" err="1" smtClean="0"/>
              <a:t>MatBlack</a:t>
            </a:r>
            <a:endParaRPr lang="en-US" altLang="ja-JP" dirty="0"/>
          </a:p>
          <a:p>
            <a:r>
              <a:rPr lang="en-US" altLang="ja-JP" dirty="0" smtClean="0"/>
              <a:t>Orange</a:t>
            </a:r>
            <a:endParaRPr lang="en-US" altLang="ja-JP" dirty="0"/>
          </a:p>
          <a:p>
            <a:r>
              <a:rPr lang="en-US" altLang="ja-JP" dirty="0" err="1" smtClean="0"/>
              <a:t>PaleBlue</a:t>
            </a:r>
            <a:endParaRPr lang="en-US" altLang="ja-JP" dirty="0"/>
          </a:p>
          <a:p>
            <a:r>
              <a:rPr lang="en-US" altLang="ja-JP" dirty="0" err="1" smtClean="0"/>
              <a:t>PearWhite</a:t>
            </a:r>
            <a:endParaRPr lang="en-US" altLang="ja-JP" dirty="0"/>
          </a:p>
          <a:p>
            <a:r>
              <a:rPr lang="en-US" altLang="ja-JP" dirty="0" smtClean="0"/>
              <a:t>Pink</a:t>
            </a:r>
            <a:endParaRPr lang="en-US" altLang="ja-JP" dirty="0"/>
          </a:p>
          <a:p>
            <a:r>
              <a:rPr lang="en-US" altLang="ja-JP" dirty="0" smtClean="0"/>
              <a:t>Purple</a:t>
            </a:r>
            <a:endParaRPr lang="en-US" altLang="ja-JP" dirty="0"/>
          </a:p>
          <a:p>
            <a:r>
              <a:rPr lang="es-ES" altLang="ja-JP" dirty="0" smtClean="0"/>
              <a:t>Red</a:t>
            </a:r>
            <a:endParaRPr lang="es-ES" altLang="ja-JP" dirty="0"/>
          </a:p>
          <a:p>
            <a:r>
              <a:rPr lang="en-US" altLang="ja-JP" dirty="0" err="1" smtClean="0"/>
              <a:t>UltraMarine</a:t>
            </a:r>
            <a:endParaRPr lang="en-US" altLang="ja-JP" dirty="0"/>
          </a:p>
          <a:p>
            <a:r>
              <a:rPr lang="en-US" altLang="ja-JP" dirty="0" smtClean="0"/>
              <a:t>Violet</a:t>
            </a:r>
            <a:endParaRPr lang="en-US" altLang="ja-JP" dirty="0"/>
          </a:p>
          <a:p>
            <a:r>
              <a:rPr lang="en-US" altLang="ja-JP" dirty="0" smtClean="0"/>
              <a:t>White</a:t>
            </a:r>
          </a:p>
          <a:p>
            <a:r>
              <a:rPr lang="en-US" altLang="ja-JP" dirty="0" smtClean="0"/>
              <a:t>Yellow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373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位置と姿勢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位置は</a:t>
            </a:r>
            <a:r>
              <a:rPr kumimoji="1" lang="en-US" altLang="ja-JP" dirty="0" err="1" smtClean="0"/>
              <a:t>glMoveTo</a:t>
            </a:r>
            <a:r>
              <a:rPr kumimoji="1" lang="en-US" altLang="ja-JP" dirty="0" smtClean="0"/>
              <a:t>(x, y, z);</a:t>
            </a:r>
            <a:r>
              <a:rPr kumimoji="1" lang="ja-JP" altLang="en-US" dirty="0" smtClean="0"/>
              <a:t>で移動できます</a:t>
            </a:r>
            <a:endParaRPr kumimoji="1" lang="en-US" altLang="ja-JP" dirty="0" smtClean="0"/>
          </a:p>
          <a:p>
            <a:r>
              <a:rPr lang="ja-JP" altLang="en-US" dirty="0" smtClean="0"/>
              <a:t>姿勢がちょっと難しいです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全ての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は作りたての時</a:t>
            </a:r>
            <a:r>
              <a:rPr kumimoji="1" lang="en-US" altLang="ja-JP" dirty="0" smtClean="0"/>
              <a:t>(0,0,-1)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向いてます、これを「前」にします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それを基準に向けたい方向を考えます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右</a:t>
            </a:r>
            <a:r>
              <a:rPr kumimoji="1" lang="en-US" altLang="ja-JP" dirty="0" smtClean="0"/>
              <a:t>(1,0,0)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左</a:t>
            </a:r>
            <a:r>
              <a:rPr kumimoji="1" lang="en-US" altLang="ja-JP" dirty="0" smtClean="0"/>
              <a:t>(-1,0,0)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上</a:t>
            </a:r>
            <a:r>
              <a:rPr kumimoji="1" lang="en-US" altLang="ja-JP" dirty="0" smtClean="0"/>
              <a:t>(0,1,0)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下</a:t>
            </a:r>
            <a:r>
              <a:rPr kumimoji="1" lang="en-US" altLang="ja-JP" dirty="0" smtClean="0"/>
              <a:t>(0,-1,0)</a:t>
            </a:r>
          </a:p>
          <a:p>
            <a:pPr lvl="2"/>
            <a:r>
              <a:rPr lang="ja-JP" altLang="en-US" dirty="0" smtClean="0"/>
              <a:t>前</a:t>
            </a:r>
            <a:r>
              <a:rPr lang="en-US" altLang="ja-JP" dirty="0" smtClean="0"/>
              <a:t>(0,0,-1)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後</a:t>
            </a:r>
            <a:r>
              <a:rPr lang="en-US" altLang="ja-JP" dirty="0" smtClean="0"/>
              <a:t>(0,0,1)</a:t>
            </a:r>
          </a:p>
          <a:p>
            <a:pPr lvl="1"/>
            <a:r>
              <a:rPr kumimoji="1" lang="en-US" altLang="ja-JP" dirty="0" err="1" smtClean="0"/>
              <a:t>glVec</a:t>
            </a:r>
            <a:r>
              <a:rPr kumimoji="1" lang="en-US" altLang="ja-JP" dirty="0" smtClean="0"/>
              <a:t>(x, y, z)</a:t>
            </a:r>
            <a:r>
              <a:rPr lang="en-US" altLang="ja-JP" dirty="0" smtClean="0"/>
              <a:t>;</a:t>
            </a:r>
            <a:r>
              <a:rPr lang="ja-JP" altLang="en-US" dirty="0" smtClean="0"/>
              <a:t>で向けたい方向を指定します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977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fkut_BlockModel</a:t>
            </a: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</a:t>
            </a:r>
            <a:r>
              <a:rPr lang="en-US" altLang="ja-JP" sz="2800" dirty="0" smtClean="0"/>
              <a:t>;			// </a:t>
            </a:r>
            <a:r>
              <a:rPr lang="ja-JP" altLang="en-US" sz="2800" dirty="0" smtClean="0"/>
              <a:t>すごい変数「直方体になる変数」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kushi.create</a:t>
            </a:r>
            <a:r>
              <a:rPr lang="en-US" altLang="ja-JP" sz="2800" dirty="0" smtClean="0"/>
              <a:t>(1.0, 1.0, 70.0);			// </a:t>
            </a:r>
            <a:r>
              <a:rPr lang="ja-JP" altLang="en-US" sz="2800" dirty="0" smtClean="0"/>
              <a:t>縦横高さがの立方体を作る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kushi.setMaterial</a:t>
            </a:r>
            <a:r>
              <a:rPr lang="en-US" altLang="ja-JP" sz="2800" dirty="0" smtClean="0"/>
              <a:t>(Green);			// </a:t>
            </a:r>
            <a:r>
              <a:rPr lang="ja-JP" altLang="en-US" sz="2800" dirty="0" smtClean="0"/>
              <a:t>色は黄色にする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kushi.glMoveTo</a:t>
            </a:r>
            <a:r>
              <a:rPr lang="en-US" altLang="ja-JP" sz="2800" dirty="0" smtClean="0"/>
              <a:t>(-2.5, -2.5, 0.0);			// </a:t>
            </a:r>
            <a:r>
              <a:rPr lang="ja-JP" altLang="en-US" sz="2800" dirty="0" smtClean="0"/>
              <a:t>直方体の中心点を指定する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kushi.glVec</a:t>
            </a:r>
            <a:r>
              <a:rPr lang="en-US" altLang="ja-JP" sz="2800" dirty="0" smtClean="0"/>
              <a:t>(5.0, 15.0, 0.0);			// </a:t>
            </a:r>
            <a:r>
              <a:rPr lang="ja-JP" altLang="en-US" sz="2800" dirty="0" smtClean="0"/>
              <a:t>右斜め上を向かせる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kushi</a:t>
            </a:r>
            <a:r>
              <a:rPr lang="en-US" altLang="ja-JP" sz="2800" dirty="0" smtClean="0"/>
              <a:t>);	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fkut_SphereModel</a:t>
            </a: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dangoB</a:t>
            </a:r>
            <a:r>
              <a:rPr lang="en-US" altLang="ja-JP" sz="2800" dirty="0" smtClean="0"/>
              <a:t>, </a:t>
            </a:r>
            <a:r>
              <a:rPr lang="en-US" altLang="ja-JP" sz="2800" dirty="0" err="1" smtClean="0"/>
              <a:t>dangoC</a:t>
            </a:r>
            <a:r>
              <a:rPr lang="en-US" altLang="ja-JP" sz="2800" dirty="0" smtClean="0"/>
              <a:t>;		// </a:t>
            </a:r>
            <a:r>
              <a:rPr lang="ja-JP" altLang="en-US" sz="2800" dirty="0" smtClean="0"/>
              <a:t>すごい変数「球になる変数」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dangoA.glMoveTo</a:t>
            </a:r>
            <a:r>
              <a:rPr lang="en-US" altLang="ja-JP" sz="2800" dirty="0" smtClean="0"/>
              <a:t>(-5.0, -10.0,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dangoA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dangoB.glMoveTo</a:t>
            </a:r>
            <a:r>
              <a:rPr lang="en-US" altLang="ja-JP" sz="2800" dirty="0" smtClean="0"/>
              <a:t>(0.0, 5.0,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dangoB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dangoC.create</a:t>
            </a:r>
            <a:r>
              <a:rPr lang="en-US" altLang="ja-JP" sz="2800" dirty="0" smtClean="0"/>
              <a:t>(8, 8.0);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dangoC.setMaterial</a:t>
            </a:r>
            <a:r>
              <a:rPr lang="en-US" altLang="ja-JP" sz="2800" dirty="0" smtClean="0"/>
              <a:t>(Yellow);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dangoC.glMoveTo</a:t>
            </a:r>
            <a:r>
              <a:rPr lang="en-US" altLang="ja-JP" sz="2800" dirty="0" smtClean="0"/>
              <a:t>(5.0, 20.0, 0.0);</a:t>
            </a:r>
          </a:p>
          <a:p>
            <a:pPr>
              <a:buNone/>
            </a:pPr>
            <a:r>
              <a:rPr lang="en-US" altLang="ja-JP" sz="2800" dirty="0" smtClean="0"/>
              <a:t>	</a:t>
            </a:r>
            <a:r>
              <a:rPr lang="en-US" altLang="ja-JP" sz="2800" dirty="0" err="1" smtClean="0"/>
              <a:t>window.entry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dangoC</a:t>
            </a:r>
            <a:r>
              <a:rPr lang="en-US" altLang="ja-JP" sz="2800" dirty="0" smtClean="0"/>
              <a:t>);			// ↑</a:t>
            </a:r>
            <a:r>
              <a:rPr lang="ja-JP" altLang="en-US" sz="2800" dirty="0" smtClean="0"/>
              <a:t>で先に作ったウィンドウ</a:t>
            </a:r>
            <a:r>
              <a:rPr lang="en-US" altLang="ja-JP" sz="2800" dirty="0" smtClean="0"/>
              <a:t>(window)</a:t>
            </a:r>
            <a:r>
              <a:rPr lang="ja-JP" altLang="en-US" sz="2800" dirty="0" smtClean="0"/>
              <a:t>に表示する</a:t>
            </a:r>
          </a:p>
          <a:p>
            <a:pPr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10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こうなる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3110" y="1600200"/>
            <a:ext cx="57977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700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来週以降に出す課題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以下のお題の図形を作ってみよう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何かの動物</a:t>
            </a:r>
            <a:r>
              <a:rPr lang="en-US" altLang="ja-JP" dirty="0" smtClean="0"/>
              <a:t>(</a:t>
            </a:r>
            <a:r>
              <a:rPr lang="ja-JP" altLang="en-US" dirty="0" smtClean="0"/>
              <a:t>→はねこ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自動車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サザエさん的なおうち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その他思いつくもの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時間を掛けて力作を作っておこう！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298"/>
            <a:ext cx="4038600" cy="3153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27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今日は</a:t>
            </a:r>
            <a:r>
              <a:rPr kumimoji="1" lang="en-US" altLang="ja-JP" dirty="0" smtClean="0"/>
              <a:t>18</a:t>
            </a:r>
            <a:r>
              <a:rPr kumimoji="1" lang="ja-JP" altLang="en-US" dirty="0" smtClean="0"/>
              <a:t>時前に切り上げます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Visual Studio 2010</a:t>
            </a:r>
            <a:r>
              <a:rPr kumimoji="1" lang="ja-JP" altLang="en-US" dirty="0" smtClean="0"/>
              <a:t>を入れてある人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 </a:t>
            </a:r>
            <a:r>
              <a:rPr lang="en-US" altLang="ja-JP" dirty="0" err="1" smtClean="0"/>
              <a:t>ToolKit</a:t>
            </a:r>
            <a:r>
              <a:rPr lang="en-US" altLang="ja-JP" dirty="0" smtClean="0"/>
              <a:t>(VS2010</a:t>
            </a:r>
            <a:r>
              <a:rPr lang="ja-JP" altLang="en-US" dirty="0" smtClean="0"/>
              <a:t>用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をセットアップして、授業に付いてきてください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Visual Studio 2010</a:t>
            </a:r>
            <a:r>
              <a:rPr kumimoji="1" lang="ja-JP" altLang="en-US" dirty="0" smtClean="0"/>
              <a:t>を入れてない人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確実に間に合わないので、今日は</a:t>
            </a:r>
            <a:r>
              <a:rPr kumimoji="1" lang="en-US" altLang="ja-JP" dirty="0" err="1" smtClean="0"/>
              <a:t>TextPad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プログラムの書き取り</a:t>
            </a:r>
            <a:r>
              <a:rPr kumimoji="1" lang="ja-JP" altLang="en-US" dirty="0" err="1" smtClean="0"/>
              <a:t>だ</a:t>
            </a:r>
            <a:r>
              <a:rPr kumimoji="1" lang="ja-JP" altLang="en-US" dirty="0" smtClean="0"/>
              <a:t>けしてください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来週</a:t>
            </a:r>
            <a:r>
              <a:rPr lang="ja-JP" altLang="en-US" dirty="0" smtClean="0"/>
              <a:t>までに</a:t>
            </a:r>
            <a:r>
              <a:rPr lang="en-US" altLang="ja-JP" dirty="0" smtClean="0"/>
              <a:t>VS2010</a:t>
            </a:r>
            <a:r>
              <a:rPr lang="ja-JP" altLang="en-US" dirty="0" smtClean="0"/>
              <a:t>を入れて、その後に</a:t>
            </a:r>
            <a:r>
              <a:rPr lang="en-US" altLang="ja-JP" dirty="0" smtClean="0"/>
              <a:t>FK</a:t>
            </a:r>
            <a:r>
              <a:rPr lang="ja-JP" altLang="en-US" dirty="0" smtClean="0"/>
              <a:t>を入れてください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592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授業資料などを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公開していくサイト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kumimoji="1" lang="en-US" altLang="ja-JP" sz="2800" dirty="0" smtClean="0">
                <a:hlinkClick r:id="rId2"/>
              </a:rPr>
              <a:t>http://www.teu.ac.jp/aqua/~rita/gp-prog/</a:t>
            </a:r>
            <a:endParaRPr kumimoji="1" lang="en-US" altLang="ja-JP" sz="2800" dirty="0" smtClean="0"/>
          </a:p>
          <a:p>
            <a:pPr algn="ctr">
              <a:buNone/>
            </a:pPr>
            <a:r>
              <a:rPr kumimoji="1" lang="ja-JP" altLang="en-US" sz="2800" dirty="0" smtClean="0"/>
              <a:t>今後配布物はここを通して配布</a:t>
            </a:r>
            <a:r>
              <a:rPr lang="ja-JP" altLang="en-US" sz="2800" dirty="0" smtClean="0"/>
              <a:t>します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32900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Visual Studio</a:t>
            </a:r>
            <a:r>
              <a:rPr kumimoji="1" lang="ja-JP" altLang="en-US" dirty="0" smtClean="0"/>
              <a:t>ではプログラムを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「プロジェクト」という単位で開発する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毎週こちらで用意したプロジェクトを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ファイルを解凍して、出てきたフォルダを好きなところに配置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192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中身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First3D.sln</a:t>
            </a:r>
          </a:p>
          <a:p>
            <a:pPr lvl="1"/>
            <a:r>
              <a:rPr lang="ja-JP" altLang="en-US" dirty="0" smtClean="0"/>
              <a:t>これを開くと</a:t>
            </a:r>
            <a:r>
              <a:rPr lang="en-US" altLang="ja-JP" dirty="0" smtClean="0"/>
              <a:t>Visual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Studio</a:t>
            </a:r>
            <a:r>
              <a:rPr lang="ja-JP" altLang="en-US" dirty="0" smtClean="0"/>
              <a:t>が起動します</a:t>
            </a:r>
            <a:endParaRPr lang="en-US" altLang="ja-JP" dirty="0" smtClean="0"/>
          </a:p>
          <a:p>
            <a:r>
              <a:rPr kumimoji="1" lang="en-US" altLang="ja-JP" dirty="0" smtClean="0"/>
              <a:t>main.cpp</a:t>
            </a:r>
          </a:p>
          <a:p>
            <a:pPr lvl="1"/>
            <a:r>
              <a:rPr lang="en-US" altLang="ja-JP" dirty="0" smtClean="0"/>
              <a:t>Visual Studio</a:t>
            </a:r>
            <a:r>
              <a:rPr lang="ja-JP" altLang="en-US" dirty="0" smtClean="0"/>
              <a:t>上で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読み書きする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プログラム本体です</a:t>
            </a:r>
            <a:endParaRPr lang="en-US" altLang="ja-JP" dirty="0" smtClean="0"/>
          </a:p>
          <a:p>
            <a:r>
              <a:rPr kumimoji="1" lang="en-US" altLang="ja-JP" dirty="0" smtClean="0"/>
              <a:t>FKUT</a:t>
            </a:r>
          </a:p>
          <a:p>
            <a:pPr lvl="1"/>
            <a:r>
              <a:rPr lang="ja-JP" altLang="en-US" dirty="0" smtClean="0"/>
              <a:t>ないしょ☆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43873"/>
          <a:stretch>
            <a:fillRect/>
          </a:stretch>
        </p:blipFill>
        <p:spPr bwMode="auto">
          <a:xfrm>
            <a:off x="4719637" y="1643051"/>
            <a:ext cx="4424363" cy="294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6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とりあえず開いてみよう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ソリューション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エクスプローラー →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First3D </a:t>
            </a:r>
            <a:r>
              <a:rPr kumimoji="1" lang="ja-JP" altLang="en-US" dirty="0" smtClean="0"/>
              <a:t>→ ソース ファイル →</a:t>
            </a:r>
            <a:r>
              <a:rPr kumimoji="1" lang="en-US" altLang="ja-JP" dirty="0" smtClean="0"/>
              <a:t>main.cpp</a:t>
            </a:r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のプログラムで主に書くのは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err="1" smtClean="0"/>
              <a:t>cpp</a:t>
            </a:r>
            <a:r>
              <a:rPr lang="ja-JP" altLang="en-US" dirty="0" smtClean="0"/>
              <a:t>ファイル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h</a:t>
            </a:r>
            <a:r>
              <a:rPr kumimoji="1" lang="ja-JP" altLang="en-US" dirty="0" smtClean="0"/>
              <a:t>ファイルもそのうち</a:t>
            </a:r>
            <a:r>
              <a:rPr kumimoji="1" lang="ja-JP" altLang="en-US" dirty="0" smtClean="0"/>
              <a:t>書きます</a:t>
            </a:r>
            <a:endParaRPr kumimoji="1" lang="en-US" altLang="ja-JP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b="37558"/>
          <a:stretch>
            <a:fillRect/>
          </a:stretch>
        </p:blipFill>
        <p:spPr bwMode="auto">
          <a:xfrm>
            <a:off x="4786314" y="1394669"/>
            <a:ext cx="3929090" cy="546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218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ファイルとフォルダ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最近の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や携帯ではファイルはまだしも「フォルダの位置」などを気にしなくても良くなっています</a:t>
            </a:r>
            <a:endParaRPr kumimoji="1" lang="en-US" altLang="ja-JP" dirty="0" smtClean="0"/>
          </a:p>
          <a:p>
            <a:r>
              <a:rPr lang="ja-JP" altLang="en-US" dirty="0" smtClean="0"/>
              <a:t>しかし、開発する側はそう</a:t>
            </a:r>
            <a:r>
              <a:rPr lang="ja-JP" altLang="en-US" dirty="0" err="1" smtClean="0"/>
              <a:t>も</a:t>
            </a:r>
            <a:r>
              <a:rPr lang="ja-JP" altLang="en-US" dirty="0" smtClean="0"/>
              <a:t>言って</a:t>
            </a:r>
            <a:r>
              <a:rPr lang="ja-JP" altLang="en-US" dirty="0" err="1" smtClean="0"/>
              <a:t>られません</a:t>
            </a:r>
            <a:endParaRPr lang="en-US" altLang="ja-JP" dirty="0" smtClean="0"/>
          </a:p>
          <a:p>
            <a:r>
              <a:rPr kumimoji="1" lang="ja-JP" altLang="en-US" dirty="0" smtClean="0"/>
              <a:t>前期の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操作演習をしっかり復習しよう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59095" b="-763"/>
          <a:stretch>
            <a:fillRect/>
          </a:stretch>
        </p:blipFill>
        <p:spPr bwMode="auto">
          <a:xfrm>
            <a:off x="5292080" y="1484784"/>
            <a:ext cx="2952328" cy="4845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80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994</Words>
  <Application>Microsoft Office PowerPoint</Application>
  <PresentationFormat>画面に合わせる (4:3)</PresentationFormat>
  <Paragraphs>312</Paragraphs>
  <Slides>35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6" baseType="lpstr">
      <vt:lpstr>Office テーマ</vt:lpstr>
      <vt:lpstr>プロジェクト演習Ⅱ インタラクティブゲーム制作 イントロダクション2</vt:lpstr>
      <vt:lpstr>今日の内容</vt:lpstr>
      <vt:lpstr>セットアップするもの</vt:lpstr>
      <vt:lpstr>今日は18時前に切り上げます</vt:lpstr>
      <vt:lpstr>授業資料などを 公開していくサイト</vt:lpstr>
      <vt:lpstr>今週のプロジェクト</vt:lpstr>
      <vt:lpstr>中身</vt:lpstr>
      <vt:lpstr>とりあえず開いてみよう</vt:lpstr>
      <vt:lpstr>ファイルとフォルダ</vt:lpstr>
      <vt:lpstr>何もしないプログラム</vt:lpstr>
      <vt:lpstr>はじめてのプログラム</vt:lpstr>
      <vt:lpstr>スライドからのコピペは禁止！</vt:lpstr>
      <vt:lpstr>早速動かそう</vt:lpstr>
      <vt:lpstr>ちなみに今できあがった プログラムは</vt:lpstr>
      <vt:lpstr>C++における プログラムの原則(1)</vt:lpstr>
      <vt:lpstr>良くあるプログラム入門で書く奴</vt:lpstr>
      <vt:lpstr>実行結果</vt:lpstr>
      <vt:lpstr>さっき書き足した言葉の意味</vt:lpstr>
      <vt:lpstr>C++における プログラムの原則(2)</vt:lpstr>
      <vt:lpstr>ウィンドウを表示させてみよう</vt:lpstr>
      <vt:lpstr>3次元のお絵かきができる ウィンドウ</vt:lpstr>
      <vt:lpstr>実行結果</vt:lpstr>
      <vt:lpstr>ウィンドウを出す プログラム[改訂版]</vt:lpstr>
      <vt:lpstr>これがゲームプログラミングの キャンバスとなるプログラム</vt:lpstr>
      <vt:lpstr>これだけじゃ食い足りない人へ</vt:lpstr>
      <vt:lpstr>こうなるはず</vt:lpstr>
      <vt:lpstr>プログラムによる 3次元的お絵かき</vt:lpstr>
      <vt:lpstr>とりあえず作れる図形は4種類</vt:lpstr>
      <vt:lpstr>作る手順</vt:lpstr>
      <vt:lpstr>3Dでは単純な色と言わず マテリアルと呼びます</vt:lpstr>
      <vt:lpstr>使えるマテリアル一覧</vt:lpstr>
      <vt:lpstr>位置と姿勢</vt:lpstr>
      <vt:lpstr>作例</vt:lpstr>
      <vt:lpstr>こうなる</vt:lpstr>
      <vt:lpstr>来週以降に出す課題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82</cp:revision>
  <dcterms:created xsi:type="dcterms:W3CDTF">2009-10-06T17:40:33Z</dcterms:created>
  <dcterms:modified xsi:type="dcterms:W3CDTF">2012-09-26T06:29:48Z</dcterms:modified>
</cp:coreProperties>
</file>