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314" r:id="rId4"/>
    <p:sldId id="298" r:id="rId5"/>
    <p:sldId id="315" r:id="rId6"/>
    <p:sldId id="316" r:id="rId7"/>
    <p:sldId id="317" r:id="rId8"/>
    <p:sldId id="318" r:id="rId9"/>
    <p:sldId id="319" r:id="rId10"/>
    <p:sldId id="320" r:id="rId11"/>
    <p:sldId id="321" r:id="rId12"/>
    <p:sldId id="322" r:id="rId13"/>
    <p:sldId id="325" r:id="rId14"/>
    <p:sldId id="323" r:id="rId15"/>
    <p:sldId id="324" r:id="rId16"/>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504D"/>
    <a:srgbClr val="000000"/>
    <a:srgbClr val="F79646"/>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9" autoAdjust="0"/>
  </p:normalViewPr>
  <p:slideViewPr>
    <p:cSldViewPr>
      <p:cViewPr varScale="1">
        <p:scale>
          <a:sx n="91" d="100"/>
          <a:sy n="91" d="100"/>
        </p:scale>
        <p:origin x="-972"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3D51BCC-1359-430E-90E5-4E673867CA5C}" type="datetimeFigureOut">
              <a:rPr lang="ja-JP" altLang="en-US"/>
              <a:pPr>
                <a:defRPr/>
              </a:pPr>
              <a:t>2011/12/13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C8F7857-23B6-45B7-A912-BDEDC96788A1}"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12C6E84-D104-421F-B6D0-714816778AA2}" type="datetimeFigureOut">
              <a:rPr lang="ja-JP" altLang="en-US"/>
              <a:pPr>
                <a:defRPr/>
              </a:pPr>
              <a:t>2011/12/13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A6377F4-0EFE-40BA-B095-BE71A06A8AE3}"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835C556-359E-46C6-AFB8-4D9E54FCA359}" type="datetimeFigureOut">
              <a:rPr lang="ja-JP" altLang="en-US"/>
              <a:pPr>
                <a:defRPr/>
              </a:pPr>
              <a:t>2011/12/13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2BC6FC7-16E5-458A-AEEE-BFD7802F37F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9F98564-3318-4A20-B955-9BE9E2F815F8}" type="datetimeFigureOut">
              <a:rPr lang="ja-JP" altLang="en-US"/>
              <a:pPr>
                <a:defRPr/>
              </a:pPr>
              <a:t>2011/12/13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ACDDD8B-5818-49B8-9D3A-7EDD197AF94D}"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A634A24-EE5B-4FF0-9EE6-36F34F864EAD}" type="datetimeFigureOut">
              <a:rPr lang="ja-JP" altLang="en-US"/>
              <a:pPr>
                <a:defRPr/>
              </a:pPr>
              <a:t>2011/12/13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A227536-BE23-4352-AAA9-2ED58E7592B6}"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DE4913FD-4B94-4069-873C-9CFD6849A768}" type="datetimeFigureOut">
              <a:rPr lang="ja-JP" altLang="en-US"/>
              <a:pPr>
                <a:defRPr/>
              </a:pPr>
              <a:t>2011/12/13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289FB58-8CFE-4F16-A842-3A83CFB51D51}"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2F2E7673-4BA8-4FAE-B08D-F7E331915AB2}" type="datetimeFigureOut">
              <a:rPr lang="ja-JP" altLang="en-US"/>
              <a:pPr>
                <a:defRPr/>
              </a:pPr>
              <a:t>2011/12/13</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DFC6E17-9787-4434-BAC6-E87F63939727}"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E3FBDB15-3EBE-4986-9595-1EBF3A74505F}" type="datetimeFigureOut">
              <a:rPr lang="ja-JP" altLang="en-US"/>
              <a:pPr>
                <a:defRPr/>
              </a:pPr>
              <a:t>2011/12/13</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981AC73-A7AB-4B2B-8FFB-E42BB7B4B64E}"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D92833B-9B56-4C4D-B5C8-B0371A49DBF1}" type="datetimeFigureOut">
              <a:rPr lang="ja-JP" altLang="en-US"/>
              <a:pPr>
                <a:defRPr/>
              </a:pPr>
              <a:t>2011/12/13</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61DEB76-0AE3-4D7E-A57D-2AEDDB644AE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E02AAA7-62FC-459A-90FF-24C72A838A1B}" type="datetimeFigureOut">
              <a:rPr lang="ja-JP" altLang="en-US"/>
              <a:pPr>
                <a:defRPr/>
              </a:pPr>
              <a:t>2011/12/13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CA6B932-9529-4FEE-B345-F7039022F871}"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F6C493-99AD-4F51-A088-84B14A569F01}" type="datetimeFigureOut">
              <a:rPr lang="ja-JP" altLang="en-US"/>
              <a:pPr>
                <a:defRPr/>
              </a:pPr>
              <a:t>2011/12/13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90E6A3D-FE78-45A9-BFF8-75A9DA0E58B4}"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A756FEB-708F-47BB-A110-3C967F9A7037}" type="datetimeFigureOut">
              <a:rPr lang="ja-JP" altLang="en-US"/>
              <a:pPr>
                <a:defRPr/>
              </a:pPr>
              <a:t>2011/12/13</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7B7EFD4-2801-486B-9B28-0AD45C02D28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メイリオ" pitchFamily="50" charset="-128"/>
          <a:ea typeface="メイリオ" pitchFamily="50" charset="-128"/>
          <a:cs typeface="メイリオ" pitchFamily="50" charset="-128"/>
        </a:defRPr>
      </a:lvl1pPr>
      <a:lvl2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メイリオ" pitchFamily="50" charset="-128"/>
          <a:ea typeface="メイリオ" pitchFamily="50" charset="-128"/>
          <a:cs typeface="メイリオ" pitchFamily="50" charset="-128"/>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メイリオ" pitchFamily="50" charset="-128"/>
          <a:ea typeface="メイリオ" pitchFamily="50" charset="-128"/>
          <a:cs typeface="メイリオ" pitchFamily="50" charset="-128"/>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メイリオ" pitchFamily="50" charset="-128"/>
          <a:ea typeface="メイリオ" pitchFamily="50" charset="-128"/>
          <a:cs typeface="メイリオ" pitchFamily="50" charset="-128"/>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pPr eaLnBrk="1" hangingPunct="1"/>
            <a:r>
              <a:rPr lang="ja-JP" altLang="en-US" dirty="0" smtClean="0"/>
              <a:t>プロジェクト演習</a:t>
            </a:r>
            <a:r>
              <a:rPr lang="en-US" altLang="ja-JP" dirty="0" smtClean="0"/>
              <a:t>Ⅳ</a:t>
            </a:r>
            <a:r>
              <a:rPr lang="ja-JP" altLang="en-US" dirty="0" smtClean="0"/>
              <a:t/>
            </a:r>
            <a:br>
              <a:rPr lang="ja-JP" altLang="en-US" dirty="0" smtClean="0"/>
            </a:br>
            <a:r>
              <a:rPr lang="ja-JP" altLang="en-US" dirty="0" smtClean="0"/>
              <a:t>インタラクティブゲーム制作</a:t>
            </a:r>
            <a:r>
              <a:rPr lang="en-US" altLang="ja-JP" dirty="0" smtClean="0"/>
              <a:t/>
            </a:r>
            <a:br>
              <a:rPr lang="en-US" altLang="ja-JP" dirty="0" smtClean="0"/>
            </a:br>
            <a:r>
              <a:rPr lang="ja-JP" altLang="en-US" dirty="0" smtClean="0"/>
              <a:t>プログラミング</a:t>
            </a:r>
            <a:r>
              <a:rPr lang="en-US" altLang="ja-JP" dirty="0" smtClean="0"/>
              <a:t>4</a:t>
            </a:r>
            <a:endParaRPr lang="ja-JP" altLang="en-US" dirty="0" smtClean="0"/>
          </a:p>
        </p:txBody>
      </p:sp>
      <p:sp>
        <p:nvSpPr>
          <p:cNvPr id="3" name="サブタイトル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altLang="ja-JP" dirty="0" smtClean="0">
                <a:cs typeface="+mn-cs"/>
              </a:rPr>
              <a:t>2011/12/13</a:t>
            </a:r>
            <a:endParaRPr lang="ja-JP" altLang="en-US" dirty="0" smtClean="0">
              <a:cs typeface="+mn-cs"/>
            </a:endParaRPr>
          </a:p>
          <a:p>
            <a:pPr eaLnBrk="1" fontAlgn="auto" hangingPunct="1">
              <a:spcAft>
                <a:spcPts val="0"/>
              </a:spcAft>
              <a:buFont typeface="Arial" pitchFamily="34" charset="0"/>
              <a:buNone/>
              <a:defRPr/>
            </a:pPr>
            <a:r>
              <a:rPr lang="ja-JP" altLang="en-US" dirty="0" smtClean="0">
                <a:cs typeface="+mn-cs"/>
              </a:rPr>
              <a:t>シェーダーの基礎</a:t>
            </a:r>
            <a:endParaRPr lang="ja-JP" altLang="en-US" dirty="0">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とりあえず</a:t>
            </a:r>
            <a:r>
              <a:rPr kumimoji="1" lang="en-US" altLang="ja-JP" dirty="0" smtClean="0"/>
              <a:t>2</a:t>
            </a:r>
            <a:r>
              <a:rPr kumimoji="1" lang="ja-JP" altLang="en-US" dirty="0" smtClean="0"/>
              <a:t>種類の</a:t>
            </a:r>
            <a:r>
              <a:rPr kumimoji="1" lang="en-US" altLang="ja-JP" dirty="0" smtClean="0"/>
              <a:t/>
            </a:r>
            <a:br>
              <a:rPr kumimoji="1" lang="en-US" altLang="ja-JP" dirty="0" smtClean="0"/>
            </a:br>
            <a:r>
              <a:rPr kumimoji="1" lang="ja-JP" altLang="en-US" dirty="0" smtClean="0"/>
              <a:t>シェーダプログラムを覚えよう</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sz="2400" dirty="0" smtClean="0"/>
              <a:t>バーテックスシェーダ</a:t>
            </a:r>
            <a:endParaRPr kumimoji="1" lang="en-US" altLang="ja-JP" sz="2400" dirty="0" smtClean="0"/>
          </a:p>
          <a:p>
            <a:pPr lvl="1"/>
            <a:r>
              <a:rPr lang="ja-JP" altLang="en-US" sz="2000" dirty="0" smtClean="0"/>
              <a:t>頂点シェーダともいう</a:t>
            </a:r>
            <a:endParaRPr lang="en-US" altLang="ja-JP" sz="2000" dirty="0" smtClean="0"/>
          </a:p>
          <a:p>
            <a:pPr lvl="1"/>
            <a:r>
              <a:rPr lang="ja-JP" altLang="en-US" sz="2000" dirty="0"/>
              <a:t>描画する形状</a:t>
            </a:r>
            <a:r>
              <a:rPr lang="ja-JP" altLang="en-US" sz="2000" dirty="0" smtClean="0"/>
              <a:t>の</a:t>
            </a:r>
            <a:r>
              <a:rPr lang="en-US" altLang="ja-JP" sz="2000" dirty="0" smtClean="0"/>
              <a:t>1</a:t>
            </a:r>
            <a:r>
              <a:rPr lang="ja-JP" altLang="en-US" sz="2000" dirty="0" smtClean="0"/>
              <a:t>頂点ごとに呼び出されるプログラム</a:t>
            </a:r>
            <a:endParaRPr lang="en-US" altLang="ja-JP" sz="2000" dirty="0" smtClean="0"/>
          </a:p>
          <a:p>
            <a:pPr lvl="1"/>
            <a:endParaRPr lang="en-US" altLang="ja-JP" sz="2000" dirty="0" smtClean="0"/>
          </a:p>
          <a:p>
            <a:r>
              <a:rPr lang="ja-JP" altLang="en-US" sz="2400" dirty="0" smtClean="0"/>
              <a:t>フラグメントシェーダ</a:t>
            </a:r>
            <a:endParaRPr lang="en-US" altLang="ja-JP" sz="2400" dirty="0" smtClean="0"/>
          </a:p>
          <a:p>
            <a:pPr lvl="1"/>
            <a:r>
              <a:rPr lang="ja-JP" altLang="en-US" sz="2000" dirty="0" smtClean="0"/>
              <a:t>ピクセルシェーダともいう</a:t>
            </a:r>
            <a:endParaRPr lang="en-US" altLang="ja-JP" sz="2000" dirty="0" smtClean="0"/>
          </a:p>
          <a:p>
            <a:pPr lvl="1"/>
            <a:r>
              <a:rPr lang="ja-JP" altLang="en-US" sz="2000" dirty="0"/>
              <a:t>座標変換の</a:t>
            </a:r>
            <a:r>
              <a:rPr lang="ja-JP" altLang="en-US" sz="2000" dirty="0" smtClean="0"/>
              <a:t>結果、画面上に描画することになった</a:t>
            </a:r>
            <a:r>
              <a:rPr lang="en-US" altLang="ja-JP" sz="2000" dirty="0" smtClean="0"/>
              <a:t>1</a:t>
            </a:r>
            <a:r>
              <a:rPr lang="ja-JP" altLang="en-US" sz="2000" dirty="0" smtClean="0"/>
              <a:t>ピクセルごとに呼び出されるプログラム</a:t>
            </a:r>
            <a:endParaRPr lang="en-US" altLang="ja-JP" sz="2000" dirty="0" smtClean="0"/>
          </a:p>
        </p:txBody>
      </p:sp>
      <p:sp>
        <p:nvSpPr>
          <p:cNvPr id="6" name="二等辺三角形 5"/>
          <p:cNvSpPr/>
          <p:nvPr/>
        </p:nvSpPr>
        <p:spPr>
          <a:xfrm>
            <a:off x="6952759" y="1916832"/>
            <a:ext cx="1080120" cy="13681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7384807" y="1808820"/>
            <a:ext cx="216024" cy="21602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6844747" y="3176972"/>
            <a:ext cx="216024" cy="21602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7924867" y="3176972"/>
            <a:ext cx="216024" cy="21602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二等辺三角形 9"/>
          <p:cNvSpPr/>
          <p:nvPr/>
        </p:nvSpPr>
        <p:spPr>
          <a:xfrm>
            <a:off x="6952759" y="4425903"/>
            <a:ext cx="1080120" cy="13681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1" name="表 10"/>
          <p:cNvGraphicFramePr>
            <a:graphicFrameLocks noGrp="1"/>
          </p:cNvGraphicFramePr>
          <p:nvPr>
            <p:extLst>
              <p:ext uri="{D42A27DB-BD31-4B8C-83A1-F6EECF244321}">
                <p14:modId xmlns:p14="http://schemas.microsoft.com/office/powerpoint/2010/main" val="4032942955"/>
              </p:ext>
            </p:extLst>
          </p:nvPr>
        </p:nvGraphicFramePr>
        <p:xfrm>
          <a:off x="6412819" y="3970744"/>
          <a:ext cx="2160000" cy="2194560"/>
        </p:xfrm>
        <a:graphic>
          <a:graphicData uri="http://schemas.openxmlformats.org/drawingml/2006/table">
            <a:tbl>
              <a:tblPr firstRow="1" bandRow="1">
                <a:tableStyleId>{5940675A-B579-460E-94D1-54222C63F5DA}</a:tableStyleId>
              </a:tblPr>
              <a:tblGrid>
                <a:gridCol w="360000"/>
                <a:gridCol w="360000"/>
                <a:gridCol w="360000"/>
                <a:gridCol w="360000"/>
                <a:gridCol w="360000"/>
                <a:gridCol w="360000"/>
              </a:tblGrid>
              <a:tr h="324000">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r h="324000">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tc>
                <a:tc>
                  <a:txBody>
                    <a:bodyPr/>
                    <a:lstStyle/>
                    <a:p>
                      <a:endParaRPr kumimoji="1" lang="ja-JP" altLang="en-US"/>
                    </a:p>
                  </a:txBody>
                  <a:tcPr/>
                </a:tc>
              </a:tr>
              <a:tr h="324000">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tc>
                <a:tc>
                  <a:txBody>
                    <a:bodyPr/>
                    <a:lstStyle/>
                    <a:p>
                      <a:endParaRPr kumimoji="1" lang="ja-JP" altLang="en-US" dirty="0"/>
                    </a:p>
                  </a:txBody>
                  <a:tcPr/>
                </a:tc>
              </a:tr>
              <a:tr h="324000">
                <a:tc>
                  <a:txBody>
                    <a:bodyPr/>
                    <a:lstStyle/>
                    <a:p>
                      <a:endParaRPr kumimoji="1" lang="ja-JP" altLang="en-US"/>
                    </a:p>
                  </a:txBody>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a:p>
                  </a:txBody>
                  <a:tcPr/>
                </a:tc>
              </a:tr>
              <a:tr h="324000">
                <a:tc>
                  <a:txBody>
                    <a:bodyPr/>
                    <a:lstStyle/>
                    <a:p>
                      <a:endParaRPr kumimoji="1" lang="ja-JP" altLang="en-US"/>
                    </a:p>
                  </a:txBody>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a:p>
                  </a:txBody>
                  <a:tcPr/>
                </a:tc>
              </a:tr>
              <a:tr h="324000">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バーテックスシェーダの役割</a:t>
            </a:r>
            <a:endParaRPr kumimoji="1" lang="ja-JP" altLang="en-US" dirty="0"/>
          </a:p>
        </p:txBody>
      </p:sp>
      <p:sp>
        <p:nvSpPr>
          <p:cNvPr id="6" name="コンテンツ プレースホルダ 5"/>
          <p:cNvSpPr>
            <a:spLocks noGrp="1"/>
          </p:cNvSpPr>
          <p:nvPr>
            <p:ph idx="1"/>
          </p:nvPr>
        </p:nvSpPr>
        <p:spPr/>
        <p:txBody>
          <a:bodyPr/>
          <a:lstStyle/>
          <a:p>
            <a:r>
              <a:rPr lang="en-US" altLang="ja-JP" dirty="0"/>
              <a:t>1</a:t>
            </a:r>
            <a:r>
              <a:rPr lang="ja-JP" altLang="en-US" dirty="0"/>
              <a:t>頂点ごとに次のよう</a:t>
            </a:r>
            <a:r>
              <a:rPr lang="ja-JP" altLang="en-US" dirty="0" smtClean="0"/>
              <a:t>な処理</a:t>
            </a:r>
            <a:r>
              <a:rPr lang="ja-JP" altLang="en-US" dirty="0"/>
              <a:t>を記述する</a:t>
            </a:r>
          </a:p>
          <a:p>
            <a:pPr lvl="1"/>
            <a:r>
              <a:rPr lang="ja-JP" altLang="en-US" dirty="0"/>
              <a:t>モデルの形状データを画面上の座標に</a:t>
            </a:r>
            <a:r>
              <a:rPr lang="ja-JP" altLang="en-US" dirty="0" smtClean="0"/>
              <a:t>変換</a:t>
            </a:r>
            <a:endParaRPr lang="ja-JP" altLang="en-US" dirty="0"/>
          </a:p>
          <a:p>
            <a:pPr lvl="1"/>
            <a:r>
              <a:rPr lang="ja-JP" altLang="en-US" dirty="0"/>
              <a:t>法線ベクトルも</a:t>
            </a:r>
            <a:r>
              <a:rPr lang="ja-JP" altLang="en-US" dirty="0" smtClean="0"/>
              <a:t>変換</a:t>
            </a:r>
            <a:endParaRPr lang="ja-JP" altLang="en-US" dirty="0"/>
          </a:p>
          <a:p>
            <a:pPr lvl="1"/>
            <a:r>
              <a:rPr lang="ja-JP" altLang="en-US" dirty="0"/>
              <a:t>光源情報も</a:t>
            </a:r>
            <a:r>
              <a:rPr lang="ja-JP" altLang="en-US" dirty="0" smtClean="0"/>
              <a:t>変換</a:t>
            </a:r>
            <a:endParaRPr lang="ja-JP" altLang="en-US" dirty="0"/>
          </a:p>
          <a:p>
            <a:pPr lvl="1"/>
            <a:r>
              <a:rPr lang="ja-JP" altLang="en-US" dirty="0" smtClean="0"/>
              <a:t>基本的</a:t>
            </a:r>
            <a:r>
              <a:rPr lang="ja-JP" altLang="en-US" dirty="0"/>
              <a:t>には</a:t>
            </a:r>
            <a:r>
              <a:rPr lang="ja-JP" altLang="en-US" dirty="0" smtClean="0"/>
              <a:t>フラグメントシェーダ</a:t>
            </a:r>
            <a:r>
              <a:rPr lang="ja-JP" altLang="en-US" dirty="0"/>
              <a:t>へ</a:t>
            </a:r>
            <a:r>
              <a:rPr lang="ja-JP" altLang="en-US" dirty="0" smtClean="0"/>
              <a:t>の</a:t>
            </a:r>
            <a:r>
              <a:rPr lang="ja-JP" altLang="en-US" dirty="0"/>
              <a:t>繋ぎ</a:t>
            </a:r>
            <a:r>
              <a:rPr lang="ja-JP" altLang="en-US" dirty="0" smtClean="0"/>
              <a:t>役</a:t>
            </a:r>
            <a:endParaRPr lang="ja-JP" altLang="en-US" dirty="0"/>
          </a:p>
          <a:p>
            <a:pPr lvl="1"/>
            <a:r>
              <a:rPr lang="ja-JP" altLang="en-US" dirty="0"/>
              <a:t>重めの計算は極力こっち</a:t>
            </a:r>
            <a:r>
              <a:rPr lang="ja-JP" altLang="en-US" dirty="0" smtClean="0"/>
              <a:t>でやって</a:t>
            </a:r>
            <a:r>
              <a:rPr lang="ja-JP" altLang="en-US" dirty="0"/>
              <a:t>おく</a:t>
            </a:r>
          </a:p>
          <a:p>
            <a:pPr lvl="1"/>
            <a:r>
              <a:rPr lang="ja-JP" altLang="en-US" dirty="0"/>
              <a:t>スキンアニメや水面波の挙動などを書いたりもする</a:t>
            </a:r>
          </a:p>
          <a:p>
            <a:pPr lvl="1"/>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フラグメントシェーダの役割</a:t>
            </a:r>
            <a:endParaRPr kumimoji="1" lang="ja-JP" altLang="en-US" dirty="0"/>
          </a:p>
        </p:txBody>
      </p:sp>
      <p:sp>
        <p:nvSpPr>
          <p:cNvPr id="3" name="コンテンツ プレースホルダー 2"/>
          <p:cNvSpPr>
            <a:spLocks noGrp="1"/>
          </p:cNvSpPr>
          <p:nvPr>
            <p:ph idx="1"/>
          </p:nvPr>
        </p:nvSpPr>
        <p:spPr/>
        <p:txBody>
          <a:bodyPr/>
          <a:lstStyle/>
          <a:p>
            <a:r>
              <a:rPr lang="en-US" altLang="ja-JP" dirty="0"/>
              <a:t>1</a:t>
            </a:r>
            <a:r>
              <a:rPr lang="ja-JP" altLang="en-US" dirty="0"/>
              <a:t>ピクセルごとに次のような処理を</a:t>
            </a:r>
            <a:r>
              <a:rPr lang="ja-JP" altLang="en-US" dirty="0" smtClean="0"/>
              <a:t>記述</a:t>
            </a:r>
            <a:endParaRPr lang="en-US" altLang="ja-JP" dirty="0" smtClean="0"/>
          </a:p>
          <a:p>
            <a:pPr lvl="1"/>
            <a:r>
              <a:rPr lang="ja-JP" altLang="en-US" dirty="0"/>
              <a:t>最終的に</a:t>
            </a:r>
            <a:r>
              <a:rPr lang="ja-JP" altLang="en-US" dirty="0" smtClean="0"/>
              <a:t>はそこの色</a:t>
            </a:r>
            <a:r>
              <a:rPr lang="ja-JP" altLang="en-US" dirty="0"/>
              <a:t>を決める</a:t>
            </a:r>
          </a:p>
          <a:p>
            <a:pPr lvl="1"/>
            <a:r>
              <a:rPr lang="ja-JP" altLang="en-US" dirty="0"/>
              <a:t>座標変換の結果、塗りつぶすことに決まった領域に</a:t>
            </a:r>
            <a:r>
              <a:rPr lang="ja-JP" altLang="en-US" dirty="0" smtClean="0"/>
              <a:t>しか処理</a:t>
            </a:r>
            <a:r>
              <a:rPr lang="ja-JP" altLang="en-US" dirty="0"/>
              <a:t>範囲が働かない</a:t>
            </a:r>
          </a:p>
          <a:p>
            <a:pPr lvl="1"/>
            <a:r>
              <a:rPr lang="ja-JP" altLang="en-US" dirty="0" smtClean="0"/>
              <a:t>テクスチャの色</a:t>
            </a:r>
            <a:r>
              <a:rPr lang="ja-JP" altLang="en-US" dirty="0"/>
              <a:t>を</a:t>
            </a:r>
            <a:r>
              <a:rPr lang="ja-JP" altLang="en-US" dirty="0" smtClean="0"/>
              <a:t>拾う処理</a:t>
            </a:r>
            <a:r>
              <a:rPr lang="ja-JP" altLang="en-US" dirty="0"/>
              <a:t>もここでやる</a:t>
            </a:r>
          </a:p>
          <a:p>
            <a:pPr lvl="1"/>
            <a:r>
              <a:rPr lang="ja-JP" altLang="en-US" dirty="0"/>
              <a:t>頂点シェーダから</a:t>
            </a:r>
            <a:r>
              <a:rPr lang="ja-JP" altLang="en-US" dirty="0" smtClean="0"/>
              <a:t>渡された情報が線形補間されて渡されるので、それをうまく</a:t>
            </a:r>
            <a:r>
              <a:rPr lang="ja-JP" altLang="en-US" dirty="0"/>
              <a:t>利用する</a:t>
            </a:r>
          </a:p>
          <a:p>
            <a:pPr marL="0" indent="0">
              <a:buNone/>
            </a:pPr>
            <a:endParaRPr kumimoji="1" lang="ja-JP" altLang="en-US" dirty="0"/>
          </a:p>
        </p:txBody>
      </p:sp>
    </p:spTree>
    <p:extLst>
      <p:ext uri="{BB962C8B-B14F-4D97-AF65-F5344CB8AC3E}">
        <p14:creationId xmlns:p14="http://schemas.microsoft.com/office/powerpoint/2010/main" val="159229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二等辺三角形 6"/>
          <p:cNvSpPr/>
          <p:nvPr/>
        </p:nvSpPr>
        <p:spPr>
          <a:xfrm>
            <a:off x="3203848" y="3861048"/>
            <a:ext cx="2520280" cy="2232248"/>
          </a:xfrm>
          <a:prstGeom prst="triangle">
            <a:avLst/>
          </a:prstGeom>
          <a:gradFill>
            <a:gsLst>
              <a:gs pos="0">
                <a:srgbClr val="FF0000"/>
              </a:gs>
              <a:gs pos="63000">
                <a:schemeClr val="accent1">
                  <a:tint val="44500"/>
                  <a:satMod val="160000"/>
                </a:schemeClr>
              </a:gs>
              <a:gs pos="100000">
                <a:schemeClr val="accent5"/>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gradFill>
                <a:gsLst>
                  <a:gs pos="0">
                    <a:srgbClr val="FF0000"/>
                  </a:gs>
                  <a:gs pos="50000">
                    <a:schemeClr val="accent1">
                      <a:tint val="44500"/>
                      <a:satMod val="160000"/>
                    </a:schemeClr>
                  </a:gs>
                  <a:gs pos="100000">
                    <a:schemeClr val="accent1">
                      <a:tint val="23500"/>
                      <a:satMod val="160000"/>
                    </a:schemeClr>
                  </a:gs>
                </a:gsLst>
                <a:lin ang="5400000" scaled="0"/>
              </a:gradFill>
            </a:endParaRPr>
          </a:p>
        </p:txBody>
      </p:sp>
      <p:sp>
        <p:nvSpPr>
          <p:cNvPr id="2" name="タイトル 1"/>
          <p:cNvSpPr>
            <a:spLocks noGrp="1"/>
          </p:cNvSpPr>
          <p:nvPr>
            <p:ph type="title"/>
          </p:nvPr>
        </p:nvSpPr>
        <p:spPr/>
        <p:txBody>
          <a:bodyPr/>
          <a:lstStyle/>
          <a:p>
            <a:r>
              <a:rPr kumimoji="1" lang="ja-JP" altLang="en-US" dirty="0" smtClean="0"/>
              <a:t>線形補間された値とは</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色や法線ベクトルなどのデータを頂点に渡すと、ピクセルにラスタライズする際に段階的に変化する値が割り当てられる</a:t>
            </a:r>
            <a:endParaRPr kumimoji="1" lang="ja-JP" altLang="en-US" dirty="0"/>
          </a:p>
        </p:txBody>
      </p:sp>
      <p:sp>
        <p:nvSpPr>
          <p:cNvPr id="4" name="円/楕円 3"/>
          <p:cNvSpPr/>
          <p:nvPr/>
        </p:nvSpPr>
        <p:spPr>
          <a:xfrm>
            <a:off x="4247988" y="3701327"/>
            <a:ext cx="432000" cy="43204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2987848" y="5866746"/>
            <a:ext cx="432000" cy="43204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5508128" y="5877272"/>
            <a:ext cx="432000" cy="43204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17438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心せねばならないこと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今まで</a:t>
            </a:r>
            <a:r>
              <a:rPr kumimoji="1" lang="en-US" altLang="ja-JP" dirty="0" smtClean="0"/>
              <a:t>GPU</a:t>
            </a:r>
            <a:r>
              <a:rPr kumimoji="1" lang="ja-JP" altLang="en-US" dirty="0" smtClean="0"/>
              <a:t>が勝手にやってくれていた</a:t>
            </a:r>
            <a:r>
              <a:rPr kumimoji="1" lang="en-US" altLang="ja-JP" dirty="0" smtClean="0"/>
              <a:t/>
            </a:r>
            <a:br>
              <a:rPr kumimoji="1" lang="en-US" altLang="ja-JP" dirty="0" smtClean="0"/>
            </a:br>
            <a:r>
              <a:rPr kumimoji="1" lang="ja-JP" altLang="en-US" dirty="0" smtClean="0"/>
              <a:t>部分を、自分で書かねばならなくなる</a:t>
            </a:r>
            <a:endParaRPr kumimoji="1" lang="en-US" altLang="ja-JP" dirty="0" smtClean="0"/>
          </a:p>
          <a:p>
            <a:r>
              <a:rPr lang="en-US" altLang="ja-JP" dirty="0" smtClean="0"/>
              <a:t>CPU</a:t>
            </a:r>
            <a:r>
              <a:rPr lang="ja-JP" altLang="en-US" dirty="0" smtClean="0"/>
              <a:t>から</a:t>
            </a:r>
            <a:r>
              <a:rPr lang="en-US" altLang="ja-JP" dirty="0" smtClean="0"/>
              <a:t>GPU</a:t>
            </a:r>
            <a:r>
              <a:rPr lang="ja-JP" altLang="en-US" dirty="0" smtClean="0"/>
              <a:t>に情報を引き渡したり、</a:t>
            </a:r>
            <a:r>
              <a:rPr lang="en-US" altLang="ja-JP" dirty="0" smtClean="0"/>
              <a:t/>
            </a:r>
            <a:br>
              <a:rPr lang="en-US" altLang="ja-JP" dirty="0" smtClean="0"/>
            </a:br>
            <a:r>
              <a:rPr lang="en-US" altLang="ja-JP" dirty="0" smtClean="0"/>
              <a:t>GPU</a:t>
            </a:r>
            <a:r>
              <a:rPr lang="ja-JP" altLang="en-US" dirty="0" smtClean="0"/>
              <a:t>上で情報を拾ってくるお作法が煩雑</a:t>
            </a:r>
            <a:endParaRPr lang="en-US" altLang="ja-JP" dirty="0" smtClean="0"/>
          </a:p>
          <a:p>
            <a:pPr lvl="1"/>
            <a:r>
              <a:rPr kumimoji="1" lang="ja-JP" altLang="en-US" dirty="0" smtClean="0"/>
              <a:t>別言語</a:t>
            </a:r>
            <a:r>
              <a:rPr kumimoji="1" lang="ja-JP" altLang="en-US" dirty="0"/>
              <a:t>、というの</a:t>
            </a:r>
            <a:r>
              <a:rPr kumimoji="1" lang="ja-JP" altLang="en-US" dirty="0" smtClean="0"/>
              <a:t>はさほど問題にならない</a:t>
            </a:r>
            <a:endParaRPr kumimoji="1" lang="en-US" altLang="ja-JP" dirty="0" smtClean="0"/>
          </a:p>
          <a:p>
            <a:r>
              <a:rPr lang="ja-JP" altLang="en-US" dirty="0" smtClean="0"/>
              <a:t>デバッグが面倒</a:t>
            </a:r>
            <a:endParaRPr lang="en-US" altLang="ja-JP" dirty="0"/>
          </a:p>
          <a:p>
            <a:pPr lvl="1"/>
            <a:r>
              <a:rPr lang="en-US" altLang="ja-JP" dirty="0" err="1" smtClean="0"/>
              <a:t>printf</a:t>
            </a:r>
            <a:r>
              <a:rPr lang="en-US" altLang="ja-JP" dirty="0" smtClean="0"/>
              <a:t>()</a:t>
            </a:r>
            <a:r>
              <a:rPr lang="ja-JP" altLang="en-US" dirty="0" smtClean="0"/>
              <a:t>が使えないので色デバッグを使う</a:t>
            </a:r>
            <a:endParaRPr lang="en-US" altLang="ja-JP" dirty="0" smtClean="0"/>
          </a:p>
          <a:p>
            <a:r>
              <a:rPr lang="ja-JP" altLang="en-US"/>
              <a:t>調子</a:t>
            </a:r>
            <a:r>
              <a:rPr lang="ja-JP" altLang="en-US" smtClean="0"/>
              <a:t>の乗ってるとめちゃめちゃ重くなる</a:t>
            </a:r>
            <a:endParaRPr lang="en-US" altLang="ja-JP" dirty="0" smtClean="0"/>
          </a:p>
        </p:txBody>
      </p:sp>
    </p:spTree>
    <p:extLst>
      <p:ext uri="{BB962C8B-B14F-4D97-AF65-F5344CB8AC3E}">
        <p14:creationId xmlns:p14="http://schemas.microsoft.com/office/powerpoint/2010/main" val="1978388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後はハイパーサンプルタイム</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頑張ってついてこいよ！</a:t>
            </a:r>
            <a:endParaRPr kumimoji="1" lang="en-US" altLang="ja-JP" dirty="0" smtClean="0"/>
          </a:p>
          <a:p>
            <a:endParaRPr lang="en-US" altLang="ja-JP" smtClean="0"/>
          </a:p>
          <a:p>
            <a:r>
              <a:rPr lang="ja-JP" altLang="en-US" smtClean="0"/>
              <a:t>「</a:t>
            </a:r>
            <a:r>
              <a:rPr lang="en-US" altLang="ja-JP" dirty="0" smtClean="0"/>
              <a:t>OpenGL de </a:t>
            </a:r>
            <a:r>
              <a:rPr lang="ja-JP" altLang="en-US" dirty="0" smtClean="0"/>
              <a:t>プログラミング」で</a:t>
            </a:r>
            <a:r>
              <a:rPr lang="en-US" altLang="ja-JP" dirty="0" smtClean="0"/>
              <a:t/>
            </a:r>
            <a:br>
              <a:rPr lang="en-US" altLang="ja-JP" dirty="0" smtClean="0"/>
            </a:br>
            <a:r>
              <a:rPr lang="ja-JP" altLang="en-US" dirty="0" smtClean="0"/>
              <a:t>検索すると色々幸せになれるかも</a:t>
            </a:r>
            <a:endParaRPr kumimoji="1" lang="ja-JP" altLang="en-US" dirty="0"/>
          </a:p>
        </p:txBody>
      </p:sp>
    </p:spTree>
    <p:extLst>
      <p:ext uri="{BB962C8B-B14F-4D97-AF65-F5344CB8AC3E}">
        <p14:creationId xmlns:p14="http://schemas.microsoft.com/office/powerpoint/2010/main" val="3125212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pPr eaLnBrk="1" hangingPunct="1"/>
            <a:r>
              <a:rPr lang="ja-JP" altLang="en-US" dirty="0" smtClean="0"/>
              <a:t>今日の内容</a:t>
            </a:r>
          </a:p>
        </p:txBody>
      </p:sp>
      <p:sp>
        <p:nvSpPr>
          <p:cNvPr id="3075" name="コンテンツ プレースホルダ 2"/>
          <p:cNvSpPr>
            <a:spLocks noGrp="1"/>
          </p:cNvSpPr>
          <p:nvPr>
            <p:ph idx="1"/>
          </p:nvPr>
        </p:nvSpPr>
        <p:spPr/>
        <p:txBody>
          <a:bodyPr/>
          <a:lstStyle/>
          <a:p>
            <a:pPr eaLnBrk="1" hangingPunct="1"/>
            <a:r>
              <a:rPr lang="ja-JP" altLang="en-US" dirty="0" smtClean="0"/>
              <a:t>シェーダープログラミングの基礎</a:t>
            </a:r>
            <a:endParaRPr lang="en-US" altLang="ja-JP" dirty="0" smtClean="0"/>
          </a:p>
          <a:p>
            <a:pPr lvl="1" eaLnBrk="1" hangingPunct="1"/>
            <a:r>
              <a:rPr lang="ja-JP" altLang="en-US" dirty="0" smtClean="0"/>
              <a:t>シェーダーとは何か、から説明</a:t>
            </a:r>
            <a:endParaRPr lang="en-US" altLang="ja-JP" dirty="0" smtClean="0"/>
          </a:p>
          <a:p>
            <a:pPr eaLnBrk="1" hangingPunct="1"/>
            <a:endParaRPr lang="en-US" altLang="ja-JP" dirty="0" smtClean="0"/>
          </a:p>
          <a:p>
            <a:pPr eaLnBrk="1" hangingPunct="1"/>
            <a:r>
              <a:rPr lang="ja-JP" altLang="en-US" dirty="0" smtClean="0"/>
              <a:t>トゥーンシェーディングや、テカテカシェーディングができるようになる！</a:t>
            </a:r>
            <a:endParaRPr lang="en-US" altLang="ja-JP" dirty="0" smtClean="0"/>
          </a:p>
          <a:p>
            <a:pPr lvl="1" eaLnBrk="1" hangingPunct="1"/>
            <a:r>
              <a:rPr lang="ja-JP" altLang="en-US" dirty="0" smtClean="0"/>
              <a:t>かもね</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シェーダーとは</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3</a:t>
            </a:r>
            <a:r>
              <a:rPr kumimoji="1" lang="ja-JP" altLang="en-US" dirty="0" smtClean="0"/>
              <a:t>次元モデルのデータを描画する際に、</a:t>
            </a:r>
            <a:r>
              <a:rPr kumimoji="1" lang="en-US" altLang="ja-JP" dirty="0" smtClean="0"/>
              <a:t/>
            </a:r>
            <a:br>
              <a:rPr kumimoji="1" lang="en-US" altLang="ja-JP" dirty="0" smtClean="0"/>
            </a:br>
            <a:r>
              <a:rPr lang="ja-JP" altLang="en-US" dirty="0" smtClean="0"/>
              <a:t>頂点座標の変換やピクセルの色付けを</a:t>
            </a:r>
            <a:r>
              <a:rPr lang="en-US" altLang="ja-JP" dirty="0" smtClean="0"/>
              <a:t/>
            </a:r>
            <a:br>
              <a:rPr lang="en-US" altLang="ja-JP" dirty="0" smtClean="0"/>
            </a:br>
            <a:r>
              <a:rPr lang="ja-JP" altLang="en-US" dirty="0" smtClean="0"/>
              <a:t>行うプログラムのこと</a:t>
            </a:r>
            <a:endParaRPr lang="en-US" altLang="ja-JP" dirty="0" smtClean="0"/>
          </a:p>
          <a:p>
            <a:endParaRPr kumimoji="1" lang="en-US" altLang="ja-JP" dirty="0" smtClean="0"/>
          </a:p>
          <a:p>
            <a:r>
              <a:rPr lang="ja-JP" altLang="en-US" dirty="0" smtClean="0"/>
              <a:t>旧来はこの部分でお決まりの処理しか</a:t>
            </a:r>
            <a:r>
              <a:rPr lang="en-US" altLang="ja-JP" dirty="0" smtClean="0"/>
              <a:t/>
            </a:r>
            <a:br>
              <a:rPr lang="en-US" altLang="ja-JP" dirty="0" smtClean="0"/>
            </a:br>
            <a:r>
              <a:rPr lang="ja-JP" altLang="en-US" dirty="0" smtClean="0"/>
              <a:t>出来なかったが、今は自由にプログラムできるようになった</a:t>
            </a:r>
            <a:endParaRPr lang="en-US" altLang="ja-JP" dirty="0" smtClean="0"/>
          </a:p>
          <a:p>
            <a:pPr lvl="1"/>
            <a:r>
              <a:rPr kumimoji="1" lang="ja-JP" altLang="en-US" dirty="0" smtClean="0"/>
              <a:t>プログラマブルシェーダと呼ぶ</a:t>
            </a:r>
            <a:endParaRPr kumimoji="1" lang="en-US" altLang="ja-JP"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描画処理の流れ</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sz="2400" dirty="0" smtClean="0"/>
              <a:t>先週にも紹介した流れをもう一度おさらい</a:t>
            </a:r>
            <a:endParaRPr kumimoji="1" lang="en-US" altLang="ja-JP" sz="2400" dirty="0" smtClean="0"/>
          </a:p>
          <a:p>
            <a:endParaRPr lang="en-US" altLang="ja-JP" sz="2400" dirty="0" smtClean="0"/>
          </a:p>
          <a:p>
            <a:r>
              <a:rPr kumimoji="1" lang="en-US" altLang="ja-JP" sz="2400" dirty="0" smtClean="0"/>
              <a:t>4.</a:t>
            </a:r>
            <a:r>
              <a:rPr kumimoji="1" lang="ja-JP" altLang="en-US" sz="2400" dirty="0" smtClean="0"/>
              <a:t>のステップのところでも</a:t>
            </a:r>
            <a:r>
              <a:rPr kumimoji="1" lang="ja-JP" altLang="en-US" sz="2400" dirty="0" err="1" smtClean="0"/>
              <a:t>ろもろな</a:t>
            </a:r>
            <a:r>
              <a:rPr kumimoji="1" lang="ja-JP" altLang="en-US" sz="2400" dirty="0" smtClean="0"/>
              <a:t>処理が入る</a:t>
            </a:r>
            <a:endParaRPr kumimoji="1" lang="ja-JP" altLang="en-US" sz="2400" dirty="0"/>
          </a:p>
        </p:txBody>
      </p:sp>
      <p:sp>
        <p:nvSpPr>
          <p:cNvPr id="5" name="コンテンツ プレースホルダ 4"/>
          <p:cNvSpPr>
            <a:spLocks noGrp="1"/>
          </p:cNvSpPr>
          <p:nvPr>
            <p:ph sz="half" idx="2"/>
          </p:nvPr>
        </p:nvSpPr>
        <p:spPr/>
        <p:txBody>
          <a:bodyPr/>
          <a:lstStyle/>
          <a:p>
            <a:pPr marL="514350" indent="-514350">
              <a:buFont typeface="+mj-lt"/>
              <a:buAutoNum type="arabicPeriod"/>
            </a:pPr>
            <a:r>
              <a:rPr kumimoji="1" lang="ja-JP" altLang="en-US" sz="2400" dirty="0" smtClean="0"/>
              <a:t>画面をまっさらに</a:t>
            </a:r>
            <a:r>
              <a:rPr kumimoji="1" lang="en-US" altLang="ja-JP" sz="2400" dirty="0" smtClean="0"/>
              <a:t/>
            </a:r>
            <a:br>
              <a:rPr kumimoji="1" lang="en-US" altLang="ja-JP" sz="2400" dirty="0" smtClean="0"/>
            </a:br>
            <a:r>
              <a:rPr kumimoji="1" lang="ja-JP" altLang="en-US" sz="2400" dirty="0" smtClean="0"/>
              <a:t>塗りつぶす</a:t>
            </a:r>
            <a:endParaRPr kumimoji="1" lang="en-US" altLang="ja-JP" sz="2400" dirty="0" smtClean="0"/>
          </a:p>
          <a:p>
            <a:pPr marL="514350" indent="-514350">
              <a:buFont typeface="+mj-lt"/>
              <a:buAutoNum type="arabicPeriod"/>
            </a:pPr>
            <a:r>
              <a:rPr lang="ja-JP" altLang="en-US" sz="2400" dirty="0" smtClean="0"/>
              <a:t>カメラの位置と向き、その他諸々をセット</a:t>
            </a:r>
            <a:endParaRPr lang="en-US" altLang="ja-JP" sz="2400" dirty="0" smtClean="0"/>
          </a:p>
          <a:p>
            <a:pPr marL="514350" indent="-514350">
              <a:buFont typeface="+mj-lt"/>
              <a:buAutoNum type="arabicPeriod"/>
            </a:pPr>
            <a:r>
              <a:rPr kumimoji="1" lang="ja-JP" altLang="en-US" sz="2400" dirty="0" smtClean="0"/>
              <a:t>描画したいモデルの</a:t>
            </a:r>
            <a:r>
              <a:rPr kumimoji="1" lang="en-US" altLang="ja-JP" sz="2400" dirty="0" smtClean="0"/>
              <a:t/>
            </a:r>
            <a:br>
              <a:rPr kumimoji="1" lang="en-US" altLang="ja-JP" sz="2400" dirty="0" smtClean="0"/>
            </a:br>
            <a:r>
              <a:rPr kumimoji="1" lang="ja-JP" altLang="en-US" sz="2400" dirty="0" smtClean="0"/>
              <a:t>座標系をセットする</a:t>
            </a:r>
            <a:endParaRPr kumimoji="1" lang="en-US" altLang="ja-JP" sz="2400" dirty="0" smtClean="0"/>
          </a:p>
          <a:p>
            <a:pPr marL="514350" indent="-514350">
              <a:buFont typeface="+mj-lt"/>
              <a:buAutoNum type="arabicPeriod"/>
            </a:pPr>
            <a:r>
              <a:rPr kumimoji="1" lang="ja-JP" altLang="en-US" sz="2400" dirty="0" smtClean="0"/>
              <a:t>三角形をたくさんたくさんたくさん描画する</a:t>
            </a:r>
            <a:r>
              <a:rPr kumimoji="1" lang="en-US" altLang="ja-JP" sz="2400" dirty="0" smtClean="0"/>
              <a:t/>
            </a:r>
            <a:br>
              <a:rPr kumimoji="1" lang="en-US" altLang="ja-JP" sz="2400" dirty="0" smtClean="0"/>
            </a:br>
            <a:r>
              <a:rPr kumimoji="1" lang="en-US" altLang="ja-JP" sz="2400" dirty="0" smtClean="0"/>
              <a:t>(3,4</a:t>
            </a:r>
            <a:r>
              <a:rPr kumimoji="1" lang="ja-JP" altLang="en-US" sz="2400" dirty="0" smtClean="0"/>
              <a:t>をモデルの個数分</a:t>
            </a:r>
            <a:r>
              <a:rPr kumimoji="1" lang="en-US" altLang="ja-JP" sz="2400" dirty="0" smtClean="0"/>
              <a:t>)</a:t>
            </a:r>
          </a:p>
          <a:p>
            <a:pPr marL="514350" indent="-514350">
              <a:buFont typeface="+mj-lt"/>
              <a:buAutoNum type="arabicPeriod"/>
            </a:pPr>
            <a:r>
              <a:rPr kumimoji="1" lang="ja-JP" altLang="en-US" sz="2400" dirty="0" smtClean="0"/>
              <a:t>描き上がった画面を</a:t>
            </a:r>
            <a:r>
              <a:rPr kumimoji="1" lang="en-US" altLang="ja-JP" sz="2400" dirty="0" smtClean="0"/>
              <a:t/>
            </a:r>
            <a:br>
              <a:rPr kumimoji="1" lang="en-US" altLang="ja-JP" sz="2400" dirty="0" smtClean="0"/>
            </a:br>
            <a:r>
              <a:rPr kumimoji="1" lang="ja-JP" altLang="en-US" sz="2400" dirty="0" err="1" smtClean="0"/>
              <a:t>まるっと</a:t>
            </a:r>
            <a:r>
              <a:rPr kumimoji="1" lang="ja-JP" altLang="en-US" sz="2400" dirty="0" smtClean="0"/>
              <a:t>差し替え</a:t>
            </a:r>
            <a:endParaRPr kumimoji="1" lang="ja-JP" alt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描画処理の実際</a:t>
            </a:r>
            <a:endParaRPr kumimoji="1" lang="ja-JP" altLang="en-US" dirty="0"/>
          </a:p>
        </p:txBody>
      </p:sp>
      <p:sp>
        <p:nvSpPr>
          <p:cNvPr id="3" name="コンテンツ プレースホルダ 2"/>
          <p:cNvSpPr>
            <a:spLocks noGrp="1"/>
          </p:cNvSpPr>
          <p:nvPr>
            <p:ph sz="half" idx="1"/>
          </p:nvPr>
        </p:nvSpPr>
        <p:spPr/>
        <p:txBody>
          <a:bodyPr/>
          <a:lstStyle/>
          <a:p>
            <a:r>
              <a:rPr kumimoji="1" lang="ja-JP" altLang="en-US" dirty="0" smtClean="0"/>
              <a:t>形状の頂点データを画面上の座標に変換</a:t>
            </a:r>
            <a:endParaRPr kumimoji="1" lang="ja-JP" altLang="en-US" dirty="0"/>
          </a:p>
        </p:txBody>
      </p:sp>
      <p:sp>
        <p:nvSpPr>
          <p:cNvPr id="4" name="コンテンツ プレースホルダ 3"/>
          <p:cNvSpPr>
            <a:spLocks noGrp="1"/>
          </p:cNvSpPr>
          <p:nvPr>
            <p:ph sz="half" idx="2"/>
          </p:nvPr>
        </p:nvSpPr>
        <p:spPr/>
        <p:txBody>
          <a:bodyPr/>
          <a:lstStyle/>
          <a:p>
            <a:r>
              <a:rPr kumimoji="1" lang="ja-JP" altLang="en-US" dirty="0" smtClean="0"/>
              <a:t>頂点で囲われた画面上の領域を色付け</a:t>
            </a:r>
            <a:endParaRPr kumimoji="1" lang="en-US" altLang="ja-JP" dirty="0" smtClean="0"/>
          </a:p>
        </p:txBody>
      </p:sp>
      <p:sp>
        <p:nvSpPr>
          <p:cNvPr id="6" name="正方形/長方形 5"/>
          <p:cNvSpPr/>
          <p:nvPr/>
        </p:nvSpPr>
        <p:spPr>
          <a:xfrm>
            <a:off x="1979712" y="4149080"/>
            <a:ext cx="2160240" cy="16561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二等辺三角形 4"/>
          <p:cNvSpPr/>
          <p:nvPr/>
        </p:nvSpPr>
        <p:spPr>
          <a:xfrm>
            <a:off x="899592" y="2780928"/>
            <a:ext cx="936104" cy="1080120"/>
          </a:xfrm>
          <a:prstGeom prst="triangl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5724128" y="4149080"/>
            <a:ext cx="2160240" cy="16561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二等辺三角形 7"/>
          <p:cNvSpPr/>
          <p:nvPr/>
        </p:nvSpPr>
        <p:spPr>
          <a:xfrm rot="5400000">
            <a:off x="6156176" y="4365104"/>
            <a:ext cx="936104" cy="1080120"/>
          </a:xfrm>
          <a:prstGeom prst="triangl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二等辺三角形 8"/>
          <p:cNvSpPr/>
          <p:nvPr/>
        </p:nvSpPr>
        <p:spPr>
          <a:xfrm rot="5400000">
            <a:off x="6156176" y="4365104"/>
            <a:ext cx="936104" cy="1080120"/>
          </a:xfrm>
          <a:prstGeom prst="triangle">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5.55556E-7 -4.07407E-6 L 0.18108 0.23102 " pathEditMode="relative" ptsTypes="AA">
                                      <p:cBhvr>
                                        <p:cTn id="6" dur="2000" fill="hold"/>
                                        <p:tgtEl>
                                          <p:spTgt spid="5"/>
                                        </p:tgtEl>
                                        <p:attrNameLst>
                                          <p:attrName>ppt_x</p:attrName>
                                          <p:attrName>ppt_y</p:attrName>
                                        </p:attrNameLst>
                                      </p:cBhvr>
                                    </p:animMotion>
                                  </p:childTnLst>
                                </p:cTn>
                              </p:par>
                              <p:par>
                                <p:cTn id="7" presetID="8" presetClass="emph" presetSubtype="0" fill="hold" grpId="1" nodeType="withEffect">
                                  <p:stCondLst>
                                    <p:cond delay="0"/>
                                  </p:stCondLst>
                                  <p:childTnLst>
                                    <p:animRot by="5400000">
                                      <p:cBhvr>
                                        <p:cTn id="8" dur="2000" fill="hold"/>
                                        <p:tgtEl>
                                          <p:spTgt spid="5"/>
                                        </p:tgtEl>
                                        <p:attrNameLst>
                                          <p:attrName>r</p:attrName>
                                        </p:attrNameLst>
                                      </p:cBhvr>
                                    </p:animRot>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昔は</a:t>
            </a:r>
            <a:r>
              <a:rPr kumimoji="1" lang="en-US" altLang="ja-JP" dirty="0" smtClean="0"/>
              <a:t>GPU</a:t>
            </a:r>
            <a:r>
              <a:rPr kumimoji="1" lang="ja-JP" altLang="en-US" dirty="0" smtClean="0"/>
              <a:t>側に丸投げだった</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座標変換は行列とベクトルの乗算だし、</a:t>
            </a:r>
            <a:r>
              <a:rPr kumimoji="1" lang="en-US" altLang="ja-JP" dirty="0" smtClean="0"/>
              <a:t/>
            </a:r>
            <a:br>
              <a:rPr kumimoji="1" lang="en-US" altLang="ja-JP" dirty="0" smtClean="0"/>
            </a:br>
            <a:r>
              <a:rPr kumimoji="1" lang="ja-JP" altLang="en-US" dirty="0" smtClean="0"/>
              <a:t>色塗りも固定のアルゴリズムでごりごり</a:t>
            </a:r>
            <a:r>
              <a:rPr kumimoji="1" lang="en-US" altLang="ja-JP" dirty="0" smtClean="0"/>
              <a:t/>
            </a:r>
            <a:br>
              <a:rPr kumimoji="1" lang="en-US" altLang="ja-JP" dirty="0" smtClean="0"/>
            </a:br>
            <a:r>
              <a:rPr kumimoji="1" lang="ja-JP" altLang="en-US" dirty="0" smtClean="0"/>
              <a:t>塗っていた</a:t>
            </a:r>
            <a:endParaRPr kumimoji="1" lang="en-US" altLang="ja-JP" dirty="0" smtClean="0"/>
          </a:p>
          <a:p>
            <a:r>
              <a:rPr lang="ja-JP" altLang="en-US" dirty="0" smtClean="0"/>
              <a:t>でもそれじゃ機械的な絵しか描けない！</a:t>
            </a:r>
            <a:endParaRPr lang="en-US" altLang="ja-JP" dirty="0" smtClean="0"/>
          </a:p>
          <a:p>
            <a:pPr lvl="1"/>
            <a:r>
              <a:rPr kumimoji="1" lang="ja-JP" altLang="en-US" dirty="0" smtClean="0"/>
              <a:t>描きたい！私、自分の思うように描きたい！</a:t>
            </a:r>
            <a:endParaRPr kumimoji="1" lang="en-US" altLang="ja-JP" dirty="0" smtClean="0"/>
          </a:p>
          <a:p>
            <a:pPr lvl="1"/>
            <a:endParaRPr lang="en-US" altLang="ja-JP" dirty="0" smtClean="0"/>
          </a:p>
          <a:p>
            <a:r>
              <a:rPr kumimoji="1" lang="ja-JP" altLang="en-US" dirty="0" smtClean="0"/>
              <a:t>じゃあどうするか？</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まちがい</a:t>
            </a:r>
            <a:endParaRPr kumimoji="1" lang="ja-JP" altLang="en-US" dirty="0"/>
          </a:p>
        </p:txBody>
      </p:sp>
      <p:sp>
        <p:nvSpPr>
          <p:cNvPr id="3" name="コンテンツ プレースホルダ 2"/>
          <p:cNvSpPr>
            <a:spLocks noGrp="1"/>
          </p:cNvSpPr>
          <p:nvPr>
            <p:ph sz="half" idx="1"/>
          </p:nvPr>
        </p:nvSpPr>
        <p:spPr/>
        <p:txBody>
          <a:bodyPr/>
          <a:lstStyle/>
          <a:p>
            <a:r>
              <a:rPr kumimoji="1" lang="en-US" altLang="ja-JP" dirty="0" smtClean="0"/>
              <a:t>for</a:t>
            </a:r>
            <a:r>
              <a:rPr kumimoji="1" lang="ja-JP" altLang="en-US" dirty="0" smtClean="0"/>
              <a:t>文をブン回すプログラムを書いて、</a:t>
            </a:r>
            <a:r>
              <a:rPr kumimoji="1" lang="en-US" altLang="ja-JP" dirty="0" smtClean="0"/>
              <a:t/>
            </a:r>
            <a:br>
              <a:rPr kumimoji="1" lang="en-US" altLang="ja-JP" dirty="0" smtClean="0"/>
            </a:br>
            <a:r>
              <a:rPr kumimoji="1" lang="ja-JP" altLang="en-US" dirty="0" smtClean="0"/>
              <a:t>頂点やピクセルごとに処理するぜ！</a:t>
            </a:r>
            <a:endParaRPr kumimoji="1" lang="en-US" altLang="ja-JP" dirty="0" smtClean="0"/>
          </a:p>
          <a:p>
            <a:endParaRPr lang="en-US" altLang="ja-JP" dirty="0" smtClean="0"/>
          </a:p>
          <a:p>
            <a:r>
              <a:rPr lang="ja-JP" altLang="en-US" dirty="0" smtClean="0"/>
              <a:t>それはギャグで</a:t>
            </a:r>
            <a:r>
              <a:rPr lang="en-US" altLang="ja-JP" dirty="0" smtClean="0"/>
              <a:t/>
            </a:r>
            <a:br>
              <a:rPr lang="en-US" altLang="ja-JP" dirty="0" smtClean="0"/>
            </a:br>
            <a:r>
              <a:rPr lang="ja-JP" altLang="en-US" dirty="0" smtClean="0"/>
              <a:t>言っているのか？</a:t>
            </a:r>
            <a:endParaRPr lang="en-US" altLang="ja-JP" dirty="0" smtClean="0"/>
          </a:p>
          <a:p>
            <a:pPr lvl="1"/>
            <a:r>
              <a:rPr kumimoji="1" lang="ja-JP" altLang="en-US" dirty="0" smtClean="0"/>
              <a:t>リアルタイム</a:t>
            </a:r>
            <a:r>
              <a:rPr kumimoji="1" lang="ja-JP" altLang="en-US" dirty="0" err="1" smtClean="0"/>
              <a:t>っすよ</a:t>
            </a:r>
            <a:r>
              <a:rPr kumimoji="1" lang="en-US" altLang="ja-JP" dirty="0" smtClean="0"/>
              <a:t/>
            </a:r>
            <a:br>
              <a:rPr kumimoji="1" lang="en-US" altLang="ja-JP" dirty="0" smtClean="0"/>
            </a:br>
            <a:r>
              <a:rPr kumimoji="1" lang="ja-JP" altLang="en-US" dirty="0" smtClean="0"/>
              <a:t>リアルタイム</a:t>
            </a:r>
            <a:r>
              <a:rPr kumimoji="1" lang="en-US" altLang="ja-JP" dirty="0" smtClean="0"/>
              <a:t>…</a:t>
            </a:r>
            <a:endParaRPr kumimoji="1" lang="ja-JP" altLang="en-US" dirty="0"/>
          </a:p>
        </p:txBody>
      </p:sp>
      <p:sp>
        <p:nvSpPr>
          <p:cNvPr id="4" name="コンテンツ プレースホルダ 3"/>
          <p:cNvSpPr>
            <a:spLocks noGrp="1"/>
          </p:cNvSpPr>
          <p:nvPr>
            <p:ph sz="half" idx="2"/>
          </p:nvPr>
        </p:nvSpPr>
        <p:spPr/>
        <p:txBody>
          <a:bodyPr/>
          <a:lstStyle/>
          <a:p>
            <a:pPr>
              <a:buNone/>
            </a:pPr>
            <a:r>
              <a:rPr kumimoji="1" lang="en-US" altLang="ja-JP" sz="2000" dirty="0" smtClean="0"/>
              <a:t>for(</a:t>
            </a:r>
            <a:r>
              <a:rPr kumimoji="1" lang="en-US" altLang="ja-JP" sz="2000" dirty="0" err="1" smtClean="0"/>
              <a:t>i</a:t>
            </a:r>
            <a:r>
              <a:rPr kumimoji="1" lang="en-US" altLang="ja-JP" sz="2000" dirty="0" smtClean="0"/>
              <a:t>=0; </a:t>
            </a:r>
            <a:r>
              <a:rPr kumimoji="1" lang="en-US" altLang="ja-JP" sz="2000" dirty="0" err="1" smtClean="0"/>
              <a:t>i</a:t>
            </a:r>
            <a:r>
              <a:rPr kumimoji="1" lang="en-US" altLang="ja-JP" sz="2000" dirty="0" smtClean="0"/>
              <a:t>&lt;</a:t>
            </a:r>
            <a:r>
              <a:rPr kumimoji="1" lang="en-US" altLang="ja-JP" sz="2000" dirty="0" err="1" smtClean="0"/>
              <a:t>VertexNu</a:t>
            </a:r>
            <a:r>
              <a:rPr lang="en-US" altLang="ja-JP" sz="2000" dirty="0" err="1" smtClean="0"/>
              <a:t>m</a:t>
            </a:r>
            <a:r>
              <a:rPr lang="en-US" altLang="ja-JP" sz="2000" dirty="0" smtClean="0"/>
              <a:t>; ++</a:t>
            </a:r>
            <a:r>
              <a:rPr lang="en-US" altLang="ja-JP" sz="2000" dirty="0" err="1" smtClean="0"/>
              <a:t>i</a:t>
            </a:r>
            <a:r>
              <a:rPr lang="en-US" altLang="ja-JP" sz="2000" dirty="0" smtClean="0"/>
              <a:t>) {</a:t>
            </a:r>
          </a:p>
          <a:p>
            <a:pPr>
              <a:buNone/>
            </a:pPr>
            <a:r>
              <a:rPr lang="en-US" altLang="ja-JP" sz="2000" dirty="0" smtClean="0"/>
              <a:t>	vertex[</a:t>
            </a:r>
            <a:r>
              <a:rPr lang="en-US" altLang="ja-JP" sz="2000" dirty="0" err="1" smtClean="0"/>
              <a:t>i</a:t>
            </a:r>
            <a:r>
              <a:rPr lang="en-US" altLang="ja-JP" sz="2000" dirty="0" smtClean="0"/>
              <a:t>] = ……;</a:t>
            </a:r>
          </a:p>
          <a:p>
            <a:pPr>
              <a:buNone/>
            </a:pPr>
            <a:r>
              <a:rPr lang="en-US" altLang="ja-JP" sz="2000" dirty="0" smtClean="0"/>
              <a:t>	color[</a:t>
            </a:r>
            <a:r>
              <a:rPr lang="en-US" altLang="ja-JP" sz="2000" dirty="0" err="1" smtClean="0"/>
              <a:t>i</a:t>
            </a:r>
            <a:r>
              <a:rPr lang="en-US" altLang="ja-JP" sz="2000" dirty="0" smtClean="0"/>
              <a:t>] = ……;</a:t>
            </a:r>
          </a:p>
          <a:p>
            <a:pPr>
              <a:buNone/>
            </a:pPr>
            <a:r>
              <a:rPr kumimoji="1" lang="en-US" altLang="ja-JP" sz="2000" dirty="0" smtClean="0"/>
              <a:t>}</a:t>
            </a:r>
          </a:p>
          <a:p>
            <a:pPr>
              <a:buNone/>
            </a:pPr>
            <a:endParaRPr lang="en-US" altLang="ja-JP" sz="2000" dirty="0" smtClean="0"/>
          </a:p>
          <a:p>
            <a:pPr>
              <a:buNone/>
            </a:pPr>
            <a:r>
              <a:rPr kumimoji="1" lang="en-US" altLang="ja-JP" sz="2000" dirty="0" smtClean="0"/>
              <a:t>for(j</a:t>
            </a:r>
            <a:r>
              <a:rPr lang="en-US" altLang="ja-JP" sz="2000" dirty="0" smtClean="0"/>
              <a:t>=0; j&lt;</a:t>
            </a:r>
            <a:r>
              <a:rPr lang="en-US" altLang="ja-JP" sz="2000" dirty="0" err="1" smtClean="0"/>
              <a:t>imgH</a:t>
            </a:r>
            <a:r>
              <a:rPr lang="en-US" altLang="ja-JP" sz="2000" dirty="0" smtClean="0"/>
              <a:t>; ++j) {</a:t>
            </a:r>
          </a:p>
          <a:p>
            <a:pPr>
              <a:buNone/>
            </a:pPr>
            <a:r>
              <a:rPr kumimoji="1" lang="en-US" altLang="ja-JP" sz="2000" dirty="0" smtClean="0"/>
              <a:t>	for(</a:t>
            </a:r>
            <a:r>
              <a:rPr kumimoji="1" lang="en-US" altLang="ja-JP" sz="2000" dirty="0" err="1" smtClean="0"/>
              <a:t>i</a:t>
            </a:r>
            <a:r>
              <a:rPr kumimoji="1" lang="en-US" altLang="ja-JP" sz="2000" dirty="0" smtClean="0"/>
              <a:t>=0; </a:t>
            </a:r>
            <a:r>
              <a:rPr kumimoji="1" lang="en-US" altLang="ja-JP" sz="2000" dirty="0" err="1" smtClean="0"/>
              <a:t>i</a:t>
            </a:r>
            <a:r>
              <a:rPr kumimoji="1" lang="en-US" altLang="ja-JP" sz="2000" dirty="0" smtClean="0"/>
              <a:t>&lt;</a:t>
            </a:r>
            <a:r>
              <a:rPr kumimoji="1" lang="en-US" altLang="ja-JP" sz="2000" dirty="0" err="1" smtClean="0"/>
              <a:t>imgW</a:t>
            </a:r>
            <a:r>
              <a:rPr kumimoji="1" lang="en-US" altLang="ja-JP" sz="2000" dirty="0" smtClean="0"/>
              <a:t>; ++</a:t>
            </a:r>
            <a:r>
              <a:rPr kumimoji="1" lang="en-US" altLang="ja-JP" sz="2000" dirty="0" err="1" smtClean="0"/>
              <a:t>i</a:t>
            </a:r>
            <a:r>
              <a:rPr kumimoji="1" lang="en-US" altLang="ja-JP" sz="2000" dirty="0" smtClean="0"/>
              <a:t>) {</a:t>
            </a:r>
          </a:p>
          <a:p>
            <a:pPr>
              <a:buNone/>
            </a:pPr>
            <a:r>
              <a:rPr lang="en-US" altLang="ja-JP" sz="2000" dirty="0" smtClean="0"/>
              <a:t>		pixel[</a:t>
            </a:r>
            <a:r>
              <a:rPr lang="en-US" altLang="ja-JP" sz="2000" dirty="0" err="1" smtClean="0"/>
              <a:t>i</a:t>
            </a:r>
            <a:r>
              <a:rPr lang="en-US" altLang="ja-JP" sz="2000" dirty="0" smtClean="0"/>
              <a:t>][j] = ……;</a:t>
            </a:r>
            <a:endParaRPr kumimoji="1" lang="en-US" altLang="ja-JP" sz="2000" dirty="0" smtClean="0"/>
          </a:p>
          <a:p>
            <a:pPr>
              <a:buNone/>
            </a:pPr>
            <a:r>
              <a:rPr lang="en-US" altLang="ja-JP" sz="2000" dirty="0" smtClean="0"/>
              <a:t>	}</a:t>
            </a:r>
            <a:endParaRPr kumimoji="1" lang="en-US" altLang="ja-JP" sz="2000" dirty="0" smtClean="0"/>
          </a:p>
          <a:p>
            <a:pPr>
              <a:buNone/>
            </a:pPr>
            <a:r>
              <a:rPr kumimoji="1" lang="en-US" altLang="ja-JP" sz="2000" dirty="0" smtClean="0"/>
              <a:t>}</a:t>
            </a:r>
            <a:endParaRPr kumimoji="1" lang="ja-JP" alt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err="1" smtClean="0"/>
              <a:t>せい</a:t>
            </a:r>
            <a:r>
              <a:rPr kumimoji="1" lang="ja-JP" altLang="en-US" dirty="0" smtClean="0"/>
              <a:t>かい</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dirty="0" smtClean="0"/>
              <a:t>プログラマブル</a:t>
            </a:r>
            <a:r>
              <a:rPr kumimoji="1" lang="en-US" altLang="ja-JP" dirty="0" smtClean="0"/>
              <a:t/>
            </a:r>
            <a:br>
              <a:rPr kumimoji="1" lang="en-US" altLang="ja-JP" dirty="0" smtClean="0"/>
            </a:br>
            <a:r>
              <a:rPr kumimoji="1" lang="ja-JP" altLang="en-US" dirty="0" smtClean="0"/>
              <a:t>シェーダをつかう</a:t>
            </a:r>
            <a:endParaRPr kumimoji="1" lang="en-US" altLang="ja-JP" dirty="0" smtClean="0"/>
          </a:p>
          <a:p>
            <a:pPr lvl="1"/>
            <a:r>
              <a:rPr lang="en-US" altLang="ja-JP" dirty="0" smtClean="0"/>
              <a:t>1</a:t>
            </a:r>
            <a:r>
              <a:rPr lang="ja-JP" altLang="en-US" dirty="0" smtClean="0"/>
              <a:t>頂点、</a:t>
            </a:r>
            <a:r>
              <a:rPr lang="en-US" altLang="ja-JP" dirty="0" smtClean="0"/>
              <a:t>1</a:t>
            </a:r>
            <a:r>
              <a:rPr lang="ja-JP" altLang="en-US" dirty="0" smtClean="0"/>
              <a:t>ピクセルで行う処理を</a:t>
            </a:r>
            <a:r>
              <a:rPr lang="en-US" altLang="ja-JP" dirty="0" smtClean="0"/>
              <a:t>1</a:t>
            </a:r>
            <a:r>
              <a:rPr lang="ja-JP" altLang="en-US" dirty="0" err="1" smtClean="0"/>
              <a:t>つの</a:t>
            </a:r>
            <a:r>
              <a:rPr lang="ja-JP" altLang="en-US" dirty="0" smtClean="0"/>
              <a:t>関数として書く</a:t>
            </a:r>
            <a:endParaRPr lang="en-US" altLang="ja-JP" dirty="0" smtClean="0"/>
          </a:p>
          <a:p>
            <a:pPr lvl="1"/>
            <a:r>
              <a:rPr kumimoji="1" lang="ja-JP" altLang="en-US" dirty="0" smtClean="0"/>
              <a:t>描画処理の時に</a:t>
            </a:r>
            <a:r>
              <a:rPr kumimoji="1" lang="en-US" altLang="ja-JP" dirty="0" smtClean="0"/>
              <a:t/>
            </a:r>
            <a:br>
              <a:rPr kumimoji="1" lang="en-US" altLang="ja-JP" dirty="0" smtClean="0"/>
            </a:br>
            <a:r>
              <a:rPr kumimoji="1" lang="ja-JP" altLang="en-US" dirty="0" smtClean="0"/>
              <a:t>「これを使え！」と</a:t>
            </a:r>
            <a:r>
              <a:rPr kumimoji="1" lang="en-US" altLang="ja-JP" dirty="0" smtClean="0"/>
              <a:t/>
            </a:r>
            <a:br>
              <a:rPr kumimoji="1" lang="en-US" altLang="ja-JP" dirty="0" smtClean="0"/>
            </a:br>
            <a:r>
              <a:rPr kumimoji="1" lang="ja-JP" altLang="en-US" dirty="0" smtClean="0"/>
              <a:t>指示をすれば、後は</a:t>
            </a:r>
            <a:r>
              <a:rPr kumimoji="1" lang="en-US" altLang="ja-JP" dirty="0" smtClean="0"/>
              <a:t>GPU</a:t>
            </a:r>
            <a:r>
              <a:rPr kumimoji="1" lang="ja-JP" altLang="en-US" dirty="0" smtClean="0"/>
              <a:t>がやってくれる</a:t>
            </a:r>
            <a:endParaRPr kumimoji="1" lang="ja-JP" altLang="en-US" dirty="0"/>
          </a:p>
        </p:txBody>
      </p:sp>
      <p:sp>
        <p:nvSpPr>
          <p:cNvPr id="6" name="コンテンツ プレースホルダ 3"/>
          <p:cNvSpPr>
            <a:spLocks noGrp="1"/>
          </p:cNvSpPr>
          <p:nvPr>
            <p:ph sz="half" idx="2"/>
          </p:nvPr>
        </p:nvSpPr>
        <p:spPr/>
        <p:txBody>
          <a:bodyPr/>
          <a:lstStyle/>
          <a:p>
            <a:pPr>
              <a:buNone/>
            </a:pPr>
            <a:r>
              <a:rPr kumimoji="1" lang="en-US" altLang="ja-JP" sz="2000" dirty="0" smtClean="0"/>
              <a:t>// 1</a:t>
            </a:r>
            <a:r>
              <a:rPr kumimoji="1" lang="ja-JP" altLang="en-US" sz="2000" dirty="0" smtClean="0"/>
              <a:t>頂点分の処理を書く</a:t>
            </a:r>
            <a:endParaRPr kumimoji="1" lang="en-US" altLang="ja-JP" sz="2000" dirty="0" smtClean="0"/>
          </a:p>
          <a:p>
            <a:pPr>
              <a:buNone/>
            </a:pPr>
            <a:r>
              <a:rPr kumimoji="1" lang="en-US" altLang="ja-JP" sz="2000" dirty="0" err="1" smtClean="0"/>
              <a:t>VertexInfo</a:t>
            </a:r>
            <a:r>
              <a:rPr kumimoji="1" lang="en-US" altLang="ja-JP" sz="2000" dirty="0" smtClean="0"/>
              <a:t> main(</a:t>
            </a:r>
            <a:r>
              <a:rPr lang="en-US" altLang="ja-JP" sz="2000" dirty="0" smtClean="0"/>
              <a:t>) {</a:t>
            </a:r>
          </a:p>
          <a:p>
            <a:pPr>
              <a:buNone/>
            </a:pPr>
            <a:r>
              <a:rPr lang="en-US" altLang="ja-JP" sz="2000" dirty="0" smtClean="0"/>
              <a:t>	vertex[</a:t>
            </a:r>
            <a:r>
              <a:rPr lang="en-US" altLang="ja-JP" sz="2000" dirty="0" err="1" smtClean="0"/>
              <a:t>i</a:t>
            </a:r>
            <a:r>
              <a:rPr lang="en-US" altLang="ja-JP" sz="2000" dirty="0" smtClean="0"/>
              <a:t>] = ……;</a:t>
            </a:r>
          </a:p>
          <a:p>
            <a:pPr>
              <a:buNone/>
            </a:pPr>
            <a:r>
              <a:rPr lang="en-US" altLang="ja-JP" sz="2000" dirty="0" smtClean="0"/>
              <a:t>	color[</a:t>
            </a:r>
            <a:r>
              <a:rPr lang="en-US" altLang="ja-JP" sz="2000" dirty="0" err="1" smtClean="0"/>
              <a:t>i</a:t>
            </a:r>
            <a:r>
              <a:rPr lang="en-US" altLang="ja-JP" sz="2000" dirty="0" smtClean="0"/>
              <a:t>] = ……;</a:t>
            </a:r>
          </a:p>
          <a:p>
            <a:pPr>
              <a:buNone/>
            </a:pPr>
            <a:r>
              <a:rPr kumimoji="1" lang="en-US" altLang="ja-JP" sz="2000" dirty="0" smtClean="0"/>
              <a:t>}</a:t>
            </a:r>
          </a:p>
          <a:p>
            <a:pPr>
              <a:buNone/>
            </a:pPr>
            <a:endParaRPr lang="en-US" altLang="ja-JP" sz="2000" dirty="0" smtClean="0"/>
          </a:p>
          <a:p>
            <a:pPr>
              <a:buNone/>
            </a:pPr>
            <a:r>
              <a:rPr lang="en-US" altLang="ja-JP" sz="2000" dirty="0" smtClean="0"/>
              <a:t>// 1</a:t>
            </a:r>
            <a:r>
              <a:rPr lang="ja-JP" altLang="en-US" sz="2000" dirty="0" smtClean="0"/>
              <a:t>ピクセル分の処理を書く</a:t>
            </a:r>
            <a:endParaRPr lang="en-US" altLang="ja-JP" sz="2000" dirty="0" smtClean="0"/>
          </a:p>
          <a:p>
            <a:pPr>
              <a:buNone/>
            </a:pPr>
            <a:r>
              <a:rPr lang="en-US" altLang="ja-JP" sz="2000" dirty="0" err="1" smtClean="0"/>
              <a:t>PixelInfo</a:t>
            </a:r>
            <a:r>
              <a:rPr lang="en-US" altLang="ja-JP" sz="2000" dirty="0" smtClean="0"/>
              <a:t> main() {</a:t>
            </a:r>
          </a:p>
          <a:p>
            <a:pPr>
              <a:buNone/>
            </a:pPr>
            <a:r>
              <a:rPr lang="en-US" altLang="ja-JP" sz="2000" dirty="0" smtClean="0"/>
              <a:t>	pixel[</a:t>
            </a:r>
            <a:r>
              <a:rPr lang="en-US" altLang="ja-JP" sz="2000" dirty="0" err="1" smtClean="0"/>
              <a:t>i</a:t>
            </a:r>
            <a:r>
              <a:rPr lang="en-US" altLang="ja-JP" sz="2000" dirty="0" smtClean="0"/>
              <a:t>][j] = ……;</a:t>
            </a:r>
          </a:p>
          <a:p>
            <a:pPr>
              <a:buNone/>
            </a:pPr>
            <a:r>
              <a:rPr kumimoji="1" lang="en-US" altLang="ja-JP" sz="2000" dirty="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シェーダー言語</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OpenGL</a:t>
            </a:r>
            <a:r>
              <a:rPr kumimoji="1" lang="ja-JP" altLang="en-US" dirty="0" smtClean="0"/>
              <a:t>の場合は</a:t>
            </a:r>
            <a:r>
              <a:rPr kumimoji="1" lang="en-US" altLang="ja-JP" dirty="0" smtClean="0"/>
              <a:t>GLSL</a:t>
            </a:r>
            <a:r>
              <a:rPr kumimoji="1" lang="ja-JP" altLang="en-US" dirty="0" smtClean="0"/>
              <a:t>という言語</a:t>
            </a:r>
            <a:endParaRPr kumimoji="1" lang="en-US" altLang="ja-JP" dirty="0" smtClean="0"/>
          </a:p>
          <a:p>
            <a:r>
              <a:rPr lang="en-US" altLang="ja-JP" dirty="0" smtClean="0"/>
              <a:t>DirectX/XNA</a:t>
            </a:r>
            <a:r>
              <a:rPr lang="ja-JP" altLang="en-US" dirty="0" smtClean="0"/>
              <a:t>の場合は</a:t>
            </a:r>
            <a:r>
              <a:rPr lang="en-US" altLang="ja-JP" dirty="0" smtClean="0"/>
              <a:t>HLSL</a:t>
            </a:r>
            <a:r>
              <a:rPr lang="ja-JP" altLang="en-US" dirty="0" smtClean="0"/>
              <a:t>という言語</a:t>
            </a:r>
            <a:endParaRPr lang="en-US" altLang="ja-JP" dirty="0" smtClean="0"/>
          </a:p>
          <a:p>
            <a:r>
              <a:rPr kumimoji="1" lang="ja-JP" altLang="en-US" dirty="0" smtClean="0"/>
              <a:t>両方に対応する言語で</a:t>
            </a:r>
            <a:r>
              <a:rPr kumimoji="1" lang="en-US" altLang="ja-JP" dirty="0" smtClean="0"/>
              <a:t>Cg</a:t>
            </a:r>
            <a:r>
              <a:rPr kumimoji="1" lang="ja-JP" altLang="en-US" dirty="0" smtClean="0"/>
              <a:t>というのもある</a:t>
            </a:r>
            <a:endParaRPr kumimoji="1" lang="en-US" altLang="ja-JP" dirty="0" smtClean="0"/>
          </a:p>
          <a:p>
            <a:pPr lvl="1"/>
            <a:r>
              <a:rPr lang="en-US" altLang="ja-JP" dirty="0" smtClean="0"/>
              <a:t>C for Graphics</a:t>
            </a:r>
            <a:r>
              <a:rPr lang="ja-JP" altLang="en-US" dirty="0" smtClean="0"/>
              <a:t>の略</a:t>
            </a:r>
            <a:r>
              <a:rPr lang="en-US" altLang="ja-JP" dirty="0" smtClean="0"/>
              <a:t>…</a:t>
            </a:r>
            <a:r>
              <a:rPr lang="ja-JP" altLang="en-US" dirty="0" smtClean="0"/>
              <a:t>ちょっと無理がある</a:t>
            </a:r>
            <a:endParaRPr lang="en-US" altLang="ja-JP" dirty="0" smtClean="0"/>
          </a:p>
          <a:p>
            <a:endParaRPr kumimoji="1" lang="en-US" altLang="ja-JP" dirty="0" smtClean="0"/>
          </a:p>
          <a:p>
            <a:r>
              <a:rPr lang="ja-JP" altLang="en-US" dirty="0" smtClean="0"/>
              <a:t>どれでもだいたいやれることは一緒</a:t>
            </a:r>
            <a:endParaRPr lang="en-US" altLang="ja-JP" dirty="0" smtClean="0"/>
          </a:p>
          <a:p>
            <a:r>
              <a:rPr kumimoji="1" lang="en-US" altLang="ja-JP" dirty="0" smtClean="0"/>
              <a:t>C</a:t>
            </a:r>
            <a:r>
              <a:rPr kumimoji="1" lang="ja-JP" altLang="en-US" dirty="0" smtClean="0"/>
              <a:t>言語に近い感覚で、</a:t>
            </a:r>
            <a:r>
              <a:rPr kumimoji="1" lang="en-US" altLang="ja-JP" dirty="0" smtClean="0"/>
              <a:t>GPU</a:t>
            </a:r>
            <a:r>
              <a:rPr kumimoji="1" lang="ja-JP" altLang="en-US" dirty="0" smtClean="0"/>
              <a:t>上の処理を記述</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5993</TotalTime>
  <Words>436</Words>
  <Application>Microsoft Office PowerPoint</Application>
  <PresentationFormat>画面に合わせる (4:3)</PresentationFormat>
  <Paragraphs>104</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プロジェクト演習Ⅳ インタラクティブゲーム制作 プログラミング4</vt:lpstr>
      <vt:lpstr>今日の内容</vt:lpstr>
      <vt:lpstr>シェーダーとは</vt:lpstr>
      <vt:lpstr>描画処理の流れ</vt:lpstr>
      <vt:lpstr>描画処理の実際</vt:lpstr>
      <vt:lpstr>昔はGPU側に丸投げだった</vt:lpstr>
      <vt:lpstr>まちがい</vt:lpstr>
      <vt:lpstr>せいかい</vt:lpstr>
      <vt:lpstr>シェーダー言語</vt:lpstr>
      <vt:lpstr>とりあえず2種類の シェーダプログラムを覚えよう</vt:lpstr>
      <vt:lpstr>バーテックスシェーダの役割</vt:lpstr>
      <vt:lpstr>フラグメントシェーダの役割</vt:lpstr>
      <vt:lpstr>線形補間された値とは</vt:lpstr>
      <vt:lpstr>心せねばならないこと</vt:lpstr>
      <vt:lpstr>後はハイパーサンプルタイム</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Ryota Takeuchi</cp:lastModifiedBy>
  <cp:revision>311</cp:revision>
  <dcterms:created xsi:type="dcterms:W3CDTF">2009-10-06T17:40:33Z</dcterms:created>
  <dcterms:modified xsi:type="dcterms:W3CDTF">2011-12-13T09:06:41Z</dcterms:modified>
</cp:coreProperties>
</file>