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314" r:id="rId4"/>
    <p:sldId id="298" r:id="rId5"/>
    <p:sldId id="315" r:id="rId6"/>
    <p:sldId id="316" r:id="rId7"/>
    <p:sldId id="317" r:id="rId8"/>
    <p:sldId id="318" r:id="rId9"/>
    <p:sldId id="319" r:id="rId10"/>
    <p:sldId id="320" r:id="rId11"/>
    <p:sldId id="321" r:id="rId12"/>
    <p:sldId id="322" r:id="rId13"/>
    <p:sldId id="325" r:id="rId14"/>
    <p:sldId id="323" r:id="rId15"/>
    <p:sldId id="324" r:id="rId16"/>
  </p:sldIdLst>
  <p:sldSz cx="9144000" cy="6858000" type="screen4x3"/>
  <p:notesSz cx="6858000" cy="9144000"/>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0504D"/>
    <a:srgbClr val="000000"/>
    <a:srgbClr val="F79646"/>
    <a:srgbClr val="4F81B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29" autoAdjust="0"/>
  </p:normalViewPr>
  <p:slideViewPr>
    <p:cSldViewPr>
      <p:cViewPr varScale="1">
        <p:scale>
          <a:sx n="91" d="100"/>
          <a:sy n="91" d="100"/>
        </p:scale>
        <p:origin x="-972" y="-11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A3D51BCC-1359-430E-90E5-4E673867CA5C}" type="datetimeFigureOut">
              <a:rPr lang="ja-JP" altLang="en-US"/>
              <a:pPr>
                <a:defRPr/>
              </a:pPr>
              <a:t>2011/12/13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C8F7857-23B6-45B7-A912-BDEDC96788A1}" type="slidenum">
              <a:rPr lang="ja-JP" altLang="en-US"/>
              <a:pPr>
                <a:defRPr/>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B12C6E84-D104-421F-B6D0-714816778AA2}" type="datetimeFigureOut">
              <a:rPr lang="ja-JP" altLang="en-US"/>
              <a:pPr>
                <a:defRPr/>
              </a:pPr>
              <a:t>2011/12/13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BA6377F4-0EFE-40BA-B095-BE71A06A8AE3}" type="slidenum">
              <a:rPr lang="ja-JP" altLang="en-US"/>
              <a:pPr>
                <a:defRPr/>
              </a:pPr>
              <a:t>‹#›</a:t>
            </a:fld>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835C556-359E-46C6-AFB8-4D9E54FCA359}" type="datetimeFigureOut">
              <a:rPr lang="ja-JP" altLang="en-US"/>
              <a:pPr>
                <a:defRPr/>
              </a:pPr>
              <a:t>2011/12/13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E2BC6FC7-16E5-458A-AEEE-BFD7802F37F0}" type="slidenum">
              <a:rPr lang="ja-JP" altLang="en-US"/>
              <a:pPr>
                <a:defRPr/>
              </a:pPr>
              <a:t>‹#›</a:t>
            </a:fld>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b="0"/>
            </a:lvl1pPr>
          </a:lstStyle>
          <a:p>
            <a:r>
              <a:rPr lang="ja-JP" altLang="en-US" dirty="0" smtClean="0"/>
              <a:t>マスタ タイトルの書式設定</a:t>
            </a:r>
            <a:endParaRPr lang="ja-JP" altLang="en-US" dirty="0"/>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 3"/>
          <p:cNvSpPr>
            <a:spLocks noGrp="1"/>
          </p:cNvSpPr>
          <p:nvPr>
            <p:ph type="dt" sz="half" idx="10"/>
          </p:nvPr>
        </p:nvSpPr>
        <p:spPr/>
        <p:txBody>
          <a:bodyPr/>
          <a:lstStyle>
            <a:lvl1pPr>
              <a:defRPr/>
            </a:lvl1pPr>
          </a:lstStyle>
          <a:p>
            <a:pPr>
              <a:defRPr/>
            </a:pPr>
            <a:fld id="{19F98564-3318-4A20-B955-9BE9E2F815F8}" type="datetimeFigureOut">
              <a:rPr lang="ja-JP" altLang="en-US"/>
              <a:pPr>
                <a:defRPr/>
              </a:pPr>
              <a:t>2011/12/13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2ACDDD8B-5818-49B8-9D3A-7EDD197AF94D}" type="slidenum">
              <a:rPr lang="ja-JP" altLang="en-US"/>
              <a:pPr>
                <a:defRPr/>
              </a:pPr>
              <a:t>‹#›</a:t>
            </a:fld>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pPr>
              <a:defRPr/>
            </a:pPr>
            <a:fld id="{4A634A24-EE5B-4FF0-9EE6-36F34F864EAD}" type="datetimeFigureOut">
              <a:rPr lang="ja-JP" altLang="en-US"/>
              <a:pPr>
                <a:defRPr/>
              </a:pPr>
              <a:t>2011/12/13</a:t>
            </a:fld>
            <a:endParaRPr lang="ja-JP" altLang="en-US"/>
          </a:p>
        </p:txBody>
      </p:sp>
      <p:sp>
        <p:nvSpPr>
          <p:cNvPr id="5"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 5"/>
          <p:cNvSpPr>
            <a:spLocks noGrp="1"/>
          </p:cNvSpPr>
          <p:nvPr>
            <p:ph type="sldNum" sz="quarter" idx="12"/>
          </p:nvPr>
        </p:nvSpPr>
        <p:spPr/>
        <p:txBody>
          <a:bodyPr/>
          <a:lstStyle>
            <a:lvl1pPr>
              <a:defRPr/>
            </a:lvl1pPr>
          </a:lstStyle>
          <a:p>
            <a:pPr>
              <a:defRPr/>
            </a:pPr>
            <a:fld id="{3A227536-BE23-4352-AAA9-2ED58E7592B6}" type="slidenum">
              <a:rPr lang="ja-JP" altLang="en-US"/>
              <a:pPr>
                <a:defRPr/>
              </a:pPr>
              <a:t>‹#›</a:t>
            </a:fld>
            <a:endParaRPr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 3"/>
          <p:cNvSpPr>
            <a:spLocks noGrp="1"/>
          </p:cNvSpPr>
          <p:nvPr>
            <p:ph type="dt" sz="half" idx="10"/>
          </p:nvPr>
        </p:nvSpPr>
        <p:spPr/>
        <p:txBody>
          <a:bodyPr/>
          <a:lstStyle>
            <a:lvl1pPr>
              <a:defRPr/>
            </a:lvl1pPr>
          </a:lstStyle>
          <a:p>
            <a:pPr>
              <a:defRPr/>
            </a:pPr>
            <a:fld id="{DE4913FD-4B94-4069-873C-9CFD6849A768}" type="datetimeFigureOut">
              <a:rPr lang="ja-JP" altLang="en-US"/>
              <a:pPr>
                <a:defRPr/>
              </a:pPr>
              <a:t>2011/12/13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3289FB58-8CFE-4F16-A842-3A83CFB51D51}" type="slidenum">
              <a:rPr lang="ja-JP" altLang="en-US"/>
              <a:pPr>
                <a:defRPr/>
              </a:pPr>
              <a:t>‹#›</a:t>
            </a:fld>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 3"/>
          <p:cNvSpPr>
            <a:spLocks noGrp="1"/>
          </p:cNvSpPr>
          <p:nvPr>
            <p:ph type="dt" sz="half" idx="10"/>
          </p:nvPr>
        </p:nvSpPr>
        <p:spPr/>
        <p:txBody>
          <a:bodyPr/>
          <a:lstStyle>
            <a:lvl1pPr>
              <a:defRPr/>
            </a:lvl1pPr>
          </a:lstStyle>
          <a:p>
            <a:pPr>
              <a:defRPr/>
            </a:pPr>
            <a:fld id="{2F2E7673-4BA8-4FAE-B08D-F7E331915AB2}" type="datetimeFigureOut">
              <a:rPr lang="ja-JP" altLang="en-US"/>
              <a:pPr>
                <a:defRPr/>
              </a:pPr>
              <a:t>2011/12/13</a:t>
            </a:fld>
            <a:endParaRPr lang="ja-JP" altLang="en-US"/>
          </a:p>
        </p:txBody>
      </p:sp>
      <p:sp>
        <p:nvSpPr>
          <p:cNvPr id="8"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9" name="スライド番号プレースホルダ 5"/>
          <p:cNvSpPr>
            <a:spLocks noGrp="1"/>
          </p:cNvSpPr>
          <p:nvPr>
            <p:ph type="sldNum" sz="quarter" idx="12"/>
          </p:nvPr>
        </p:nvSpPr>
        <p:spPr/>
        <p:txBody>
          <a:bodyPr/>
          <a:lstStyle>
            <a:lvl1pPr>
              <a:defRPr/>
            </a:lvl1pPr>
          </a:lstStyle>
          <a:p>
            <a:pPr>
              <a:defRPr/>
            </a:pPr>
            <a:fld id="{6DFC6E17-9787-4434-BAC6-E87F63939727}" type="slidenum">
              <a:rPr lang="ja-JP" altLang="en-US"/>
              <a:pPr>
                <a:defRPr/>
              </a:pPr>
              <a:t>‹#›</a:t>
            </a:fld>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日付プレースホルダ 3"/>
          <p:cNvSpPr>
            <a:spLocks noGrp="1"/>
          </p:cNvSpPr>
          <p:nvPr>
            <p:ph type="dt" sz="half" idx="10"/>
          </p:nvPr>
        </p:nvSpPr>
        <p:spPr/>
        <p:txBody>
          <a:bodyPr/>
          <a:lstStyle>
            <a:lvl1pPr>
              <a:defRPr/>
            </a:lvl1pPr>
          </a:lstStyle>
          <a:p>
            <a:pPr>
              <a:defRPr/>
            </a:pPr>
            <a:fld id="{E3FBDB15-3EBE-4986-9595-1EBF3A74505F}" type="datetimeFigureOut">
              <a:rPr lang="ja-JP" altLang="en-US"/>
              <a:pPr>
                <a:defRPr/>
              </a:pPr>
              <a:t>2011/12/13</a:t>
            </a:fld>
            <a:endParaRPr lang="ja-JP" altLang="en-US"/>
          </a:p>
        </p:txBody>
      </p:sp>
      <p:sp>
        <p:nvSpPr>
          <p:cNvPr id="4"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5" name="スライド番号プレースホルダ 5"/>
          <p:cNvSpPr>
            <a:spLocks noGrp="1"/>
          </p:cNvSpPr>
          <p:nvPr>
            <p:ph type="sldNum" sz="quarter" idx="12"/>
          </p:nvPr>
        </p:nvSpPr>
        <p:spPr/>
        <p:txBody>
          <a:bodyPr/>
          <a:lstStyle>
            <a:lvl1pPr>
              <a:defRPr/>
            </a:lvl1pPr>
          </a:lstStyle>
          <a:p>
            <a:pPr>
              <a:defRPr/>
            </a:pPr>
            <a:fld id="{9981AC73-A7AB-4B2B-8FFB-E42BB7B4B64E}" type="slidenum">
              <a:rPr lang="ja-JP" altLang="en-US"/>
              <a:pPr>
                <a:defRPr/>
              </a:pPr>
              <a:t>‹#›</a:t>
            </a:fld>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3"/>
          <p:cNvSpPr>
            <a:spLocks noGrp="1"/>
          </p:cNvSpPr>
          <p:nvPr>
            <p:ph type="dt" sz="half" idx="10"/>
          </p:nvPr>
        </p:nvSpPr>
        <p:spPr/>
        <p:txBody>
          <a:bodyPr/>
          <a:lstStyle>
            <a:lvl1pPr>
              <a:defRPr/>
            </a:lvl1pPr>
          </a:lstStyle>
          <a:p>
            <a:pPr>
              <a:defRPr/>
            </a:pPr>
            <a:fld id="{BD92833B-9B56-4C4D-B5C8-B0371A49DBF1}" type="datetimeFigureOut">
              <a:rPr lang="ja-JP" altLang="en-US"/>
              <a:pPr>
                <a:defRPr/>
              </a:pPr>
              <a:t>2011/12/13</a:t>
            </a:fld>
            <a:endParaRPr lang="ja-JP" altLang="en-US"/>
          </a:p>
        </p:txBody>
      </p:sp>
      <p:sp>
        <p:nvSpPr>
          <p:cNvPr id="3"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4" name="スライド番号プレースホルダ 5"/>
          <p:cNvSpPr>
            <a:spLocks noGrp="1"/>
          </p:cNvSpPr>
          <p:nvPr>
            <p:ph type="sldNum" sz="quarter" idx="12"/>
          </p:nvPr>
        </p:nvSpPr>
        <p:spPr/>
        <p:txBody>
          <a:bodyPr/>
          <a:lstStyle>
            <a:lvl1pPr>
              <a:defRPr/>
            </a:lvl1pPr>
          </a:lstStyle>
          <a:p>
            <a:pPr>
              <a:defRPr/>
            </a:pPr>
            <a:fld id="{961DEB76-0AE3-4D7E-A57D-2AEDDB644AEC}" type="slidenum">
              <a:rPr lang="ja-JP" altLang="en-US"/>
              <a:pPr>
                <a:defRPr/>
              </a:pPr>
              <a:t>‹#›</a:t>
            </a:fld>
            <a:endParaRPr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1E02AAA7-62FC-459A-90FF-24C72A838A1B}" type="datetimeFigureOut">
              <a:rPr lang="ja-JP" altLang="en-US"/>
              <a:pPr>
                <a:defRPr/>
              </a:pPr>
              <a:t>2011/12/13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6CA6B932-9529-4FEE-B345-F7039022F871}" type="slidenum">
              <a:rPr lang="ja-JP" altLang="en-US"/>
              <a:pPr>
                <a:defRPr/>
              </a:pPr>
              <a:t>‹#›</a:t>
            </a:fld>
            <a:endParaRPr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5" name="日付プレースホルダ 3"/>
          <p:cNvSpPr>
            <a:spLocks noGrp="1"/>
          </p:cNvSpPr>
          <p:nvPr>
            <p:ph type="dt" sz="half" idx="10"/>
          </p:nvPr>
        </p:nvSpPr>
        <p:spPr/>
        <p:txBody>
          <a:bodyPr/>
          <a:lstStyle>
            <a:lvl1pPr>
              <a:defRPr/>
            </a:lvl1pPr>
          </a:lstStyle>
          <a:p>
            <a:pPr>
              <a:defRPr/>
            </a:pPr>
            <a:fld id="{C9F6C493-99AD-4F51-A088-84B14A569F01}" type="datetimeFigureOut">
              <a:rPr lang="ja-JP" altLang="en-US"/>
              <a:pPr>
                <a:defRPr/>
              </a:pPr>
              <a:t>2011/12/13</a:t>
            </a:fld>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790E6A3D-FE78-45A9-BFF8-75A9DA0E58B4}" type="slidenum">
              <a:rPr lang="ja-JP" altLang="en-US"/>
              <a:pPr>
                <a:defRPr/>
              </a:pPr>
              <a:t>‹#›</a:t>
            </a:fld>
            <a:endParaRPr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タイトル プレースホル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ja-JP" altLang="en-US" smtClean="0"/>
              <a:t>マスタ タイトルの書式設定</a:t>
            </a:r>
          </a:p>
        </p:txBody>
      </p:sp>
      <p:sp>
        <p:nvSpPr>
          <p:cNvPr id="1027" name="テキスト プレースホル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defRPr>
            </a:lvl1pPr>
          </a:lstStyle>
          <a:p>
            <a:pPr>
              <a:defRPr/>
            </a:pPr>
            <a:fld id="{BA756FEB-708F-47BB-A110-3C967F9A7037}" type="datetimeFigureOut">
              <a:rPr lang="ja-JP" altLang="en-US"/>
              <a:pPr>
                <a:defRPr/>
              </a:pPr>
              <a:t>2011/12/13</a:t>
            </a:fld>
            <a:endParaRPr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defRPr>
            </a:lvl1pPr>
          </a:lstStyle>
          <a:p>
            <a:pPr>
              <a:defRPr/>
            </a:pPr>
            <a:endParaRPr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defRPr>
            </a:lvl1pPr>
          </a:lstStyle>
          <a:p>
            <a:pPr>
              <a:defRPr/>
            </a:pPr>
            <a:fld id="{B7B7EFD4-2801-486B-9B28-0AD45C02D28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kern="1200">
          <a:solidFill>
            <a:schemeClr val="tx1"/>
          </a:solidFill>
          <a:latin typeface="メイリオ" pitchFamily="50" charset="-128"/>
          <a:ea typeface="メイリオ" pitchFamily="50" charset="-128"/>
          <a:cs typeface="メイリオ" pitchFamily="50" charset="-128"/>
        </a:defRPr>
      </a:lvl1pPr>
      <a:lvl2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2pPr>
      <a:lvl3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3pPr>
      <a:lvl4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4pPr>
      <a:lvl5pPr algn="ctr" rtl="0" eaLnBrk="0" fontAlgn="base" hangingPunct="0">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5pPr>
      <a:lvl6pPr marL="4572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6pPr>
      <a:lvl7pPr marL="9144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7pPr>
      <a:lvl8pPr marL="13716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8pPr>
      <a:lvl9pPr marL="1828800" algn="ctr" rtl="0" fontAlgn="base">
        <a:spcBef>
          <a:spcPct val="0"/>
        </a:spcBef>
        <a:spcAft>
          <a:spcPct val="0"/>
        </a:spcAft>
        <a:defRPr kumimoji="1" sz="4400">
          <a:solidFill>
            <a:schemeClr val="tx1"/>
          </a:solidFill>
          <a:latin typeface="メイリオ" pitchFamily="50" charset="-128"/>
          <a:ea typeface="メイリオ" pitchFamily="50" charset="-128"/>
          <a:cs typeface="メイリオ" pitchFamily="50" charset="-128"/>
        </a:defRPr>
      </a:lvl9pPr>
    </p:titleStyle>
    <p:bodyStyle>
      <a:lvl1pPr marL="342900" indent="-342900" algn="l" rtl="0" eaLnBrk="0" fontAlgn="base" hangingPunct="0">
        <a:spcBef>
          <a:spcPct val="20000"/>
        </a:spcBef>
        <a:spcAft>
          <a:spcPct val="0"/>
        </a:spcAft>
        <a:buFont typeface="Arial" charset="0"/>
        <a:buChar char="•"/>
        <a:defRPr kumimoji="1" sz="3200" kern="1200">
          <a:solidFill>
            <a:schemeClr val="tx1"/>
          </a:solidFill>
          <a:latin typeface="メイリオ" pitchFamily="50" charset="-128"/>
          <a:ea typeface="メイリオ" pitchFamily="50" charset="-128"/>
          <a:cs typeface="メイリオ" pitchFamily="50" charset="-128"/>
        </a:defRPr>
      </a:lvl1pPr>
      <a:lvl2pPr marL="742950" indent="-285750" algn="l" rtl="0" eaLnBrk="0" fontAlgn="base" hangingPunct="0">
        <a:spcBef>
          <a:spcPct val="20000"/>
        </a:spcBef>
        <a:spcAft>
          <a:spcPct val="0"/>
        </a:spcAft>
        <a:buFont typeface="Arial" charset="0"/>
        <a:buChar char="–"/>
        <a:defRPr kumimoji="1" sz="2800" kern="1200">
          <a:solidFill>
            <a:schemeClr val="tx1"/>
          </a:solidFill>
          <a:latin typeface="メイリオ" pitchFamily="50" charset="-128"/>
          <a:ea typeface="メイリオ" pitchFamily="50" charset="-128"/>
          <a:cs typeface="メイリオ" pitchFamily="50" charset="-128"/>
        </a:defRPr>
      </a:lvl2pPr>
      <a:lvl3pPr marL="1143000" indent="-228600" algn="l" rtl="0" eaLnBrk="0" fontAlgn="base" hangingPunct="0">
        <a:spcBef>
          <a:spcPct val="20000"/>
        </a:spcBef>
        <a:spcAft>
          <a:spcPct val="0"/>
        </a:spcAft>
        <a:buFont typeface="Arial" charset="0"/>
        <a:buChar char="•"/>
        <a:defRPr kumimoji="1" sz="2400" kern="1200">
          <a:solidFill>
            <a:schemeClr val="tx1"/>
          </a:solidFill>
          <a:latin typeface="メイリオ" pitchFamily="50" charset="-128"/>
          <a:ea typeface="メイリオ" pitchFamily="50" charset="-128"/>
          <a:cs typeface="メイリオ" pitchFamily="50" charset="-128"/>
        </a:defRPr>
      </a:lvl3pPr>
      <a:lvl4pPr marL="16002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4pPr>
      <a:lvl5pPr marL="2057400" indent="-228600" algn="l" rtl="0" eaLnBrk="0" fontAlgn="base" hangingPunct="0">
        <a:spcBef>
          <a:spcPct val="20000"/>
        </a:spcBef>
        <a:spcAft>
          <a:spcPct val="0"/>
        </a:spcAft>
        <a:buFont typeface="Arial" charset="0"/>
        <a:buChar char="»"/>
        <a:defRPr kumimoji="1" sz="2000" kern="1200">
          <a:solidFill>
            <a:schemeClr val="tx1"/>
          </a:solidFill>
          <a:latin typeface="メイリオ" pitchFamily="50" charset="-128"/>
          <a:ea typeface="メイリオ" pitchFamily="50" charset="-128"/>
          <a:cs typeface="メイリオ" pitchFamily="50" charset="-128"/>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タイトル 1"/>
          <p:cNvSpPr>
            <a:spLocks noGrp="1"/>
          </p:cNvSpPr>
          <p:nvPr>
            <p:ph type="ctrTitle"/>
          </p:nvPr>
        </p:nvSpPr>
        <p:spPr/>
        <p:txBody>
          <a:bodyPr/>
          <a:lstStyle/>
          <a:p>
            <a:pPr eaLnBrk="1" hangingPunct="1"/>
            <a:r>
              <a:rPr lang="ja-JP" altLang="en-US" dirty="0" smtClean="0"/>
              <a:t>プロジェクト演習</a:t>
            </a:r>
            <a:r>
              <a:rPr lang="en-US" altLang="ja-JP" dirty="0" smtClean="0"/>
              <a:t>Ⅳ</a:t>
            </a:r>
            <a:r>
              <a:rPr lang="ja-JP" altLang="en-US" dirty="0" smtClean="0"/>
              <a:t/>
            </a:r>
            <a:br>
              <a:rPr lang="ja-JP" altLang="en-US" dirty="0" smtClean="0"/>
            </a:br>
            <a:r>
              <a:rPr lang="ja-JP" altLang="en-US" dirty="0" smtClean="0"/>
              <a:t>インタラクティブゲーム制作</a:t>
            </a:r>
            <a:r>
              <a:rPr lang="en-US" altLang="ja-JP" dirty="0" smtClean="0"/>
              <a:t/>
            </a:r>
            <a:br>
              <a:rPr lang="en-US" altLang="ja-JP" dirty="0" smtClean="0"/>
            </a:br>
            <a:r>
              <a:rPr lang="ja-JP" altLang="en-US" dirty="0" smtClean="0"/>
              <a:t>プログラミング</a:t>
            </a:r>
            <a:r>
              <a:rPr lang="en-US" altLang="ja-JP" dirty="0" smtClean="0"/>
              <a:t>4</a:t>
            </a:r>
            <a:endParaRPr lang="ja-JP" altLang="en-US" dirty="0" smtClean="0"/>
          </a:p>
        </p:txBody>
      </p:sp>
      <p:sp>
        <p:nvSpPr>
          <p:cNvPr id="3" name="サブタイトル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n-US" altLang="ja-JP" dirty="0" smtClean="0">
                <a:cs typeface="+mn-cs"/>
              </a:rPr>
              <a:t>2011/12/13</a:t>
            </a:r>
            <a:endParaRPr lang="ja-JP" altLang="en-US" dirty="0" smtClean="0">
              <a:cs typeface="+mn-cs"/>
            </a:endParaRPr>
          </a:p>
          <a:p>
            <a:pPr eaLnBrk="1" fontAlgn="auto" hangingPunct="1">
              <a:spcAft>
                <a:spcPts val="0"/>
              </a:spcAft>
              <a:buFont typeface="Arial" pitchFamily="34" charset="0"/>
              <a:buNone/>
              <a:defRPr/>
            </a:pPr>
            <a:r>
              <a:rPr lang="ja-JP" altLang="en-US" dirty="0" smtClean="0">
                <a:cs typeface="+mn-cs"/>
              </a:rPr>
              <a:t>シェーダーの基礎</a:t>
            </a:r>
            <a:endParaRPr lang="ja-JP" altLang="en-US" dirty="0">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とりあえず</a:t>
            </a:r>
            <a:r>
              <a:rPr kumimoji="1" lang="en-US" altLang="ja-JP" dirty="0" smtClean="0"/>
              <a:t>2</a:t>
            </a:r>
            <a:r>
              <a:rPr kumimoji="1" lang="ja-JP" altLang="en-US" dirty="0" smtClean="0"/>
              <a:t>種類の</a:t>
            </a:r>
            <a:r>
              <a:rPr kumimoji="1" lang="en-US" altLang="ja-JP" dirty="0" smtClean="0"/>
              <a:t/>
            </a:r>
            <a:br>
              <a:rPr kumimoji="1" lang="en-US" altLang="ja-JP" dirty="0" smtClean="0"/>
            </a:br>
            <a:r>
              <a:rPr kumimoji="1" lang="ja-JP" altLang="en-US" dirty="0" smtClean="0"/>
              <a:t>シェーダプログラムを覚えよう</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sz="2400" dirty="0" smtClean="0"/>
              <a:t>バーテックスシェーダ</a:t>
            </a:r>
            <a:endParaRPr kumimoji="1" lang="en-US" altLang="ja-JP" sz="2400" dirty="0" smtClean="0"/>
          </a:p>
          <a:p>
            <a:pPr lvl="1"/>
            <a:r>
              <a:rPr lang="ja-JP" altLang="en-US" sz="2000" dirty="0" smtClean="0"/>
              <a:t>頂点シェーダともいう</a:t>
            </a:r>
            <a:endParaRPr lang="en-US" altLang="ja-JP" sz="2000" dirty="0" smtClean="0"/>
          </a:p>
          <a:p>
            <a:pPr lvl="1"/>
            <a:r>
              <a:rPr lang="ja-JP" altLang="en-US" sz="2000" dirty="0"/>
              <a:t>描画する形状</a:t>
            </a:r>
            <a:r>
              <a:rPr lang="ja-JP" altLang="en-US" sz="2000" dirty="0" smtClean="0"/>
              <a:t>の</a:t>
            </a:r>
            <a:r>
              <a:rPr lang="en-US" altLang="ja-JP" sz="2000" dirty="0" smtClean="0"/>
              <a:t>1</a:t>
            </a:r>
            <a:r>
              <a:rPr lang="ja-JP" altLang="en-US" sz="2000" dirty="0" smtClean="0"/>
              <a:t>頂点ごとに呼び出されるプログラム</a:t>
            </a:r>
            <a:endParaRPr lang="en-US" altLang="ja-JP" sz="2000" dirty="0" smtClean="0"/>
          </a:p>
          <a:p>
            <a:pPr lvl="1"/>
            <a:endParaRPr lang="en-US" altLang="ja-JP" sz="2000" dirty="0" smtClean="0"/>
          </a:p>
          <a:p>
            <a:r>
              <a:rPr lang="ja-JP" altLang="en-US" sz="2400" dirty="0" smtClean="0"/>
              <a:t>フラグメントシェーダ</a:t>
            </a:r>
            <a:endParaRPr lang="en-US" altLang="ja-JP" sz="2400" dirty="0" smtClean="0"/>
          </a:p>
          <a:p>
            <a:pPr lvl="1"/>
            <a:r>
              <a:rPr lang="ja-JP" altLang="en-US" sz="2000" dirty="0" smtClean="0"/>
              <a:t>ピクセルシェーダともいう</a:t>
            </a:r>
            <a:endParaRPr lang="en-US" altLang="ja-JP" sz="2000" dirty="0" smtClean="0"/>
          </a:p>
          <a:p>
            <a:pPr lvl="1"/>
            <a:r>
              <a:rPr lang="ja-JP" altLang="en-US" sz="2000" dirty="0"/>
              <a:t>座標変換の</a:t>
            </a:r>
            <a:r>
              <a:rPr lang="ja-JP" altLang="en-US" sz="2000" dirty="0" smtClean="0"/>
              <a:t>結果、画面上に描画することになった</a:t>
            </a:r>
            <a:r>
              <a:rPr lang="en-US" altLang="ja-JP" sz="2000" dirty="0" smtClean="0"/>
              <a:t>1</a:t>
            </a:r>
            <a:r>
              <a:rPr lang="ja-JP" altLang="en-US" sz="2000" dirty="0" smtClean="0"/>
              <a:t>ピクセルごとに呼び出されるプログラム</a:t>
            </a:r>
            <a:endParaRPr lang="en-US" altLang="ja-JP" sz="2000" dirty="0" smtClean="0"/>
          </a:p>
        </p:txBody>
      </p:sp>
      <p:sp>
        <p:nvSpPr>
          <p:cNvPr id="6" name="二等辺三角形 5"/>
          <p:cNvSpPr/>
          <p:nvPr/>
        </p:nvSpPr>
        <p:spPr>
          <a:xfrm>
            <a:off x="6952759" y="1916832"/>
            <a:ext cx="1080120" cy="1368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円/楕円 6"/>
          <p:cNvSpPr/>
          <p:nvPr/>
        </p:nvSpPr>
        <p:spPr>
          <a:xfrm>
            <a:off x="7384807" y="1808820"/>
            <a:ext cx="216024" cy="2160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6844747" y="3176972"/>
            <a:ext cx="216024" cy="2160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円/楕円 8"/>
          <p:cNvSpPr/>
          <p:nvPr/>
        </p:nvSpPr>
        <p:spPr>
          <a:xfrm>
            <a:off x="7924867" y="3176972"/>
            <a:ext cx="216024" cy="216024"/>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二等辺三角形 9"/>
          <p:cNvSpPr/>
          <p:nvPr/>
        </p:nvSpPr>
        <p:spPr>
          <a:xfrm>
            <a:off x="6952759" y="4425903"/>
            <a:ext cx="1080120" cy="1368152"/>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aphicFrame>
        <p:nvGraphicFramePr>
          <p:cNvPr id="11" name="表 10"/>
          <p:cNvGraphicFramePr>
            <a:graphicFrameLocks noGrp="1"/>
          </p:cNvGraphicFramePr>
          <p:nvPr>
            <p:extLst>
              <p:ext uri="{D42A27DB-BD31-4B8C-83A1-F6EECF244321}">
                <p14:modId xmlns:p14="http://schemas.microsoft.com/office/powerpoint/2010/main" val="4032942955"/>
              </p:ext>
            </p:extLst>
          </p:nvPr>
        </p:nvGraphicFramePr>
        <p:xfrm>
          <a:off x="6412819" y="3970744"/>
          <a:ext cx="2160000" cy="2194560"/>
        </p:xfrm>
        <a:graphic>
          <a:graphicData uri="http://schemas.openxmlformats.org/drawingml/2006/table">
            <a:tbl>
              <a:tblPr firstRow="1" bandRow="1">
                <a:tableStyleId>{5940675A-B579-460E-94D1-54222C63F5DA}</a:tableStyleId>
              </a:tblPr>
              <a:tblGrid>
                <a:gridCol w="360000"/>
                <a:gridCol w="360000"/>
                <a:gridCol w="360000"/>
                <a:gridCol w="360000"/>
                <a:gridCol w="360000"/>
                <a:gridCol w="360000"/>
              </a:tblGrid>
              <a:tr h="324000">
                <a:tc>
                  <a:txBody>
                    <a:bodyPr/>
                    <a:lstStyle/>
                    <a:p>
                      <a:endParaRPr kumimoji="1" lang="ja-JP" altLang="en-US" dirty="0"/>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r h="32400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tc>
                <a:tc>
                  <a:txBody>
                    <a:bodyPr/>
                    <a:lstStyle/>
                    <a:p>
                      <a:endParaRPr kumimoji="1" lang="ja-JP" altLang="en-US"/>
                    </a:p>
                  </a:txBody>
                  <a:tcPr/>
                </a:tc>
              </a:tr>
              <a:tr h="32400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tc>
                <a:tc>
                  <a:txBody>
                    <a:bodyPr/>
                    <a:lstStyle/>
                    <a:p>
                      <a:endParaRPr kumimoji="1" lang="ja-JP" altLang="en-US" dirty="0"/>
                    </a:p>
                  </a:txBody>
                  <a:tcPr/>
                </a:tc>
              </a:tr>
              <a:tr h="324000">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a:p>
                  </a:txBody>
                  <a:tcPr/>
                </a:tc>
              </a:tr>
              <a:tr h="324000">
                <a:tc>
                  <a:txBody>
                    <a:bodyPr/>
                    <a:lstStyle/>
                    <a:p>
                      <a:endParaRPr kumimoji="1" lang="ja-JP" altLang="en-US"/>
                    </a:p>
                  </a:txBody>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dirty="0"/>
                    </a:p>
                  </a:txBody>
                  <a:tcPr>
                    <a:solidFill>
                      <a:srgbClr val="C0504D">
                        <a:alpha val="50196"/>
                      </a:srgbClr>
                    </a:solidFill>
                  </a:tcPr>
                </a:tc>
                <a:tc>
                  <a:txBody>
                    <a:bodyPr/>
                    <a:lstStyle/>
                    <a:p>
                      <a:endParaRPr kumimoji="1" lang="ja-JP" altLang="en-US"/>
                    </a:p>
                  </a:txBody>
                  <a:tcPr/>
                </a:tc>
              </a:tr>
              <a:tr h="324000">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c>
                  <a:txBody>
                    <a:bodyPr/>
                    <a:lstStyle/>
                    <a:p>
                      <a:endParaRPr kumimoji="1" lang="ja-JP" altLang="en-US"/>
                    </a:p>
                  </a:txBody>
                  <a:tcPr/>
                </a:tc>
                <a:tc>
                  <a:txBody>
                    <a:bodyPr/>
                    <a:lstStyle/>
                    <a:p>
                      <a:endParaRPr kumimoji="1" lang="ja-JP" altLang="en-US"/>
                    </a:p>
                  </a:txBody>
                  <a:tcPr/>
                </a:tc>
                <a:tc>
                  <a:txBody>
                    <a:bodyPr/>
                    <a:lstStyle/>
                    <a:p>
                      <a:endParaRPr kumimoji="1" lang="ja-JP" altLang="en-US" dirty="0"/>
                    </a:p>
                  </a:txBody>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dirty="0" smtClean="0"/>
              <a:t>バーテックスシェーダの役割</a:t>
            </a:r>
            <a:endParaRPr kumimoji="1" lang="ja-JP" altLang="en-US" dirty="0"/>
          </a:p>
        </p:txBody>
      </p:sp>
      <p:sp>
        <p:nvSpPr>
          <p:cNvPr id="6" name="コンテンツ プレースホルダ 5"/>
          <p:cNvSpPr>
            <a:spLocks noGrp="1"/>
          </p:cNvSpPr>
          <p:nvPr>
            <p:ph idx="1"/>
          </p:nvPr>
        </p:nvSpPr>
        <p:spPr/>
        <p:txBody>
          <a:bodyPr/>
          <a:lstStyle/>
          <a:p>
            <a:r>
              <a:rPr lang="en-US" altLang="ja-JP" dirty="0"/>
              <a:t>1</a:t>
            </a:r>
            <a:r>
              <a:rPr lang="ja-JP" altLang="en-US" dirty="0"/>
              <a:t>頂点ごとに次のよう</a:t>
            </a:r>
            <a:r>
              <a:rPr lang="ja-JP" altLang="en-US" dirty="0" smtClean="0"/>
              <a:t>な処理</a:t>
            </a:r>
            <a:r>
              <a:rPr lang="ja-JP" altLang="en-US" dirty="0"/>
              <a:t>を記述する</a:t>
            </a:r>
          </a:p>
          <a:p>
            <a:pPr lvl="1"/>
            <a:r>
              <a:rPr lang="ja-JP" altLang="en-US" dirty="0"/>
              <a:t>モデルの形状データを画面上の座標に</a:t>
            </a:r>
            <a:r>
              <a:rPr lang="ja-JP" altLang="en-US" dirty="0" smtClean="0"/>
              <a:t>変換</a:t>
            </a:r>
            <a:endParaRPr lang="ja-JP" altLang="en-US" dirty="0"/>
          </a:p>
          <a:p>
            <a:pPr lvl="1"/>
            <a:r>
              <a:rPr lang="ja-JP" altLang="en-US" dirty="0"/>
              <a:t>法線ベクトルも</a:t>
            </a:r>
            <a:r>
              <a:rPr lang="ja-JP" altLang="en-US" dirty="0" smtClean="0"/>
              <a:t>変換</a:t>
            </a:r>
            <a:endParaRPr lang="ja-JP" altLang="en-US" dirty="0"/>
          </a:p>
          <a:p>
            <a:pPr lvl="1"/>
            <a:r>
              <a:rPr lang="ja-JP" altLang="en-US" dirty="0"/>
              <a:t>光源情報も</a:t>
            </a:r>
            <a:r>
              <a:rPr lang="ja-JP" altLang="en-US" dirty="0" smtClean="0"/>
              <a:t>変換</a:t>
            </a:r>
            <a:endParaRPr lang="ja-JP" altLang="en-US" dirty="0"/>
          </a:p>
          <a:p>
            <a:pPr lvl="1"/>
            <a:r>
              <a:rPr lang="ja-JP" altLang="en-US" dirty="0" smtClean="0"/>
              <a:t>基本的</a:t>
            </a:r>
            <a:r>
              <a:rPr lang="ja-JP" altLang="en-US" dirty="0"/>
              <a:t>には</a:t>
            </a:r>
            <a:r>
              <a:rPr lang="ja-JP" altLang="en-US" dirty="0" smtClean="0"/>
              <a:t>フラグメントシェーダ</a:t>
            </a:r>
            <a:r>
              <a:rPr lang="ja-JP" altLang="en-US" dirty="0"/>
              <a:t>へ</a:t>
            </a:r>
            <a:r>
              <a:rPr lang="ja-JP" altLang="en-US" dirty="0" smtClean="0"/>
              <a:t>の</a:t>
            </a:r>
            <a:r>
              <a:rPr lang="ja-JP" altLang="en-US" dirty="0"/>
              <a:t>繋ぎ</a:t>
            </a:r>
            <a:r>
              <a:rPr lang="ja-JP" altLang="en-US" dirty="0" smtClean="0"/>
              <a:t>役</a:t>
            </a:r>
            <a:endParaRPr lang="ja-JP" altLang="en-US" dirty="0"/>
          </a:p>
          <a:p>
            <a:pPr lvl="1"/>
            <a:r>
              <a:rPr lang="ja-JP" altLang="en-US" dirty="0"/>
              <a:t>重めの計算は極力こっち</a:t>
            </a:r>
            <a:r>
              <a:rPr lang="ja-JP" altLang="en-US" dirty="0" smtClean="0"/>
              <a:t>でやって</a:t>
            </a:r>
            <a:r>
              <a:rPr lang="ja-JP" altLang="en-US" dirty="0"/>
              <a:t>おく</a:t>
            </a:r>
          </a:p>
          <a:p>
            <a:pPr lvl="1"/>
            <a:r>
              <a:rPr lang="ja-JP" altLang="en-US" dirty="0"/>
              <a:t>スキンアニメや水面波の挙動などを書いたりもする</a:t>
            </a:r>
          </a:p>
          <a:p>
            <a:pPr lvl="1"/>
            <a:endParaRPr kumimoji="1" lang="ja-JP" alt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フラグメントシェーダの役割</a:t>
            </a:r>
            <a:endParaRPr kumimoji="1" lang="ja-JP" altLang="en-US" dirty="0"/>
          </a:p>
        </p:txBody>
      </p:sp>
      <p:sp>
        <p:nvSpPr>
          <p:cNvPr id="3" name="コンテンツ プレースホルダー 2"/>
          <p:cNvSpPr>
            <a:spLocks noGrp="1"/>
          </p:cNvSpPr>
          <p:nvPr>
            <p:ph idx="1"/>
          </p:nvPr>
        </p:nvSpPr>
        <p:spPr/>
        <p:txBody>
          <a:bodyPr/>
          <a:lstStyle/>
          <a:p>
            <a:r>
              <a:rPr lang="en-US" altLang="ja-JP" dirty="0"/>
              <a:t>1</a:t>
            </a:r>
            <a:r>
              <a:rPr lang="ja-JP" altLang="en-US" dirty="0"/>
              <a:t>ピクセルごとに次のような処理を</a:t>
            </a:r>
            <a:r>
              <a:rPr lang="ja-JP" altLang="en-US" dirty="0" smtClean="0"/>
              <a:t>記述</a:t>
            </a:r>
            <a:endParaRPr lang="en-US" altLang="ja-JP" dirty="0" smtClean="0"/>
          </a:p>
          <a:p>
            <a:pPr lvl="1"/>
            <a:r>
              <a:rPr lang="ja-JP" altLang="en-US" dirty="0"/>
              <a:t>最終的に</a:t>
            </a:r>
            <a:r>
              <a:rPr lang="ja-JP" altLang="en-US" dirty="0" smtClean="0"/>
              <a:t>はそこの色</a:t>
            </a:r>
            <a:r>
              <a:rPr lang="ja-JP" altLang="en-US" dirty="0"/>
              <a:t>を決める</a:t>
            </a:r>
          </a:p>
          <a:p>
            <a:pPr lvl="1"/>
            <a:r>
              <a:rPr lang="ja-JP" altLang="en-US" dirty="0"/>
              <a:t>座標変換の結果、塗りつぶすことに決まった領域に</a:t>
            </a:r>
            <a:r>
              <a:rPr lang="ja-JP" altLang="en-US" dirty="0" smtClean="0"/>
              <a:t>しか処理</a:t>
            </a:r>
            <a:r>
              <a:rPr lang="ja-JP" altLang="en-US" dirty="0"/>
              <a:t>範囲が働かない</a:t>
            </a:r>
          </a:p>
          <a:p>
            <a:pPr lvl="1"/>
            <a:r>
              <a:rPr lang="ja-JP" altLang="en-US" dirty="0" smtClean="0"/>
              <a:t>テクスチャの色</a:t>
            </a:r>
            <a:r>
              <a:rPr lang="ja-JP" altLang="en-US" dirty="0"/>
              <a:t>を</a:t>
            </a:r>
            <a:r>
              <a:rPr lang="ja-JP" altLang="en-US" dirty="0" smtClean="0"/>
              <a:t>拾う処理</a:t>
            </a:r>
            <a:r>
              <a:rPr lang="ja-JP" altLang="en-US" dirty="0"/>
              <a:t>もここでやる</a:t>
            </a:r>
          </a:p>
          <a:p>
            <a:pPr lvl="1"/>
            <a:r>
              <a:rPr lang="ja-JP" altLang="en-US" dirty="0"/>
              <a:t>頂点シェーダから</a:t>
            </a:r>
            <a:r>
              <a:rPr lang="ja-JP" altLang="en-US" dirty="0" smtClean="0"/>
              <a:t>渡された情報が線形補間されて渡されるので、それをうまく</a:t>
            </a:r>
            <a:r>
              <a:rPr lang="ja-JP" altLang="en-US" dirty="0"/>
              <a:t>利用する</a:t>
            </a:r>
          </a:p>
          <a:p>
            <a:pPr marL="0" indent="0">
              <a:buNone/>
            </a:pPr>
            <a:endParaRPr kumimoji="1" lang="ja-JP" altLang="en-US" dirty="0"/>
          </a:p>
        </p:txBody>
      </p:sp>
    </p:spTree>
    <p:extLst>
      <p:ext uri="{BB962C8B-B14F-4D97-AF65-F5344CB8AC3E}">
        <p14:creationId xmlns:p14="http://schemas.microsoft.com/office/powerpoint/2010/main" val="1592291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二等辺三角形 6"/>
          <p:cNvSpPr/>
          <p:nvPr/>
        </p:nvSpPr>
        <p:spPr>
          <a:xfrm>
            <a:off x="3203848" y="3861048"/>
            <a:ext cx="2520280" cy="2232248"/>
          </a:xfrm>
          <a:prstGeom prst="triangle">
            <a:avLst/>
          </a:prstGeom>
          <a:gradFill>
            <a:gsLst>
              <a:gs pos="0">
                <a:srgbClr val="FF0000"/>
              </a:gs>
              <a:gs pos="63000">
                <a:schemeClr val="accent1">
                  <a:tint val="44500"/>
                  <a:satMod val="160000"/>
                </a:schemeClr>
              </a:gs>
              <a:gs pos="100000">
                <a:schemeClr val="accent5"/>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gradFill>
                <a:gsLst>
                  <a:gs pos="0">
                    <a:srgbClr val="FF0000"/>
                  </a:gs>
                  <a:gs pos="50000">
                    <a:schemeClr val="accent1">
                      <a:tint val="44500"/>
                      <a:satMod val="160000"/>
                    </a:schemeClr>
                  </a:gs>
                  <a:gs pos="100000">
                    <a:schemeClr val="accent1">
                      <a:tint val="23500"/>
                      <a:satMod val="160000"/>
                    </a:schemeClr>
                  </a:gs>
                </a:gsLst>
                <a:lin ang="5400000" scaled="0"/>
              </a:gradFill>
            </a:endParaRPr>
          </a:p>
        </p:txBody>
      </p:sp>
      <p:sp>
        <p:nvSpPr>
          <p:cNvPr id="2" name="タイトル 1"/>
          <p:cNvSpPr>
            <a:spLocks noGrp="1"/>
          </p:cNvSpPr>
          <p:nvPr>
            <p:ph type="title"/>
          </p:nvPr>
        </p:nvSpPr>
        <p:spPr/>
        <p:txBody>
          <a:bodyPr/>
          <a:lstStyle/>
          <a:p>
            <a:r>
              <a:rPr kumimoji="1" lang="ja-JP" altLang="en-US" dirty="0" smtClean="0"/>
              <a:t>線形補間された値とは</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色や法線ベクトルなどのデータを頂点に渡すと、ピクセルにラスタライズする際に段階的に変化する値が割り当てられる</a:t>
            </a:r>
            <a:endParaRPr kumimoji="1" lang="ja-JP" altLang="en-US" dirty="0"/>
          </a:p>
        </p:txBody>
      </p:sp>
      <p:sp>
        <p:nvSpPr>
          <p:cNvPr id="4" name="円/楕円 3"/>
          <p:cNvSpPr/>
          <p:nvPr/>
        </p:nvSpPr>
        <p:spPr>
          <a:xfrm>
            <a:off x="4247988" y="3701327"/>
            <a:ext cx="432000" cy="432048"/>
          </a:xfrm>
          <a:prstGeom prst="ellipse">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円/楕円 5"/>
          <p:cNvSpPr/>
          <p:nvPr/>
        </p:nvSpPr>
        <p:spPr>
          <a:xfrm>
            <a:off x="2987848" y="5866746"/>
            <a:ext cx="432000" cy="43204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円/楕円 7"/>
          <p:cNvSpPr/>
          <p:nvPr/>
        </p:nvSpPr>
        <p:spPr>
          <a:xfrm>
            <a:off x="5508128" y="5877272"/>
            <a:ext cx="432000" cy="432048"/>
          </a:xfrm>
          <a:prstGeom prst="ellipse">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6174383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心せねばならないこと</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今まで</a:t>
            </a:r>
            <a:r>
              <a:rPr kumimoji="1" lang="en-US" altLang="ja-JP" dirty="0" smtClean="0"/>
              <a:t>GPU</a:t>
            </a:r>
            <a:r>
              <a:rPr kumimoji="1" lang="ja-JP" altLang="en-US" dirty="0" smtClean="0"/>
              <a:t>が勝手にやってくれていた</a:t>
            </a:r>
            <a:r>
              <a:rPr kumimoji="1" lang="en-US" altLang="ja-JP" dirty="0" smtClean="0"/>
              <a:t/>
            </a:r>
            <a:br>
              <a:rPr kumimoji="1" lang="en-US" altLang="ja-JP" dirty="0" smtClean="0"/>
            </a:br>
            <a:r>
              <a:rPr kumimoji="1" lang="ja-JP" altLang="en-US" dirty="0" smtClean="0"/>
              <a:t>部分を、自分で書かねばならなくなる</a:t>
            </a:r>
            <a:endParaRPr kumimoji="1" lang="en-US" altLang="ja-JP" dirty="0" smtClean="0"/>
          </a:p>
          <a:p>
            <a:r>
              <a:rPr lang="en-US" altLang="ja-JP" dirty="0" smtClean="0"/>
              <a:t>CPU</a:t>
            </a:r>
            <a:r>
              <a:rPr lang="ja-JP" altLang="en-US" dirty="0" smtClean="0"/>
              <a:t>から</a:t>
            </a:r>
            <a:r>
              <a:rPr lang="en-US" altLang="ja-JP" dirty="0" smtClean="0"/>
              <a:t>GPU</a:t>
            </a:r>
            <a:r>
              <a:rPr lang="ja-JP" altLang="en-US" dirty="0" smtClean="0"/>
              <a:t>に情報を引き渡したり、</a:t>
            </a:r>
            <a:r>
              <a:rPr lang="en-US" altLang="ja-JP" dirty="0" smtClean="0"/>
              <a:t/>
            </a:r>
            <a:br>
              <a:rPr lang="en-US" altLang="ja-JP" dirty="0" smtClean="0"/>
            </a:br>
            <a:r>
              <a:rPr lang="en-US" altLang="ja-JP" dirty="0" smtClean="0"/>
              <a:t>GPU</a:t>
            </a:r>
            <a:r>
              <a:rPr lang="ja-JP" altLang="en-US" dirty="0" smtClean="0"/>
              <a:t>上で情報を拾ってくるお作法が煩雑</a:t>
            </a:r>
            <a:endParaRPr lang="en-US" altLang="ja-JP" dirty="0" smtClean="0"/>
          </a:p>
          <a:p>
            <a:pPr lvl="1"/>
            <a:r>
              <a:rPr kumimoji="1" lang="ja-JP" altLang="en-US" dirty="0" smtClean="0"/>
              <a:t>別言語</a:t>
            </a:r>
            <a:r>
              <a:rPr kumimoji="1" lang="ja-JP" altLang="en-US" dirty="0"/>
              <a:t>、というの</a:t>
            </a:r>
            <a:r>
              <a:rPr kumimoji="1" lang="ja-JP" altLang="en-US" dirty="0" smtClean="0"/>
              <a:t>はさほど問題にならない</a:t>
            </a:r>
            <a:endParaRPr kumimoji="1" lang="en-US" altLang="ja-JP" dirty="0" smtClean="0"/>
          </a:p>
          <a:p>
            <a:r>
              <a:rPr lang="ja-JP" altLang="en-US" dirty="0" smtClean="0"/>
              <a:t>デバッグが面倒</a:t>
            </a:r>
            <a:endParaRPr lang="en-US" altLang="ja-JP" dirty="0"/>
          </a:p>
          <a:p>
            <a:pPr lvl="1"/>
            <a:r>
              <a:rPr lang="en-US" altLang="ja-JP" dirty="0" err="1" smtClean="0"/>
              <a:t>printf</a:t>
            </a:r>
            <a:r>
              <a:rPr lang="en-US" altLang="ja-JP" dirty="0" smtClean="0"/>
              <a:t>()</a:t>
            </a:r>
            <a:r>
              <a:rPr lang="ja-JP" altLang="en-US" dirty="0" smtClean="0"/>
              <a:t>が使えないので色デバッグを使う</a:t>
            </a:r>
            <a:endParaRPr lang="en-US" altLang="ja-JP" dirty="0" smtClean="0"/>
          </a:p>
          <a:p>
            <a:r>
              <a:rPr lang="ja-JP" altLang="en-US"/>
              <a:t>調子</a:t>
            </a:r>
            <a:r>
              <a:rPr lang="ja-JP" altLang="en-US" smtClean="0"/>
              <a:t>の乗ってるとめちゃめちゃ重くなる</a:t>
            </a:r>
            <a:endParaRPr lang="en-US" altLang="ja-JP" dirty="0" smtClean="0"/>
          </a:p>
        </p:txBody>
      </p:sp>
    </p:spTree>
    <p:extLst>
      <p:ext uri="{BB962C8B-B14F-4D97-AF65-F5344CB8AC3E}">
        <p14:creationId xmlns:p14="http://schemas.microsoft.com/office/powerpoint/2010/main" val="19783889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後はハイパーサンプルタイム</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頑張ってついてこいよ！</a:t>
            </a:r>
            <a:endParaRPr kumimoji="1" lang="en-US" altLang="ja-JP" dirty="0" smtClean="0"/>
          </a:p>
          <a:p>
            <a:endParaRPr lang="en-US" altLang="ja-JP" smtClean="0"/>
          </a:p>
          <a:p>
            <a:r>
              <a:rPr lang="ja-JP" altLang="en-US" smtClean="0"/>
              <a:t>「</a:t>
            </a:r>
            <a:r>
              <a:rPr lang="en-US" altLang="ja-JP" dirty="0" smtClean="0"/>
              <a:t>OpenGL de </a:t>
            </a:r>
            <a:r>
              <a:rPr lang="ja-JP" altLang="en-US" dirty="0" smtClean="0"/>
              <a:t>プログラミング」で</a:t>
            </a:r>
            <a:r>
              <a:rPr lang="en-US" altLang="ja-JP" dirty="0" smtClean="0"/>
              <a:t/>
            </a:r>
            <a:br>
              <a:rPr lang="en-US" altLang="ja-JP" dirty="0" smtClean="0"/>
            </a:br>
            <a:r>
              <a:rPr lang="ja-JP" altLang="en-US" dirty="0" smtClean="0"/>
              <a:t>検索すると色々幸せになれるかも</a:t>
            </a:r>
            <a:endParaRPr kumimoji="1" lang="ja-JP" altLang="en-US" dirty="0"/>
          </a:p>
        </p:txBody>
      </p:sp>
    </p:spTree>
    <p:extLst>
      <p:ext uri="{BB962C8B-B14F-4D97-AF65-F5344CB8AC3E}">
        <p14:creationId xmlns:p14="http://schemas.microsoft.com/office/powerpoint/2010/main" val="31252123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タイトル 1"/>
          <p:cNvSpPr>
            <a:spLocks noGrp="1"/>
          </p:cNvSpPr>
          <p:nvPr>
            <p:ph type="title"/>
          </p:nvPr>
        </p:nvSpPr>
        <p:spPr/>
        <p:txBody>
          <a:bodyPr/>
          <a:lstStyle/>
          <a:p>
            <a:pPr eaLnBrk="1" hangingPunct="1"/>
            <a:r>
              <a:rPr lang="ja-JP" altLang="en-US" dirty="0" smtClean="0"/>
              <a:t>今日の内容</a:t>
            </a:r>
          </a:p>
        </p:txBody>
      </p:sp>
      <p:sp>
        <p:nvSpPr>
          <p:cNvPr id="3075" name="コンテンツ プレースホルダ 2"/>
          <p:cNvSpPr>
            <a:spLocks noGrp="1"/>
          </p:cNvSpPr>
          <p:nvPr>
            <p:ph idx="1"/>
          </p:nvPr>
        </p:nvSpPr>
        <p:spPr/>
        <p:txBody>
          <a:bodyPr/>
          <a:lstStyle/>
          <a:p>
            <a:pPr eaLnBrk="1" hangingPunct="1"/>
            <a:r>
              <a:rPr lang="ja-JP" altLang="en-US" dirty="0" smtClean="0"/>
              <a:t>シェーダープログラミングの基礎</a:t>
            </a:r>
            <a:endParaRPr lang="en-US" altLang="ja-JP" dirty="0" smtClean="0"/>
          </a:p>
          <a:p>
            <a:pPr lvl="1" eaLnBrk="1" hangingPunct="1"/>
            <a:r>
              <a:rPr lang="ja-JP" altLang="en-US" dirty="0" smtClean="0"/>
              <a:t>シェーダーとは何か、から説明</a:t>
            </a:r>
            <a:endParaRPr lang="en-US" altLang="ja-JP" dirty="0" smtClean="0"/>
          </a:p>
          <a:p>
            <a:pPr eaLnBrk="1" hangingPunct="1"/>
            <a:endParaRPr lang="en-US" altLang="ja-JP" dirty="0" smtClean="0"/>
          </a:p>
          <a:p>
            <a:pPr eaLnBrk="1" hangingPunct="1"/>
            <a:r>
              <a:rPr lang="ja-JP" altLang="en-US" dirty="0" smtClean="0"/>
              <a:t>トゥーンシェーディングや、テカテカシェーディングができるようになる！</a:t>
            </a:r>
            <a:endParaRPr lang="en-US" altLang="ja-JP" dirty="0" smtClean="0"/>
          </a:p>
          <a:p>
            <a:pPr lvl="1" eaLnBrk="1" hangingPunct="1"/>
            <a:r>
              <a:rPr lang="ja-JP" altLang="en-US" dirty="0" smtClean="0"/>
              <a:t>かもね</a:t>
            </a:r>
            <a:endParaRPr lang="en-US" altLang="ja-JP"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シェーダーとは</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3</a:t>
            </a:r>
            <a:r>
              <a:rPr kumimoji="1" lang="ja-JP" altLang="en-US" dirty="0" smtClean="0"/>
              <a:t>次元モデルのデータを描画する際に、</a:t>
            </a:r>
            <a:r>
              <a:rPr kumimoji="1" lang="en-US" altLang="ja-JP" dirty="0" smtClean="0"/>
              <a:t/>
            </a:r>
            <a:br>
              <a:rPr kumimoji="1" lang="en-US" altLang="ja-JP" dirty="0" smtClean="0"/>
            </a:br>
            <a:r>
              <a:rPr lang="ja-JP" altLang="en-US" dirty="0" smtClean="0"/>
              <a:t>頂点座標の変換やピクセルの色付けを</a:t>
            </a:r>
            <a:r>
              <a:rPr lang="en-US" altLang="ja-JP" dirty="0" smtClean="0"/>
              <a:t/>
            </a:r>
            <a:br>
              <a:rPr lang="en-US" altLang="ja-JP" dirty="0" smtClean="0"/>
            </a:br>
            <a:r>
              <a:rPr lang="ja-JP" altLang="en-US" dirty="0" smtClean="0"/>
              <a:t>行うプログラムのこと</a:t>
            </a:r>
            <a:endParaRPr lang="en-US" altLang="ja-JP" dirty="0" smtClean="0"/>
          </a:p>
          <a:p>
            <a:endParaRPr kumimoji="1" lang="en-US" altLang="ja-JP" dirty="0" smtClean="0"/>
          </a:p>
          <a:p>
            <a:r>
              <a:rPr lang="ja-JP" altLang="en-US" dirty="0" smtClean="0"/>
              <a:t>旧来はこの部分でお決まりの処理しか</a:t>
            </a:r>
            <a:r>
              <a:rPr lang="en-US" altLang="ja-JP" dirty="0" smtClean="0"/>
              <a:t/>
            </a:r>
            <a:br>
              <a:rPr lang="en-US" altLang="ja-JP" dirty="0" smtClean="0"/>
            </a:br>
            <a:r>
              <a:rPr lang="ja-JP" altLang="en-US" dirty="0" smtClean="0"/>
              <a:t>出来なかったが、今は自由にプログラムできるようになった</a:t>
            </a:r>
            <a:endParaRPr lang="en-US" altLang="ja-JP" dirty="0" smtClean="0"/>
          </a:p>
          <a:p>
            <a:pPr lvl="1"/>
            <a:r>
              <a:rPr kumimoji="1" lang="ja-JP" altLang="en-US" dirty="0" smtClean="0"/>
              <a:t>プログラマブルシェーダと呼ぶ</a:t>
            </a:r>
            <a:endParaRPr kumimoji="1" lang="en-US" altLang="ja-JP" dirty="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描画処理の流れ</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sz="2400" dirty="0" smtClean="0"/>
              <a:t>先週にも紹介した流れをもう一度おさらい</a:t>
            </a:r>
            <a:endParaRPr kumimoji="1" lang="en-US" altLang="ja-JP" sz="2400" dirty="0" smtClean="0"/>
          </a:p>
          <a:p>
            <a:endParaRPr lang="en-US" altLang="ja-JP" sz="2400" dirty="0" smtClean="0"/>
          </a:p>
          <a:p>
            <a:r>
              <a:rPr kumimoji="1" lang="en-US" altLang="ja-JP" sz="2400" dirty="0" smtClean="0"/>
              <a:t>4.</a:t>
            </a:r>
            <a:r>
              <a:rPr kumimoji="1" lang="ja-JP" altLang="en-US" sz="2400" dirty="0" smtClean="0"/>
              <a:t>のステップのところでも</a:t>
            </a:r>
            <a:r>
              <a:rPr kumimoji="1" lang="ja-JP" altLang="en-US" sz="2400" dirty="0" err="1" smtClean="0"/>
              <a:t>ろもろな</a:t>
            </a:r>
            <a:r>
              <a:rPr kumimoji="1" lang="ja-JP" altLang="en-US" sz="2400" dirty="0" smtClean="0"/>
              <a:t>処理が入る</a:t>
            </a:r>
            <a:endParaRPr kumimoji="1" lang="ja-JP" altLang="en-US" sz="2400" dirty="0"/>
          </a:p>
        </p:txBody>
      </p:sp>
      <p:sp>
        <p:nvSpPr>
          <p:cNvPr id="5" name="コンテンツ プレースホルダ 4"/>
          <p:cNvSpPr>
            <a:spLocks noGrp="1"/>
          </p:cNvSpPr>
          <p:nvPr>
            <p:ph sz="half" idx="2"/>
          </p:nvPr>
        </p:nvSpPr>
        <p:spPr/>
        <p:txBody>
          <a:bodyPr/>
          <a:lstStyle/>
          <a:p>
            <a:pPr marL="514350" indent="-514350">
              <a:buFont typeface="+mj-lt"/>
              <a:buAutoNum type="arabicPeriod"/>
            </a:pPr>
            <a:r>
              <a:rPr kumimoji="1" lang="ja-JP" altLang="en-US" sz="2400" dirty="0" smtClean="0"/>
              <a:t>画面をまっさらに</a:t>
            </a:r>
            <a:r>
              <a:rPr kumimoji="1" lang="en-US" altLang="ja-JP" sz="2400" dirty="0" smtClean="0"/>
              <a:t/>
            </a:r>
            <a:br>
              <a:rPr kumimoji="1" lang="en-US" altLang="ja-JP" sz="2400" dirty="0" smtClean="0"/>
            </a:br>
            <a:r>
              <a:rPr kumimoji="1" lang="ja-JP" altLang="en-US" sz="2400" dirty="0" smtClean="0"/>
              <a:t>塗りつぶす</a:t>
            </a:r>
            <a:endParaRPr kumimoji="1" lang="en-US" altLang="ja-JP" sz="2400" dirty="0" smtClean="0"/>
          </a:p>
          <a:p>
            <a:pPr marL="514350" indent="-514350">
              <a:buFont typeface="+mj-lt"/>
              <a:buAutoNum type="arabicPeriod"/>
            </a:pPr>
            <a:r>
              <a:rPr lang="ja-JP" altLang="en-US" sz="2400" dirty="0" smtClean="0"/>
              <a:t>カメラの位置と向き、その他諸々をセット</a:t>
            </a:r>
            <a:endParaRPr lang="en-US" altLang="ja-JP" sz="2400" dirty="0" smtClean="0"/>
          </a:p>
          <a:p>
            <a:pPr marL="514350" indent="-514350">
              <a:buFont typeface="+mj-lt"/>
              <a:buAutoNum type="arabicPeriod"/>
            </a:pPr>
            <a:r>
              <a:rPr kumimoji="1" lang="ja-JP" altLang="en-US" sz="2400" dirty="0" smtClean="0"/>
              <a:t>描画したいモデルの</a:t>
            </a:r>
            <a:r>
              <a:rPr kumimoji="1" lang="en-US" altLang="ja-JP" sz="2400" dirty="0" smtClean="0"/>
              <a:t/>
            </a:r>
            <a:br>
              <a:rPr kumimoji="1" lang="en-US" altLang="ja-JP" sz="2400" dirty="0" smtClean="0"/>
            </a:br>
            <a:r>
              <a:rPr kumimoji="1" lang="ja-JP" altLang="en-US" sz="2400" dirty="0" smtClean="0"/>
              <a:t>座標系をセットする</a:t>
            </a:r>
            <a:endParaRPr kumimoji="1" lang="en-US" altLang="ja-JP" sz="2400" dirty="0" smtClean="0"/>
          </a:p>
          <a:p>
            <a:pPr marL="514350" indent="-514350">
              <a:buFont typeface="+mj-lt"/>
              <a:buAutoNum type="arabicPeriod"/>
            </a:pPr>
            <a:r>
              <a:rPr kumimoji="1" lang="ja-JP" altLang="en-US" sz="2400" dirty="0" smtClean="0"/>
              <a:t>三角形をたくさんたくさんたくさん描画する</a:t>
            </a:r>
            <a:r>
              <a:rPr kumimoji="1" lang="en-US" altLang="ja-JP" sz="2400" dirty="0" smtClean="0"/>
              <a:t/>
            </a:r>
            <a:br>
              <a:rPr kumimoji="1" lang="en-US" altLang="ja-JP" sz="2400" dirty="0" smtClean="0"/>
            </a:br>
            <a:r>
              <a:rPr kumimoji="1" lang="en-US" altLang="ja-JP" sz="2400" dirty="0" smtClean="0"/>
              <a:t>(3,4</a:t>
            </a:r>
            <a:r>
              <a:rPr kumimoji="1" lang="ja-JP" altLang="en-US" sz="2400" dirty="0" smtClean="0"/>
              <a:t>をモデルの個数分</a:t>
            </a:r>
            <a:r>
              <a:rPr kumimoji="1" lang="en-US" altLang="ja-JP" sz="2400" dirty="0" smtClean="0"/>
              <a:t>)</a:t>
            </a:r>
          </a:p>
          <a:p>
            <a:pPr marL="514350" indent="-514350">
              <a:buFont typeface="+mj-lt"/>
              <a:buAutoNum type="arabicPeriod"/>
            </a:pPr>
            <a:r>
              <a:rPr kumimoji="1" lang="ja-JP" altLang="en-US" sz="2400" dirty="0" smtClean="0"/>
              <a:t>描き上がった画面を</a:t>
            </a:r>
            <a:r>
              <a:rPr kumimoji="1" lang="en-US" altLang="ja-JP" sz="2400" dirty="0" smtClean="0"/>
              <a:t/>
            </a:r>
            <a:br>
              <a:rPr kumimoji="1" lang="en-US" altLang="ja-JP" sz="2400" dirty="0" smtClean="0"/>
            </a:br>
            <a:r>
              <a:rPr kumimoji="1" lang="ja-JP" altLang="en-US" sz="2400" dirty="0" err="1" smtClean="0"/>
              <a:t>まるっと</a:t>
            </a:r>
            <a:r>
              <a:rPr kumimoji="1" lang="ja-JP" altLang="en-US" sz="2400" dirty="0" smtClean="0"/>
              <a:t>差し替え</a:t>
            </a:r>
            <a:endParaRPr kumimoji="1" lang="ja-JP" alt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描画処理の実際</a:t>
            </a:r>
            <a:endParaRPr kumimoji="1" lang="ja-JP" altLang="en-US" dirty="0"/>
          </a:p>
        </p:txBody>
      </p:sp>
      <p:sp>
        <p:nvSpPr>
          <p:cNvPr id="3" name="コンテンツ プレースホルダ 2"/>
          <p:cNvSpPr>
            <a:spLocks noGrp="1"/>
          </p:cNvSpPr>
          <p:nvPr>
            <p:ph sz="half" idx="1"/>
          </p:nvPr>
        </p:nvSpPr>
        <p:spPr/>
        <p:txBody>
          <a:bodyPr/>
          <a:lstStyle/>
          <a:p>
            <a:r>
              <a:rPr kumimoji="1" lang="ja-JP" altLang="en-US" dirty="0" smtClean="0"/>
              <a:t>形状の頂点データを画面上の座標に変換</a:t>
            </a:r>
            <a:endParaRPr kumimoji="1" lang="ja-JP" altLang="en-US" dirty="0"/>
          </a:p>
        </p:txBody>
      </p:sp>
      <p:sp>
        <p:nvSpPr>
          <p:cNvPr id="4" name="コンテンツ プレースホルダ 3"/>
          <p:cNvSpPr>
            <a:spLocks noGrp="1"/>
          </p:cNvSpPr>
          <p:nvPr>
            <p:ph sz="half" idx="2"/>
          </p:nvPr>
        </p:nvSpPr>
        <p:spPr/>
        <p:txBody>
          <a:bodyPr/>
          <a:lstStyle/>
          <a:p>
            <a:r>
              <a:rPr kumimoji="1" lang="ja-JP" altLang="en-US" dirty="0" smtClean="0"/>
              <a:t>頂点で囲われた画面上の領域を色付け</a:t>
            </a:r>
            <a:endParaRPr kumimoji="1" lang="en-US" altLang="ja-JP" dirty="0" smtClean="0"/>
          </a:p>
        </p:txBody>
      </p:sp>
      <p:sp>
        <p:nvSpPr>
          <p:cNvPr id="6" name="正方形/長方形 5"/>
          <p:cNvSpPr/>
          <p:nvPr/>
        </p:nvSpPr>
        <p:spPr>
          <a:xfrm>
            <a:off x="1979712" y="4149080"/>
            <a:ext cx="2160240" cy="165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二等辺三角形 4"/>
          <p:cNvSpPr/>
          <p:nvPr/>
        </p:nvSpPr>
        <p:spPr>
          <a:xfrm>
            <a:off x="899592" y="2780928"/>
            <a:ext cx="936104" cy="1080120"/>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5724128" y="4149080"/>
            <a:ext cx="2160240" cy="1656184"/>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二等辺三角形 7"/>
          <p:cNvSpPr/>
          <p:nvPr/>
        </p:nvSpPr>
        <p:spPr>
          <a:xfrm rot="5400000">
            <a:off x="6156176" y="4365104"/>
            <a:ext cx="936104" cy="1080120"/>
          </a:xfrm>
          <a:prstGeom prst="triangl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二等辺三角形 8"/>
          <p:cNvSpPr/>
          <p:nvPr/>
        </p:nvSpPr>
        <p:spPr>
          <a:xfrm rot="5400000">
            <a:off x="6156176" y="4365104"/>
            <a:ext cx="936104" cy="1080120"/>
          </a:xfrm>
          <a:prstGeom prst="triangle">
            <a:avLst/>
          </a:prstGeom>
          <a:solidFill>
            <a:schemeClr val="accent2">
              <a:lumMod val="60000"/>
              <a:lumOff val="40000"/>
            </a:schemeClr>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0" presetClass="path" presetSubtype="0" accel="50000" decel="50000" fill="hold" grpId="0" nodeType="clickEffect">
                                  <p:stCondLst>
                                    <p:cond delay="0"/>
                                  </p:stCondLst>
                                  <p:childTnLst>
                                    <p:animMotion origin="layout" path="M -5.55556E-7 -4.07407E-6 L 0.18108 0.23102 " pathEditMode="relative" ptsTypes="AA">
                                      <p:cBhvr>
                                        <p:cTn id="6" dur="2000" fill="hold"/>
                                        <p:tgtEl>
                                          <p:spTgt spid="5"/>
                                        </p:tgtEl>
                                        <p:attrNameLst>
                                          <p:attrName>ppt_x</p:attrName>
                                          <p:attrName>ppt_y</p:attrName>
                                        </p:attrNameLst>
                                      </p:cBhvr>
                                    </p:animMotion>
                                  </p:childTnLst>
                                </p:cTn>
                              </p:par>
                              <p:par>
                                <p:cTn id="7" presetID="8" presetClass="emph" presetSubtype="0" fill="hold" grpId="1" nodeType="withEffect">
                                  <p:stCondLst>
                                    <p:cond delay="0"/>
                                  </p:stCondLst>
                                  <p:childTnLst>
                                    <p:animRot by="5400000">
                                      <p:cBhvr>
                                        <p:cTn id="8" dur="2000" fill="hold"/>
                                        <p:tgtEl>
                                          <p:spTgt spid="5"/>
                                        </p:tgtEl>
                                        <p:attrNameLst>
                                          <p:attrName>r</p:attrName>
                                        </p:attrNameLst>
                                      </p:cBhvr>
                                    </p:animRot>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p:cTn id="13" dur="500" fill="hold"/>
                                        <p:tgtEl>
                                          <p:spTgt spid="9"/>
                                        </p:tgtEl>
                                        <p:attrNameLst>
                                          <p:attrName>ppt_w</p:attrName>
                                        </p:attrNameLst>
                                      </p:cBhvr>
                                      <p:tavLst>
                                        <p:tav tm="0">
                                          <p:val>
                                            <p:fltVal val="0"/>
                                          </p:val>
                                        </p:tav>
                                        <p:tav tm="100000">
                                          <p:val>
                                            <p:strVal val="#ppt_w"/>
                                          </p:val>
                                        </p:tav>
                                      </p:tavLst>
                                    </p:anim>
                                    <p:anim calcmode="lin" valueType="num">
                                      <p:cBhvr>
                                        <p:cTn id="14" dur="500" fill="hold"/>
                                        <p:tgtEl>
                                          <p:spTgt spid="9"/>
                                        </p:tgtEl>
                                        <p:attrNameLst>
                                          <p:attrName>ppt_h</p:attrName>
                                        </p:attrNameLst>
                                      </p:cBhvr>
                                      <p:tavLst>
                                        <p:tav tm="0">
                                          <p:val>
                                            <p:fltVal val="0"/>
                                          </p:val>
                                        </p:tav>
                                        <p:tav tm="100000">
                                          <p:val>
                                            <p:strVal val="#ppt_h"/>
                                          </p:val>
                                        </p:tav>
                                      </p:tavLst>
                                    </p:anim>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 grpId="1"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kumimoji="1" lang="ja-JP" altLang="en-US" dirty="0" smtClean="0"/>
              <a:t>昔は</a:t>
            </a:r>
            <a:r>
              <a:rPr kumimoji="1" lang="en-US" altLang="ja-JP" dirty="0" smtClean="0"/>
              <a:t>GPU</a:t>
            </a:r>
            <a:r>
              <a:rPr kumimoji="1" lang="ja-JP" altLang="en-US" dirty="0" smtClean="0"/>
              <a:t>側に丸投げだった</a:t>
            </a:r>
            <a:endParaRPr kumimoji="1" lang="ja-JP" altLang="en-US" dirty="0"/>
          </a:p>
        </p:txBody>
      </p:sp>
      <p:sp>
        <p:nvSpPr>
          <p:cNvPr id="6" name="コンテンツ プレースホルダ 5"/>
          <p:cNvSpPr>
            <a:spLocks noGrp="1"/>
          </p:cNvSpPr>
          <p:nvPr>
            <p:ph idx="1"/>
          </p:nvPr>
        </p:nvSpPr>
        <p:spPr/>
        <p:txBody>
          <a:bodyPr/>
          <a:lstStyle/>
          <a:p>
            <a:r>
              <a:rPr kumimoji="1" lang="ja-JP" altLang="en-US" dirty="0" smtClean="0"/>
              <a:t>座標変換は行列とベクトルの乗算だし、</a:t>
            </a:r>
            <a:r>
              <a:rPr kumimoji="1" lang="en-US" altLang="ja-JP" dirty="0" smtClean="0"/>
              <a:t/>
            </a:r>
            <a:br>
              <a:rPr kumimoji="1" lang="en-US" altLang="ja-JP" dirty="0" smtClean="0"/>
            </a:br>
            <a:r>
              <a:rPr kumimoji="1" lang="ja-JP" altLang="en-US" dirty="0" smtClean="0"/>
              <a:t>色塗りも固定のアルゴリズムでごりごり</a:t>
            </a:r>
            <a:r>
              <a:rPr kumimoji="1" lang="en-US" altLang="ja-JP" dirty="0" smtClean="0"/>
              <a:t/>
            </a:r>
            <a:br>
              <a:rPr kumimoji="1" lang="en-US" altLang="ja-JP" dirty="0" smtClean="0"/>
            </a:br>
            <a:r>
              <a:rPr kumimoji="1" lang="ja-JP" altLang="en-US" dirty="0" smtClean="0"/>
              <a:t>塗っていた</a:t>
            </a:r>
            <a:endParaRPr kumimoji="1" lang="en-US" altLang="ja-JP" dirty="0" smtClean="0"/>
          </a:p>
          <a:p>
            <a:r>
              <a:rPr lang="ja-JP" altLang="en-US" dirty="0" smtClean="0"/>
              <a:t>でもそれじゃ機械的な絵しか描けない！</a:t>
            </a:r>
            <a:endParaRPr lang="en-US" altLang="ja-JP" dirty="0" smtClean="0"/>
          </a:p>
          <a:p>
            <a:pPr lvl="1"/>
            <a:r>
              <a:rPr kumimoji="1" lang="ja-JP" altLang="en-US" dirty="0" smtClean="0"/>
              <a:t>描きたい！私、自分の思うように描きたい！</a:t>
            </a:r>
            <a:endParaRPr kumimoji="1" lang="en-US" altLang="ja-JP" dirty="0" smtClean="0"/>
          </a:p>
          <a:p>
            <a:pPr lvl="1"/>
            <a:endParaRPr lang="en-US" altLang="ja-JP" dirty="0" smtClean="0"/>
          </a:p>
          <a:p>
            <a:r>
              <a:rPr kumimoji="1" lang="ja-JP" altLang="en-US" dirty="0" smtClean="0"/>
              <a:t>じゃあどうするか？</a:t>
            </a:r>
            <a:endParaRPr kumimoji="1" lang="ja-JP" alt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まちがい</a:t>
            </a:r>
            <a:endParaRPr kumimoji="1" lang="ja-JP" altLang="en-US" dirty="0"/>
          </a:p>
        </p:txBody>
      </p:sp>
      <p:sp>
        <p:nvSpPr>
          <p:cNvPr id="3" name="コンテンツ プレースホルダ 2"/>
          <p:cNvSpPr>
            <a:spLocks noGrp="1"/>
          </p:cNvSpPr>
          <p:nvPr>
            <p:ph sz="half" idx="1"/>
          </p:nvPr>
        </p:nvSpPr>
        <p:spPr/>
        <p:txBody>
          <a:bodyPr/>
          <a:lstStyle/>
          <a:p>
            <a:r>
              <a:rPr kumimoji="1" lang="en-US" altLang="ja-JP" dirty="0" smtClean="0"/>
              <a:t>for</a:t>
            </a:r>
            <a:r>
              <a:rPr kumimoji="1" lang="ja-JP" altLang="en-US" dirty="0" smtClean="0"/>
              <a:t>文をブン回すプログラムを書いて、</a:t>
            </a:r>
            <a:r>
              <a:rPr kumimoji="1" lang="en-US" altLang="ja-JP" dirty="0" smtClean="0"/>
              <a:t/>
            </a:r>
            <a:br>
              <a:rPr kumimoji="1" lang="en-US" altLang="ja-JP" dirty="0" smtClean="0"/>
            </a:br>
            <a:r>
              <a:rPr kumimoji="1" lang="ja-JP" altLang="en-US" dirty="0" smtClean="0"/>
              <a:t>頂点やピクセルごとに処理するぜ！</a:t>
            </a:r>
            <a:endParaRPr kumimoji="1" lang="en-US" altLang="ja-JP" dirty="0" smtClean="0"/>
          </a:p>
          <a:p>
            <a:endParaRPr lang="en-US" altLang="ja-JP" dirty="0" smtClean="0"/>
          </a:p>
          <a:p>
            <a:r>
              <a:rPr lang="ja-JP" altLang="en-US" dirty="0" smtClean="0"/>
              <a:t>それはギャグで</a:t>
            </a:r>
            <a:r>
              <a:rPr lang="en-US" altLang="ja-JP" dirty="0" smtClean="0"/>
              <a:t/>
            </a:r>
            <a:br>
              <a:rPr lang="en-US" altLang="ja-JP" dirty="0" smtClean="0"/>
            </a:br>
            <a:r>
              <a:rPr lang="ja-JP" altLang="en-US" dirty="0" smtClean="0"/>
              <a:t>言っているのか？</a:t>
            </a:r>
            <a:endParaRPr lang="en-US" altLang="ja-JP" dirty="0" smtClean="0"/>
          </a:p>
          <a:p>
            <a:pPr lvl="1"/>
            <a:r>
              <a:rPr kumimoji="1" lang="ja-JP" altLang="en-US" dirty="0" smtClean="0"/>
              <a:t>リアルタイム</a:t>
            </a:r>
            <a:r>
              <a:rPr kumimoji="1" lang="ja-JP" altLang="en-US" dirty="0" err="1" smtClean="0"/>
              <a:t>っすよ</a:t>
            </a:r>
            <a:r>
              <a:rPr kumimoji="1" lang="en-US" altLang="ja-JP" dirty="0" smtClean="0"/>
              <a:t/>
            </a:r>
            <a:br>
              <a:rPr kumimoji="1" lang="en-US" altLang="ja-JP" dirty="0" smtClean="0"/>
            </a:br>
            <a:r>
              <a:rPr kumimoji="1" lang="ja-JP" altLang="en-US" dirty="0" smtClean="0"/>
              <a:t>リアルタイム</a:t>
            </a:r>
            <a:r>
              <a:rPr kumimoji="1" lang="en-US" altLang="ja-JP" dirty="0" smtClean="0"/>
              <a:t>…</a:t>
            </a:r>
            <a:endParaRPr kumimoji="1" lang="ja-JP" altLang="en-US" dirty="0"/>
          </a:p>
        </p:txBody>
      </p:sp>
      <p:sp>
        <p:nvSpPr>
          <p:cNvPr id="4" name="コンテンツ プレースホルダ 3"/>
          <p:cNvSpPr>
            <a:spLocks noGrp="1"/>
          </p:cNvSpPr>
          <p:nvPr>
            <p:ph sz="half" idx="2"/>
          </p:nvPr>
        </p:nvSpPr>
        <p:spPr/>
        <p:txBody>
          <a:bodyPr/>
          <a:lstStyle/>
          <a:p>
            <a:pPr>
              <a:buNone/>
            </a:pPr>
            <a:r>
              <a:rPr kumimoji="1" lang="en-US" altLang="ja-JP" sz="2000" dirty="0" smtClean="0"/>
              <a:t>for(</a:t>
            </a:r>
            <a:r>
              <a:rPr kumimoji="1" lang="en-US" altLang="ja-JP" sz="2000" dirty="0" err="1" smtClean="0"/>
              <a:t>i</a:t>
            </a:r>
            <a:r>
              <a:rPr kumimoji="1" lang="en-US" altLang="ja-JP" sz="2000" dirty="0" smtClean="0"/>
              <a:t>=0; </a:t>
            </a:r>
            <a:r>
              <a:rPr kumimoji="1" lang="en-US" altLang="ja-JP" sz="2000" dirty="0" err="1" smtClean="0"/>
              <a:t>i</a:t>
            </a:r>
            <a:r>
              <a:rPr kumimoji="1" lang="en-US" altLang="ja-JP" sz="2000" dirty="0" smtClean="0"/>
              <a:t>&lt;</a:t>
            </a:r>
            <a:r>
              <a:rPr kumimoji="1" lang="en-US" altLang="ja-JP" sz="2000" dirty="0" err="1" smtClean="0"/>
              <a:t>VertexNu</a:t>
            </a:r>
            <a:r>
              <a:rPr lang="en-US" altLang="ja-JP" sz="2000" dirty="0" err="1" smtClean="0"/>
              <a:t>m</a:t>
            </a:r>
            <a:r>
              <a:rPr lang="en-US" altLang="ja-JP" sz="2000" dirty="0" smtClean="0"/>
              <a:t>; ++</a:t>
            </a:r>
            <a:r>
              <a:rPr lang="en-US" altLang="ja-JP" sz="2000" dirty="0" err="1" smtClean="0"/>
              <a:t>i</a:t>
            </a:r>
            <a:r>
              <a:rPr lang="en-US" altLang="ja-JP" sz="2000" dirty="0" smtClean="0"/>
              <a:t>) {</a:t>
            </a:r>
          </a:p>
          <a:p>
            <a:pPr>
              <a:buNone/>
            </a:pPr>
            <a:r>
              <a:rPr lang="en-US" altLang="ja-JP" sz="2000" dirty="0" smtClean="0"/>
              <a:t>	vertex[</a:t>
            </a:r>
            <a:r>
              <a:rPr lang="en-US" altLang="ja-JP" sz="2000" dirty="0" err="1" smtClean="0"/>
              <a:t>i</a:t>
            </a:r>
            <a:r>
              <a:rPr lang="en-US" altLang="ja-JP" sz="2000" dirty="0" smtClean="0"/>
              <a:t>] = ……;</a:t>
            </a:r>
          </a:p>
          <a:p>
            <a:pPr>
              <a:buNone/>
            </a:pPr>
            <a:r>
              <a:rPr lang="en-US" altLang="ja-JP" sz="2000" dirty="0" smtClean="0"/>
              <a:t>	color[</a:t>
            </a:r>
            <a:r>
              <a:rPr lang="en-US" altLang="ja-JP" sz="2000" dirty="0" err="1" smtClean="0"/>
              <a:t>i</a:t>
            </a:r>
            <a:r>
              <a:rPr lang="en-US" altLang="ja-JP" sz="2000" dirty="0" smtClean="0"/>
              <a:t>] = ……;</a:t>
            </a:r>
          </a:p>
          <a:p>
            <a:pPr>
              <a:buNone/>
            </a:pPr>
            <a:r>
              <a:rPr kumimoji="1" lang="en-US" altLang="ja-JP" sz="2000" dirty="0" smtClean="0"/>
              <a:t>}</a:t>
            </a:r>
          </a:p>
          <a:p>
            <a:pPr>
              <a:buNone/>
            </a:pPr>
            <a:endParaRPr lang="en-US" altLang="ja-JP" sz="2000" dirty="0" smtClean="0"/>
          </a:p>
          <a:p>
            <a:pPr>
              <a:buNone/>
            </a:pPr>
            <a:r>
              <a:rPr kumimoji="1" lang="en-US" altLang="ja-JP" sz="2000" dirty="0" smtClean="0"/>
              <a:t>for(j</a:t>
            </a:r>
            <a:r>
              <a:rPr lang="en-US" altLang="ja-JP" sz="2000" dirty="0" smtClean="0"/>
              <a:t>=0; j&lt;</a:t>
            </a:r>
            <a:r>
              <a:rPr lang="en-US" altLang="ja-JP" sz="2000" dirty="0" err="1" smtClean="0"/>
              <a:t>imgH</a:t>
            </a:r>
            <a:r>
              <a:rPr lang="en-US" altLang="ja-JP" sz="2000" dirty="0" smtClean="0"/>
              <a:t>; ++j) {</a:t>
            </a:r>
          </a:p>
          <a:p>
            <a:pPr>
              <a:buNone/>
            </a:pPr>
            <a:r>
              <a:rPr kumimoji="1" lang="en-US" altLang="ja-JP" sz="2000" dirty="0" smtClean="0"/>
              <a:t>	for(</a:t>
            </a:r>
            <a:r>
              <a:rPr kumimoji="1" lang="en-US" altLang="ja-JP" sz="2000" dirty="0" err="1" smtClean="0"/>
              <a:t>i</a:t>
            </a:r>
            <a:r>
              <a:rPr kumimoji="1" lang="en-US" altLang="ja-JP" sz="2000" dirty="0" smtClean="0"/>
              <a:t>=0; </a:t>
            </a:r>
            <a:r>
              <a:rPr kumimoji="1" lang="en-US" altLang="ja-JP" sz="2000" dirty="0" err="1" smtClean="0"/>
              <a:t>i</a:t>
            </a:r>
            <a:r>
              <a:rPr kumimoji="1" lang="en-US" altLang="ja-JP" sz="2000" dirty="0" smtClean="0"/>
              <a:t>&lt;</a:t>
            </a:r>
            <a:r>
              <a:rPr kumimoji="1" lang="en-US" altLang="ja-JP" sz="2000" dirty="0" err="1" smtClean="0"/>
              <a:t>imgW</a:t>
            </a:r>
            <a:r>
              <a:rPr kumimoji="1" lang="en-US" altLang="ja-JP" sz="2000" dirty="0" smtClean="0"/>
              <a:t>; ++</a:t>
            </a:r>
            <a:r>
              <a:rPr kumimoji="1" lang="en-US" altLang="ja-JP" sz="2000" dirty="0" err="1" smtClean="0"/>
              <a:t>i</a:t>
            </a:r>
            <a:r>
              <a:rPr kumimoji="1" lang="en-US" altLang="ja-JP" sz="2000" dirty="0" smtClean="0"/>
              <a:t>) {</a:t>
            </a:r>
          </a:p>
          <a:p>
            <a:pPr>
              <a:buNone/>
            </a:pPr>
            <a:r>
              <a:rPr lang="en-US" altLang="ja-JP" sz="2000" dirty="0" smtClean="0"/>
              <a:t>		pixel[</a:t>
            </a:r>
            <a:r>
              <a:rPr lang="en-US" altLang="ja-JP" sz="2000" dirty="0" err="1" smtClean="0"/>
              <a:t>i</a:t>
            </a:r>
            <a:r>
              <a:rPr lang="en-US" altLang="ja-JP" sz="2000" dirty="0" smtClean="0"/>
              <a:t>][j] = ……;</a:t>
            </a:r>
            <a:endParaRPr kumimoji="1" lang="en-US" altLang="ja-JP" sz="2000" dirty="0" smtClean="0"/>
          </a:p>
          <a:p>
            <a:pPr>
              <a:buNone/>
            </a:pPr>
            <a:r>
              <a:rPr lang="en-US" altLang="ja-JP" sz="2000" dirty="0" smtClean="0"/>
              <a:t>	}</a:t>
            </a:r>
            <a:endParaRPr kumimoji="1" lang="en-US" altLang="ja-JP" sz="2000" dirty="0" smtClean="0"/>
          </a:p>
          <a:p>
            <a:pPr>
              <a:buNone/>
            </a:pPr>
            <a:r>
              <a:rPr kumimoji="1" lang="en-US" altLang="ja-JP" sz="2000" dirty="0" smtClean="0"/>
              <a:t>}</a:t>
            </a:r>
            <a:endParaRPr kumimoji="1" lang="ja-JP" altLang="en-US"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err="1" smtClean="0"/>
              <a:t>せい</a:t>
            </a:r>
            <a:r>
              <a:rPr kumimoji="1" lang="ja-JP" altLang="en-US" dirty="0" smtClean="0"/>
              <a:t>かい</a:t>
            </a:r>
            <a:endParaRPr kumimoji="1" lang="ja-JP" altLang="en-US" dirty="0"/>
          </a:p>
        </p:txBody>
      </p:sp>
      <p:sp>
        <p:nvSpPr>
          <p:cNvPr id="4" name="コンテンツ プレースホルダ 3"/>
          <p:cNvSpPr>
            <a:spLocks noGrp="1"/>
          </p:cNvSpPr>
          <p:nvPr>
            <p:ph sz="half" idx="1"/>
          </p:nvPr>
        </p:nvSpPr>
        <p:spPr/>
        <p:txBody>
          <a:bodyPr/>
          <a:lstStyle/>
          <a:p>
            <a:r>
              <a:rPr kumimoji="1" lang="ja-JP" altLang="en-US" dirty="0" smtClean="0"/>
              <a:t>プログラマブル</a:t>
            </a:r>
            <a:r>
              <a:rPr kumimoji="1" lang="en-US" altLang="ja-JP" dirty="0" smtClean="0"/>
              <a:t/>
            </a:r>
            <a:br>
              <a:rPr kumimoji="1" lang="en-US" altLang="ja-JP" dirty="0" smtClean="0"/>
            </a:br>
            <a:r>
              <a:rPr kumimoji="1" lang="ja-JP" altLang="en-US" dirty="0" smtClean="0"/>
              <a:t>シェーダをつかう</a:t>
            </a:r>
            <a:endParaRPr kumimoji="1" lang="en-US" altLang="ja-JP" dirty="0" smtClean="0"/>
          </a:p>
          <a:p>
            <a:pPr lvl="1"/>
            <a:r>
              <a:rPr lang="en-US" altLang="ja-JP" dirty="0" smtClean="0"/>
              <a:t>1</a:t>
            </a:r>
            <a:r>
              <a:rPr lang="ja-JP" altLang="en-US" dirty="0" smtClean="0"/>
              <a:t>頂点、</a:t>
            </a:r>
            <a:r>
              <a:rPr lang="en-US" altLang="ja-JP" dirty="0" smtClean="0"/>
              <a:t>1</a:t>
            </a:r>
            <a:r>
              <a:rPr lang="ja-JP" altLang="en-US" dirty="0" smtClean="0"/>
              <a:t>ピクセルで行う処理を</a:t>
            </a:r>
            <a:r>
              <a:rPr lang="en-US" altLang="ja-JP" dirty="0" smtClean="0"/>
              <a:t>1</a:t>
            </a:r>
            <a:r>
              <a:rPr lang="ja-JP" altLang="en-US" dirty="0" err="1" smtClean="0"/>
              <a:t>つの</a:t>
            </a:r>
            <a:r>
              <a:rPr lang="ja-JP" altLang="en-US" dirty="0" smtClean="0"/>
              <a:t>関数として書く</a:t>
            </a:r>
            <a:endParaRPr lang="en-US" altLang="ja-JP" dirty="0" smtClean="0"/>
          </a:p>
          <a:p>
            <a:pPr lvl="1"/>
            <a:r>
              <a:rPr kumimoji="1" lang="ja-JP" altLang="en-US" dirty="0" smtClean="0"/>
              <a:t>描画処理の時に</a:t>
            </a:r>
            <a:r>
              <a:rPr kumimoji="1" lang="en-US" altLang="ja-JP" dirty="0" smtClean="0"/>
              <a:t/>
            </a:r>
            <a:br>
              <a:rPr kumimoji="1" lang="en-US" altLang="ja-JP" dirty="0" smtClean="0"/>
            </a:br>
            <a:r>
              <a:rPr kumimoji="1" lang="ja-JP" altLang="en-US" dirty="0" smtClean="0"/>
              <a:t>「これを使え！」と</a:t>
            </a:r>
            <a:r>
              <a:rPr kumimoji="1" lang="en-US" altLang="ja-JP" dirty="0" smtClean="0"/>
              <a:t/>
            </a:r>
            <a:br>
              <a:rPr kumimoji="1" lang="en-US" altLang="ja-JP" dirty="0" smtClean="0"/>
            </a:br>
            <a:r>
              <a:rPr kumimoji="1" lang="ja-JP" altLang="en-US" dirty="0" smtClean="0"/>
              <a:t>指示をすれば、後は</a:t>
            </a:r>
            <a:r>
              <a:rPr kumimoji="1" lang="en-US" altLang="ja-JP" dirty="0" smtClean="0"/>
              <a:t>GPU</a:t>
            </a:r>
            <a:r>
              <a:rPr kumimoji="1" lang="ja-JP" altLang="en-US" dirty="0" smtClean="0"/>
              <a:t>がやってくれる</a:t>
            </a:r>
            <a:endParaRPr kumimoji="1" lang="ja-JP" altLang="en-US" dirty="0"/>
          </a:p>
        </p:txBody>
      </p:sp>
      <p:sp>
        <p:nvSpPr>
          <p:cNvPr id="6" name="コンテンツ プレースホルダ 3"/>
          <p:cNvSpPr>
            <a:spLocks noGrp="1"/>
          </p:cNvSpPr>
          <p:nvPr>
            <p:ph sz="half" idx="2"/>
          </p:nvPr>
        </p:nvSpPr>
        <p:spPr/>
        <p:txBody>
          <a:bodyPr/>
          <a:lstStyle/>
          <a:p>
            <a:pPr>
              <a:buNone/>
            </a:pPr>
            <a:r>
              <a:rPr kumimoji="1" lang="en-US" altLang="ja-JP" sz="2000" dirty="0" smtClean="0"/>
              <a:t>// 1</a:t>
            </a:r>
            <a:r>
              <a:rPr kumimoji="1" lang="ja-JP" altLang="en-US" sz="2000" dirty="0" smtClean="0"/>
              <a:t>頂点分の処理を書く</a:t>
            </a:r>
            <a:endParaRPr kumimoji="1" lang="en-US" altLang="ja-JP" sz="2000" dirty="0" smtClean="0"/>
          </a:p>
          <a:p>
            <a:pPr>
              <a:buNone/>
            </a:pPr>
            <a:r>
              <a:rPr kumimoji="1" lang="en-US" altLang="ja-JP" sz="2000" dirty="0" err="1" smtClean="0"/>
              <a:t>VertexInfo</a:t>
            </a:r>
            <a:r>
              <a:rPr kumimoji="1" lang="en-US" altLang="ja-JP" sz="2000" dirty="0" smtClean="0"/>
              <a:t> main(</a:t>
            </a:r>
            <a:r>
              <a:rPr lang="en-US" altLang="ja-JP" sz="2000" dirty="0" smtClean="0"/>
              <a:t>) {</a:t>
            </a:r>
          </a:p>
          <a:p>
            <a:pPr>
              <a:buNone/>
            </a:pPr>
            <a:r>
              <a:rPr lang="en-US" altLang="ja-JP" sz="2000" dirty="0" smtClean="0"/>
              <a:t>	vertex[</a:t>
            </a:r>
            <a:r>
              <a:rPr lang="en-US" altLang="ja-JP" sz="2000" dirty="0" err="1" smtClean="0"/>
              <a:t>i</a:t>
            </a:r>
            <a:r>
              <a:rPr lang="en-US" altLang="ja-JP" sz="2000" dirty="0" smtClean="0"/>
              <a:t>] = ……;</a:t>
            </a:r>
          </a:p>
          <a:p>
            <a:pPr>
              <a:buNone/>
            </a:pPr>
            <a:r>
              <a:rPr lang="en-US" altLang="ja-JP" sz="2000" dirty="0" smtClean="0"/>
              <a:t>	color[</a:t>
            </a:r>
            <a:r>
              <a:rPr lang="en-US" altLang="ja-JP" sz="2000" dirty="0" err="1" smtClean="0"/>
              <a:t>i</a:t>
            </a:r>
            <a:r>
              <a:rPr lang="en-US" altLang="ja-JP" sz="2000" dirty="0" smtClean="0"/>
              <a:t>] = ……;</a:t>
            </a:r>
          </a:p>
          <a:p>
            <a:pPr>
              <a:buNone/>
            </a:pPr>
            <a:r>
              <a:rPr kumimoji="1" lang="en-US" altLang="ja-JP" sz="2000" dirty="0" smtClean="0"/>
              <a:t>}</a:t>
            </a:r>
          </a:p>
          <a:p>
            <a:pPr>
              <a:buNone/>
            </a:pPr>
            <a:endParaRPr lang="en-US" altLang="ja-JP" sz="2000" dirty="0" smtClean="0"/>
          </a:p>
          <a:p>
            <a:pPr>
              <a:buNone/>
            </a:pPr>
            <a:r>
              <a:rPr lang="en-US" altLang="ja-JP" sz="2000" dirty="0" smtClean="0"/>
              <a:t>// 1</a:t>
            </a:r>
            <a:r>
              <a:rPr lang="ja-JP" altLang="en-US" sz="2000" dirty="0" smtClean="0"/>
              <a:t>ピクセル分の処理を書く</a:t>
            </a:r>
            <a:endParaRPr lang="en-US" altLang="ja-JP" sz="2000" dirty="0" smtClean="0"/>
          </a:p>
          <a:p>
            <a:pPr>
              <a:buNone/>
            </a:pPr>
            <a:r>
              <a:rPr lang="en-US" altLang="ja-JP" sz="2000" dirty="0" err="1" smtClean="0"/>
              <a:t>PixelInfo</a:t>
            </a:r>
            <a:r>
              <a:rPr lang="en-US" altLang="ja-JP" sz="2000" dirty="0" smtClean="0"/>
              <a:t> main() {</a:t>
            </a:r>
          </a:p>
          <a:p>
            <a:pPr>
              <a:buNone/>
            </a:pPr>
            <a:r>
              <a:rPr lang="en-US" altLang="ja-JP" sz="2000" dirty="0" smtClean="0"/>
              <a:t>	pixel[</a:t>
            </a:r>
            <a:r>
              <a:rPr lang="en-US" altLang="ja-JP" sz="2000" dirty="0" err="1" smtClean="0"/>
              <a:t>i</a:t>
            </a:r>
            <a:r>
              <a:rPr lang="en-US" altLang="ja-JP" sz="2000" dirty="0" smtClean="0"/>
              <a:t>][j] = ……;</a:t>
            </a:r>
          </a:p>
          <a:p>
            <a:pPr>
              <a:buNone/>
            </a:pPr>
            <a:r>
              <a:rPr kumimoji="1" lang="en-US" altLang="ja-JP" sz="2000" dirty="0" smtClean="0"/>
              <a:t>}</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シェーダー言語</a:t>
            </a:r>
            <a:endParaRPr kumimoji="1" lang="ja-JP" altLang="en-US" dirty="0"/>
          </a:p>
        </p:txBody>
      </p:sp>
      <p:sp>
        <p:nvSpPr>
          <p:cNvPr id="3" name="コンテンツ プレースホルダ 2"/>
          <p:cNvSpPr>
            <a:spLocks noGrp="1"/>
          </p:cNvSpPr>
          <p:nvPr>
            <p:ph idx="1"/>
          </p:nvPr>
        </p:nvSpPr>
        <p:spPr/>
        <p:txBody>
          <a:bodyPr/>
          <a:lstStyle/>
          <a:p>
            <a:r>
              <a:rPr kumimoji="1" lang="en-US" altLang="ja-JP" dirty="0" smtClean="0"/>
              <a:t>OpenGL</a:t>
            </a:r>
            <a:r>
              <a:rPr kumimoji="1" lang="ja-JP" altLang="en-US" dirty="0" smtClean="0"/>
              <a:t>の場合は</a:t>
            </a:r>
            <a:r>
              <a:rPr kumimoji="1" lang="en-US" altLang="ja-JP" dirty="0" smtClean="0"/>
              <a:t>GLSL</a:t>
            </a:r>
            <a:r>
              <a:rPr kumimoji="1" lang="ja-JP" altLang="en-US" dirty="0" smtClean="0"/>
              <a:t>という言語</a:t>
            </a:r>
            <a:endParaRPr kumimoji="1" lang="en-US" altLang="ja-JP" dirty="0" smtClean="0"/>
          </a:p>
          <a:p>
            <a:r>
              <a:rPr lang="en-US" altLang="ja-JP" dirty="0" smtClean="0"/>
              <a:t>DirectX/XNA</a:t>
            </a:r>
            <a:r>
              <a:rPr lang="ja-JP" altLang="en-US" dirty="0" smtClean="0"/>
              <a:t>の場合は</a:t>
            </a:r>
            <a:r>
              <a:rPr lang="en-US" altLang="ja-JP" dirty="0" smtClean="0"/>
              <a:t>HLSL</a:t>
            </a:r>
            <a:r>
              <a:rPr lang="ja-JP" altLang="en-US" dirty="0" smtClean="0"/>
              <a:t>という言語</a:t>
            </a:r>
            <a:endParaRPr lang="en-US" altLang="ja-JP" dirty="0" smtClean="0"/>
          </a:p>
          <a:p>
            <a:r>
              <a:rPr kumimoji="1" lang="ja-JP" altLang="en-US" dirty="0" smtClean="0"/>
              <a:t>両方に対応する言語で</a:t>
            </a:r>
            <a:r>
              <a:rPr kumimoji="1" lang="en-US" altLang="ja-JP" dirty="0" smtClean="0"/>
              <a:t>Cg</a:t>
            </a:r>
            <a:r>
              <a:rPr kumimoji="1" lang="ja-JP" altLang="en-US" dirty="0" smtClean="0"/>
              <a:t>というのもある</a:t>
            </a:r>
            <a:endParaRPr kumimoji="1" lang="en-US" altLang="ja-JP" dirty="0" smtClean="0"/>
          </a:p>
          <a:p>
            <a:pPr lvl="1"/>
            <a:r>
              <a:rPr lang="en-US" altLang="ja-JP" dirty="0" smtClean="0"/>
              <a:t>C for Graphics</a:t>
            </a:r>
            <a:r>
              <a:rPr lang="ja-JP" altLang="en-US" dirty="0" smtClean="0"/>
              <a:t>の略</a:t>
            </a:r>
            <a:r>
              <a:rPr lang="en-US" altLang="ja-JP" dirty="0" smtClean="0"/>
              <a:t>…</a:t>
            </a:r>
            <a:r>
              <a:rPr lang="ja-JP" altLang="en-US" dirty="0" smtClean="0"/>
              <a:t>ちょっと無理がある</a:t>
            </a:r>
            <a:endParaRPr lang="en-US" altLang="ja-JP" dirty="0" smtClean="0"/>
          </a:p>
          <a:p>
            <a:endParaRPr kumimoji="1" lang="en-US" altLang="ja-JP" dirty="0" smtClean="0"/>
          </a:p>
          <a:p>
            <a:r>
              <a:rPr lang="ja-JP" altLang="en-US" dirty="0" smtClean="0"/>
              <a:t>どれでもだいたいやれることは一緒</a:t>
            </a:r>
            <a:endParaRPr lang="en-US" altLang="ja-JP" dirty="0" smtClean="0"/>
          </a:p>
          <a:p>
            <a:r>
              <a:rPr kumimoji="1" lang="en-US" altLang="ja-JP" dirty="0" smtClean="0"/>
              <a:t>C</a:t>
            </a:r>
            <a:r>
              <a:rPr kumimoji="1" lang="ja-JP" altLang="en-US" dirty="0" smtClean="0"/>
              <a:t>言語に近い感覚で、</a:t>
            </a:r>
            <a:r>
              <a:rPr kumimoji="1" lang="en-US" altLang="ja-JP" dirty="0" smtClean="0"/>
              <a:t>GPU</a:t>
            </a:r>
            <a:r>
              <a:rPr kumimoji="1" lang="ja-JP" altLang="en-US" dirty="0" smtClean="0"/>
              <a:t>上の処理を記述</a:t>
            </a:r>
            <a:endParaRPr kumimoji="1" lang="ja-JP" alt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5993</TotalTime>
  <Words>436</Words>
  <Application>Microsoft Office PowerPoint</Application>
  <PresentationFormat>画面に合わせる (4:3)</PresentationFormat>
  <Paragraphs>104</Paragraphs>
  <Slides>15</Slides>
  <Notes>0</Notes>
  <HiddenSlides>0</HiddenSlides>
  <MMClips>0</MMClips>
  <ScaleCrop>false</ScaleCrop>
  <HeadingPairs>
    <vt:vector size="4" baseType="variant">
      <vt:variant>
        <vt:lpstr>テーマ</vt:lpstr>
      </vt:variant>
      <vt:variant>
        <vt:i4>1</vt:i4>
      </vt:variant>
      <vt:variant>
        <vt:lpstr>スライド タイトル</vt:lpstr>
      </vt:variant>
      <vt:variant>
        <vt:i4>15</vt:i4>
      </vt:variant>
    </vt:vector>
  </HeadingPairs>
  <TitlesOfParts>
    <vt:vector size="16" baseType="lpstr">
      <vt:lpstr>Office テーマ</vt:lpstr>
      <vt:lpstr>プロジェクト演習Ⅳ インタラクティブゲーム制作 プログラミング4</vt:lpstr>
      <vt:lpstr>今日の内容</vt:lpstr>
      <vt:lpstr>シェーダーとは</vt:lpstr>
      <vt:lpstr>描画処理の流れ</vt:lpstr>
      <vt:lpstr>描画処理の実際</vt:lpstr>
      <vt:lpstr>昔はGPU側に丸投げだった</vt:lpstr>
      <vt:lpstr>まちがい</vt:lpstr>
      <vt:lpstr>せいかい</vt:lpstr>
      <vt:lpstr>シェーダー言語</vt:lpstr>
      <vt:lpstr>とりあえず2種類の シェーダプログラムを覚えよう</vt:lpstr>
      <vt:lpstr>バーテックスシェーダの役割</vt:lpstr>
      <vt:lpstr>フラグメントシェーダの役割</vt:lpstr>
      <vt:lpstr>線形補間された値とは</vt:lpstr>
      <vt:lpstr>心せねばならないこと</vt:lpstr>
      <vt:lpstr>後はハイパーサンプルタイム</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Ryota Takeuchi</dc:creator>
  <cp:lastModifiedBy>Ryota Takeuchi</cp:lastModifiedBy>
  <cp:revision>311</cp:revision>
  <dcterms:created xsi:type="dcterms:W3CDTF">2009-10-06T17:40:33Z</dcterms:created>
  <dcterms:modified xsi:type="dcterms:W3CDTF">2011-12-13T09:06:41Z</dcterms:modified>
</cp:coreProperties>
</file>