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306" r:id="rId4"/>
    <p:sldId id="307" r:id="rId5"/>
    <p:sldId id="280" r:id="rId6"/>
    <p:sldId id="308" r:id="rId7"/>
    <p:sldId id="304" r:id="rId8"/>
    <p:sldId id="286" r:id="rId9"/>
    <p:sldId id="294" r:id="rId10"/>
    <p:sldId id="309" r:id="rId11"/>
    <p:sldId id="305" r:id="rId12"/>
    <p:sldId id="293" r:id="rId13"/>
    <p:sldId id="295" r:id="rId14"/>
    <p:sldId id="297" r:id="rId15"/>
    <p:sldId id="298" r:id="rId16"/>
    <p:sldId id="299" r:id="rId17"/>
    <p:sldId id="302" r:id="rId18"/>
    <p:sldId id="296" r:id="rId19"/>
    <p:sldId id="300" r:id="rId20"/>
    <p:sldId id="301" r:id="rId21"/>
    <p:sldId id="310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9" autoAdjust="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プログラミング</a:t>
            </a:r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2011/11/29</a:t>
            </a:r>
            <a:endParaRPr kumimoji="1" lang="ja-JP" altLang="en-US" dirty="0" smtClean="0"/>
          </a:p>
          <a:p>
            <a:r>
              <a:rPr kumimoji="1" lang="ja-JP" altLang="en-US" dirty="0" smtClean="0"/>
              <a:t>当たり</a:t>
            </a:r>
            <a:r>
              <a:rPr kumimoji="1" lang="ja-JP" altLang="en-US" dirty="0" smtClean="0"/>
              <a:t>判定</a:t>
            </a:r>
            <a:r>
              <a:rPr lang="ja-JP" altLang="en-US" dirty="0"/>
              <a:t>総復習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三角形と線分の判定を駆使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理論上はどんなポリゴンモデルでも対応可能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破綻無く判定するのが困難だが</a:t>
            </a:r>
            <a:r>
              <a:rPr lang="en-US" altLang="ja-JP" dirty="0" smtClean="0"/>
              <a:t>…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どこでぶつかったのか、を明確に判断できるのは線分系の判定なので、それをひたすら駆使する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二等辺三角形 4"/>
          <p:cNvSpPr/>
          <p:nvPr/>
        </p:nvSpPr>
        <p:spPr>
          <a:xfrm rot="3181726">
            <a:off x="5796134" y="2911165"/>
            <a:ext cx="1512168" cy="20162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6300192" y="2420888"/>
            <a:ext cx="576064" cy="165618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6120172" y="3919277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817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用途に応じて使い分け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キャラクターは球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見た目はゴージャスに作った形状でもいい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それらを覆うような球を当たり判定用に用意して、親子関係を結べばいい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entry()</a:t>
            </a:r>
            <a:r>
              <a:rPr lang="ja-JP" altLang="en-US" dirty="0" smtClean="0"/>
              <a:t>しなければ表示されない</a:t>
            </a:r>
            <a:endParaRPr lang="en-US" altLang="ja-JP" dirty="0" smtClean="0"/>
          </a:p>
          <a:p>
            <a:r>
              <a:rPr kumimoji="1" lang="ja-JP" altLang="en-US" dirty="0" smtClean="0"/>
              <a:t>マップはブロック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球だとつるつるすべって操作性に難がある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84588" y="2924944"/>
            <a:ext cx="9361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6112580" y="1988840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19424310">
            <a:off x="7146682" y="2952991"/>
            <a:ext cx="4956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 rot="2769714">
            <a:off x="5543070" y="2912548"/>
            <a:ext cx="4872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12580" y="4149080"/>
            <a:ext cx="4789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688644" y="4149080"/>
            <a:ext cx="4705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932416" y="2060848"/>
            <a:ext cx="3384000" cy="3384376"/>
          </a:xfrm>
          <a:prstGeom prst="ellipse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89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とりあえずおすすめは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キャラ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可動障害物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球</a:t>
            </a:r>
            <a:r>
              <a:rPr lang="en-US" altLang="ja-JP" dirty="0" smtClean="0"/>
              <a:t>(</a:t>
            </a:r>
            <a:r>
              <a:rPr lang="ja-JP" altLang="en-US" dirty="0" smtClean="0"/>
              <a:t>カプセル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OBB</a:t>
            </a:r>
          </a:p>
          <a:p>
            <a:r>
              <a:rPr lang="ja-JP" altLang="en-US" dirty="0" smtClean="0"/>
              <a:t>地形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全てを</a:t>
            </a:r>
            <a:r>
              <a:rPr lang="en-US" altLang="ja-JP" dirty="0" smtClean="0"/>
              <a:t>OBB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地面はポリゴンで、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障害物は</a:t>
            </a:r>
            <a:r>
              <a:rPr lang="en-US" altLang="ja-JP" dirty="0" smtClean="0"/>
              <a:t>OBB</a:t>
            </a:r>
            <a:endParaRPr lang="en-US" altLang="ja-JP" dirty="0" smtClean="0"/>
          </a:p>
          <a:p>
            <a:r>
              <a:rPr kumimoji="1" lang="ja-JP" altLang="en-US" dirty="0" smtClean="0"/>
              <a:t>乗っかれる必要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ある</a:t>
            </a:r>
            <a:r>
              <a:rPr kumimoji="1" lang="ja-JP" altLang="en-US" dirty="0" smtClean="0"/>
              <a:t>デカキャラなど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OBB</a:t>
            </a:r>
            <a:endParaRPr kumimoji="1" lang="en-US" altLang="ja-JP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視界判定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ベクトルの内積による角度判定＆距離</a:t>
            </a:r>
            <a:endParaRPr lang="en-US" altLang="ja-JP" dirty="0" smtClean="0"/>
          </a:p>
          <a:p>
            <a:r>
              <a:rPr lang="ja-JP" altLang="en-US" dirty="0" smtClean="0"/>
              <a:t>攻撃判定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球、カプセル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戻し方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動物体の次フレームでの位置を仮定する</a:t>
            </a:r>
            <a:endParaRPr kumimoji="1" lang="en-US" altLang="ja-JP" dirty="0" smtClean="0"/>
          </a:p>
          <a:p>
            <a:r>
              <a:rPr lang="ja-JP" altLang="en-US" dirty="0" smtClean="0"/>
              <a:t>その動きを阻害する可能性のある物体全てと衝突判定を行う</a:t>
            </a:r>
            <a:endParaRPr lang="en-US" altLang="ja-JP" dirty="0" smtClean="0"/>
          </a:p>
          <a:p>
            <a:r>
              <a:rPr kumimoji="1" lang="ja-JP" altLang="en-US" dirty="0" smtClean="0"/>
              <a:t>戻しベクトル</a:t>
            </a:r>
            <a:r>
              <a:rPr lang="ja-JP" altLang="en-US" dirty="0" smtClean="0"/>
              <a:t>が発生したら動物体に適用する</a:t>
            </a:r>
            <a:endParaRPr lang="en-US" altLang="ja-JP" dirty="0" smtClean="0"/>
          </a:p>
          <a:p>
            <a:r>
              <a:rPr lang="ja-JP" altLang="en-US" dirty="0" smtClean="0"/>
              <a:t>全物体と判定を終えたら終了</a:t>
            </a:r>
            <a:r>
              <a:rPr lang="en-US" altLang="ja-JP" dirty="0" smtClean="0"/>
              <a:t>…</a:t>
            </a:r>
          </a:p>
          <a:p>
            <a:pPr algn="ctr">
              <a:buNone/>
            </a:pPr>
            <a:r>
              <a:rPr lang="ja-JP" altLang="en-US" sz="6600" dirty="0" smtClean="0">
                <a:solidFill>
                  <a:srgbClr val="FF0000"/>
                </a:solidFill>
              </a:rPr>
              <a:t>ではない</a:t>
            </a:r>
            <a:endParaRPr lang="en-US" altLang="ja-JP" sz="6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以下のようなシチュを考える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右図のような状況の場合、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に衝突して発生した戻しベクトルによって、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に衝突する危険性がある</a:t>
            </a:r>
            <a:endParaRPr kumimoji="1" lang="en-US" altLang="ja-JP" dirty="0" smtClean="0"/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の順に判定できればいいが、そうならなかったらどうする？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kumimoji="1" lang="ja-JP" altLang="en-US" dirty="0" smtClean="0"/>
              <a:t>真上から見た図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 rot="17703651">
            <a:off x="4962286" y="3336865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4492153">
            <a:off x="6275858" y="3707633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373657" y="5229200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0800000">
            <a:off x="6301649" y="4293096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解決案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候補の物体</a:t>
            </a:r>
            <a:r>
              <a:rPr kumimoji="1" lang="ja-JP" altLang="en-US" dirty="0" smtClean="0"/>
              <a:t>と判定して、「戻しベクトルが発生しなかったら」判定終了とする</a:t>
            </a:r>
            <a:endParaRPr kumimoji="1" lang="en-US" altLang="ja-JP" dirty="0" smtClean="0"/>
          </a:p>
          <a:p>
            <a:r>
              <a:rPr lang="ja-JP" altLang="en-US" dirty="0" smtClean="0"/>
              <a:t>色々効率化の余地はあるだろうが、とりあえずはこうしておこう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do {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戻しベクトル初期化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for(</a:t>
            </a:r>
            <a:r>
              <a:rPr lang="ja-JP" altLang="en-US" dirty="0" smtClean="0"/>
              <a:t>障害物候補全部</a:t>
            </a:r>
            <a:r>
              <a:rPr lang="en-US" altLang="ja-JP" dirty="0" smtClean="0"/>
              <a:t>) {</a:t>
            </a:r>
          </a:p>
          <a:p>
            <a:pPr>
              <a:buNone/>
            </a:pP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当たり判定する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戻しベクトル加算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}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動物体に適用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} while(</a:t>
            </a:r>
            <a:r>
              <a:rPr lang="ja-JP" altLang="en-US" dirty="0" smtClean="0"/>
              <a:t>適用したベクトルがゼロじゃなかったらもう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回ループ</a:t>
            </a:r>
            <a:r>
              <a:rPr lang="en-US" altLang="ja-JP" dirty="0" smtClean="0"/>
              <a:t>);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重力の扱い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基本的には常時下向きの力を働かせる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そうすると、同じ高さで並べたブロックでつっかかる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足下のブロックから先に判定できればいいが、そう</a:t>
            </a:r>
            <a:r>
              <a:rPr lang="ja-JP" altLang="en-US" dirty="0" err="1" smtClean="0"/>
              <a:t>も</a:t>
            </a:r>
            <a:r>
              <a:rPr lang="ja-JP" altLang="en-US" dirty="0" smtClean="0"/>
              <a:t>いかない</a:t>
            </a:r>
            <a:endParaRPr lang="en-US" altLang="ja-JP" dirty="0" smtClean="0"/>
          </a:p>
          <a:p>
            <a:r>
              <a:rPr kumimoji="1" lang="ja-JP" altLang="en-US" dirty="0" smtClean="0"/>
              <a:t>速度を</a:t>
            </a:r>
            <a:r>
              <a:rPr kumimoji="1" lang="en-US" altLang="ja-JP" dirty="0" smtClean="0"/>
              <a:t>XZ</a:t>
            </a:r>
            <a:r>
              <a:rPr kumimoji="1" lang="ja-JP" altLang="en-US" dirty="0" smtClean="0"/>
              <a:t>方向と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方向に分解して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回判定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dirty="0" smtClean="0"/>
              <a:t>真横から見た図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716016" y="3645024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300192" y="3645024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724128" y="2924944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8787754">
            <a:off x="6251241" y="3517415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どちらが好ましいか？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ぶつかった時点で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止まるタイプ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壁擦れするタイプ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627784" y="2636912"/>
            <a:ext cx="158417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475656" y="2996952"/>
            <a:ext cx="194421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1295636" y="2816932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447764" y="3537012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372200" y="2669066"/>
            <a:ext cx="158417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5220072" y="3029106"/>
            <a:ext cx="194421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5040052" y="2849086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6192180" y="4073222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6372200" y="3717032"/>
            <a:ext cx="0" cy="5362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効率的な判定のためテクニック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距離で刈り込む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OBB</a:t>
            </a:r>
            <a:r>
              <a:rPr kumimoji="1" lang="ja-JP" altLang="en-US" dirty="0" smtClean="0"/>
              <a:t>の判定より距離の判定の方が軽い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具体的な距離の値が要らない（距離内かどうかだけが知りたい）場合は、ベクトルの長さの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乗と判定距離の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乗で比較しよう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if(vec.dist2() &lt; d*d) </a:t>
            </a:r>
            <a:r>
              <a:rPr kumimoji="1" lang="ja-JP" altLang="en-US" dirty="0" err="1" smtClean="0"/>
              <a:t>のように</a:t>
            </a:r>
            <a:r>
              <a:rPr kumimoji="1" lang="ja-JP" altLang="en-US" dirty="0" smtClean="0"/>
              <a:t>判定</a:t>
            </a:r>
            <a:endParaRPr kumimoji="1" lang="en-US" altLang="ja-JP" dirty="0" smtClean="0"/>
          </a:p>
          <a:p>
            <a:r>
              <a:rPr lang="ja-JP" altLang="en-US" dirty="0" smtClean="0"/>
              <a:t>クラスタ</a:t>
            </a:r>
            <a:r>
              <a:rPr lang="ja-JP" altLang="en-US" dirty="0" smtClean="0"/>
              <a:t>で刈り込む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常時全物体と判定するのはナンセンスの極み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クラスタリングって？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モノの分類や、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グループ分けのこと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マップを領域ごとに分割する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領域ごとに「どの物体が存在しているか」のリストを持つ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判定したくなったら、自分が居る領域のリストに問い合わせて判定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dirty="0" smtClean="0"/>
              <a:t>真上から見た図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148064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580112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740352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308304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876256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444208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012160" y="242088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148064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580112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740352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308304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876256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444208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012160" y="285293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148064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580112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740352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7308304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876256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444208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6012160" y="3284984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148064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580112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740352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308304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876256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444208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6012160" y="3717032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48064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580112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740352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308304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6876256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6444208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6012160" y="4149080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148064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580112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740352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7308304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6876256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6444208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6012160" y="4581128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5148064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5580112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7740352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7308304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6876256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6444208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6012160" y="5013176"/>
            <a:ext cx="43204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5364088" y="2708920"/>
            <a:ext cx="57606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6228184" y="4797152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6516216" y="3861048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 rot="3084528">
            <a:off x="6827084" y="3053474"/>
            <a:ext cx="13085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kumimoji="1" lang="ja-JP" altLang="en-US" dirty="0" smtClean="0"/>
              <a:t>当たり判定の素材を整理しよう</a:t>
            </a:r>
          </a:p>
          <a:p>
            <a:pPr lvl="1"/>
            <a:r>
              <a:rPr lang="ja-JP" altLang="en-US" dirty="0" smtClean="0"/>
              <a:t>基礎となる計算の整理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座標系の正規化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球ベース判定</a:t>
            </a:r>
          </a:p>
          <a:p>
            <a:pPr lvl="1"/>
            <a:r>
              <a:rPr lang="ja-JP" altLang="en-US" dirty="0" smtClean="0"/>
              <a:t>角張系判定</a:t>
            </a:r>
            <a:endParaRPr lang="en-US" altLang="ja-JP" dirty="0" smtClean="0"/>
          </a:p>
          <a:p>
            <a:r>
              <a:rPr lang="ja-JP" altLang="en-US" dirty="0" smtClean="0"/>
              <a:t>戻し方で苦労</a:t>
            </a:r>
            <a:r>
              <a:rPr lang="ja-JP" altLang="en-US" dirty="0" smtClean="0"/>
              <a:t>しよう</a:t>
            </a:r>
            <a:endParaRPr lang="en-US" altLang="ja-JP" dirty="0" smtClean="0"/>
          </a:p>
          <a:p>
            <a:pPr lvl="1"/>
            <a:r>
              <a:rPr lang="ja-JP" altLang="en-US" dirty="0"/>
              <a:t>速度</a:t>
            </a:r>
            <a:r>
              <a:rPr lang="ja-JP" altLang="en-US" dirty="0" smtClean="0"/>
              <a:t>分解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ゲームの特性に合わせた戻し方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クラスタリングに必要な部品</a:t>
            </a:r>
            <a:endParaRPr kumimoji="1" lang="ja-JP" altLang="en-US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座標→クラスター</a:t>
            </a:r>
            <a:r>
              <a:rPr kumimoji="1" lang="en-US" altLang="ja-JP" dirty="0" smtClean="0"/>
              <a:t>ID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変換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(x, z)</a:t>
            </a:r>
            <a:r>
              <a:rPr lang="ja-JP" altLang="en-US" dirty="0" smtClean="0"/>
              <a:t>の座標値を、一定間隔ごとの整数値に変換する必要がある</a:t>
            </a:r>
            <a:endParaRPr lang="en-US" altLang="ja-JP" dirty="0" smtClean="0"/>
          </a:p>
          <a:p>
            <a:r>
              <a:rPr kumimoji="1" lang="ja-JP" altLang="en-US" dirty="0" smtClean="0"/>
              <a:t>配列の配列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クラスター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で問い合わせると、対応する領域の物体情報が取れるようにしたい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vector&lt; vector&lt;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&gt; &gt;</a:t>
            </a:r>
            <a:r>
              <a:rPr kumimoji="1" lang="ja-JP" altLang="en-US" dirty="0" smtClean="0"/>
              <a:t>などを使う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本当は</a:t>
            </a:r>
            <a:r>
              <a:rPr lang="en-US" altLang="ja-JP" dirty="0" smtClean="0"/>
              <a:t>list</a:t>
            </a:r>
            <a:r>
              <a:rPr lang="ja-JP" altLang="en-US" dirty="0" smtClean="0"/>
              <a:t>などに出来ればした方がよい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当たり判定クラスの設計方針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現状の</a:t>
            </a:r>
            <a:r>
              <a:rPr kumimoji="1" lang="en-US" altLang="ja-JP" dirty="0" err="1" smtClean="0"/>
              <a:t>fkut</a:t>
            </a:r>
            <a:r>
              <a:rPr kumimoji="1" lang="ja-JP" altLang="en-US" dirty="0" smtClean="0"/>
              <a:t>シリーズではまだまだです</a:t>
            </a:r>
            <a:endParaRPr kumimoji="1" lang="en-US" altLang="ja-JP" dirty="0" smtClean="0"/>
          </a:p>
          <a:p>
            <a:r>
              <a:rPr lang="ja-JP" altLang="en-US" dirty="0"/>
              <a:t>共通</a:t>
            </a:r>
            <a:r>
              <a:rPr lang="ja-JP" altLang="en-US" dirty="0" smtClean="0"/>
              <a:t>の基底クラスを持たせて、個別の判定クラスはそれを継承して作るようにすべき</a:t>
            </a:r>
            <a:endParaRPr lang="en-US" altLang="ja-JP" dirty="0" smtClean="0"/>
          </a:p>
          <a:p>
            <a:r>
              <a:rPr lang="ja-JP" altLang="en-US" dirty="0"/>
              <a:t>チーム</a:t>
            </a:r>
            <a:r>
              <a:rPr lang="ja-JP" altLang="en-US" dirty="0" smtClean="0"/>
              <a:t>を超えて設計して、共通のクラスを開発するのも</a:t>
            </a:r>
            <a:r>
              <a:rPr lang="en-US" altLang="ja-JP" dirty="0" smtClean="0"/>
              <a:t>good!</a:t>
            </a:r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</a:rPr>
              <a:t>こうなるより</a:t>
            </a:r>
            <a:r>
              <a:rPr lang="ja-JP" altLang="en-US" dirty="0" smtClean="0">
                <a:solidFill>
                  <a:prstClr val="black"/>
                </a:solidFill>
              </a:rPr>
              <a:t>は</a:t>
            </a:r>
            <a:r>
              <a:rPr lang="en-US" altLang="ja-JP" dirty="0" smtClean="0">
                <a:solidFill>
                  <a:prstClr val="black"/>
                </a:solidFill>
              </a:rPr>
              <a:t>…</a:t>
            </a:r>
            <a:endParaRPr lang="en-US" altLang="ja-JP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smtClean="0"/>
              <a:t>vector&lt;</a:t>
            </a:r>
            <a:r>
              <a:rPr kumimoji="1" lang="en-US" altLang="ja-JP" sz="1800" dirty="0" err="1" smtClean="0"/>
              <a:t>fkut_OBB</a:t>
            </a:r>
            <a:r>
              <a:rPr kumimoji="1" lang="en-US" altLang="ja-JP" sz="1800" dirty="0" smtClean="0"/>
              <a:t> *&gt;      </a:t>
            </a:r>
            <a:r>
              <a:rPr kumimoji="1" lang="en-US" altLang="ja-JP" sz="1800" dirty="0" err="1" smtClean="0"/>
              <a:t>obbArray</a:t>
            </a:r>
            <a:r>
              <a:rPr kumimoji="1" lang="en-US" altLang="ja-JP" sz="1800" dirty="0" smtClean="0"/>
              <a:t>;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vector&lt;</a:t>
            </a:r>
            <a:r>
              <a:rPr lang="en-US" altLang="ja-JP" sz="1800" dirty="0" err="1" smtClean="0"/>
              <a:t>fkut_Capsule</a:t>
            </a:r>
            <a:r>
              <a:rPr lang="en-US" altLang="ja-JP" sz="1800" dirty="0" smtClean="0"/>
              <a:t> *&gt; </a:t>
            </a:r>
            <a:r>
              <a:rPr lang="en-US" altLang="ja-JP" sz="1800" dirty="0" err="1" smtClean="0"/>
              <a:t>capArray</a:t>
            </a:r>
            <a:r>
              <a:rPr lang="en-US" altLang="ja-JP" sz="1800" dirty="0" smtClean="0"/>
              <a:t>;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vector&lt;</a:t>
            </a:r>
            <a:r>
              <a:rPr kumimoji="1" lang="en-US" altLang="ja-JP" sz="1800" dirty="0" err="1" smtClean="0"/>
              <a:t>fkut</a:t>
            </a:r>
            <a:r>
              <a:rPr kumimoji="1" lang="en-US" altLang="ja-JP" sz="1800" dirty="0" smtClean="0"/>
              <a:t>_... *&gt;         </a:t>
            </a:r>
            <a:r>
              <a:rPr kumimoji="1" lang="en-US" altLang="ja-JP" sz="1800" dirty="0" err="1" smtClean="0"/>
              <a:t>otherArray</a:t>
            </a:r>
            <a:r>
              <a:rPr kumimoji="1" lang="en-US" altLang="ja-JP" sz="1800" dirty="0" smtClean="0"/>
              <a:t>;</a:t>
            </a:r>
          </a:p>
          <a:p>
            <a:pPr marL="0" indent="0">
              <a:buNone/>
            </a:pPr>
            <a:endParaRPr kumimoji="1" lang="en-US" altLang="ja-JP" sz="1800" dirty="0" smtClean="0"/>
          </a:p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この方がいい</a:t>
            </a:r>
            <a:endParaRPr lang="en-US" altLang="ja-JP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altLang="ja-JP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altLang="ja-JP" sz="1800" dirty="0" smtClean="0">
                <a:solidFill>
                  <a:prstClr val="black"/>
                </a:solidFill>
              </a:rPr>
              <a:t>vector&lt;</a:t>
            </a:r>
            <a:r>
              <a:rPr lang="en-US" altLang="ja-JP" sz="1800" dirty="0" err="1" smtClean="0">
                <a:solidFill>
                  <a:prstClr val="black"/>
                </a:solidFill>
              </a:rPr>
              <a:t>fkut_Collision</a:t>
            </a:r>
            <a:r>
              <a:rPr lang="en-US" altLang="ja-JP" sz="1800" dirty="0" smtClean="0">
                <a:solidFill>
                  <a:prstClr val="black"/>
                </a:solidFill>
              </a:rPr>
              <a:t> </a:t>
            </a:r>
            <a:r>
              <a:rPr lang="en-US" altLang="ja-JP" sz="1800" dirty="0">
                <a:solidFill>
                  <a:prstClr val="black"/>
                </a:solidFill>
              </a:rPr>
              <a:t>*&gt; </a:t>
            </a:r>
            <a:r>
              <a:rPr lang="en-US" altLang="ja-JP" sz="1800" dirty="0" smtClean="0">
                <a:solidFill>
                  <a:prstClr val="black"/>
                </a:solidFill>
              </a:rPr>
              <a:t>  </a:t>
            </a:r>
            <a:r>
              <a:rPr lang="en-US" altLang="ja-JP" sz="1800" smtClean="0">
                <a:solidFill>
                  <a:prstClr val="black"/>
                </a:solidFill>
              </a:rPr>
              <a:t>colArray</a:t>
            </a:r>
            <a:r>
              <a:rPr lang="en-US" altLang="ja-JP" sz="1800" dirty="0">
                <a:solidFill>
                  <a:prstClr val="black"/>
                </a:solidFill>
              </a:rPr>
              <a:t>;</a:t>
            </a:r>
          </a:p>
          <a:p>
            <a:pPr marL="0" lvl="0" indent="0">
              <a:buNone/>
            </a:pPr>
            <a:endParaRPr lang="en-US" altLang="ja-JP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ja-JP" alt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2230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覚えておいて欲しい計算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距離を算出できると判定に使える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点と点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まさかこれが出来ないという人はおる</a:t>
            </a:r>
            <a:r>
              <a:rPr lang="ja-JP" altLang="en-US" dirty="0" err="1" smtClean="0"/>
              <a:t>まいね</a:t>
            </a:r>
            <a:r>
              <a:rPr lang="ja-JP" altLang="en-US" dirty="0" smtClean="0"/>
              <a:t>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点と線</a:t>
            </a:r>
            <a:r>
              <a:rPr kumimoji="1" lang="en-US" altLang="ja-JP" dirty="0" smtClean="0"/>
              <a:t>&amp;</a:t>
            </a:r>
            <a:r>
              <a:rPr lang="ja-JP" altLang="en-US" dirty="0" smtClean="0"/>
              <a:t>線と線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fk_Math</a:t>
            </a:r>
            <a:r>
              <a:rPr lang="ja-JP" altLang="en-US" dirty="0" smtClean="0"/>
              <a:t>クラス参照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点と平面</a:t>
            </a:r>
            <a:r>
              <a:rPr kumimoji="1" lang="en-US" altLang="ja-JP" dirty="0" smtClean="0"/>
              <a:t>&amp;</a:t>
            </a:r>
            <a:r>
              <a:rPr lang="ja-JP" altLang="en-US" dirty="0" smtClean="0"/>
              <a:t>線と平面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「</a:t>
            </a:r>
            <a:r>
              <a:rPr lang="ja-JP" altLang="en-US" dirty="0" smtClean="0"/>
              <a:t>三次元幾何要素表現と交差交線計算</a:t>
            </a:r>
            <a:r>
              <a:rPr kumimoji="1" lang="ja-JP" altLang="en-US" dirty="0" smtClean="0"/>
              <a:t>」参照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線と平面の交差判定は、パラメータ</a:t>
            </a:r>
            <a:r>
              <a:rPr lang="en-US" altLang="ja-JP" dirty="0" err="1" smtClean="0"/>
              <a:t>u,v</a:t>
            </a:r>
            <a:r>
              <a:rPr lang="ja-JP" altLang="en-US" dirty="0" err="1" smtClean="0"/>
              <a:t>を算</a:t>
            </a:r>
            <a:r>
              <a:rPr lang="ja-JP" altLang="en-US" dirty="0" smtClean="0"/>
              <a:t>出することで三角形との衝突判定になるので重要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座標系の正規化とは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こういう計算よりは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こういう計算の方が楽そうだよね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5868144" y="2924944"/>
            <a:ext cx="2376264" cy="3096344"/>
            <a:chOff x="5868144" y="2924944"/>
            <a:chExt cx="2376264" cy="3096344"/>
          </a:xfrm>
        </p:grpSpPr>
        <p:sp>
          <p:nvSpPr>
            <p:cNvPr id="6" name="正方形/長方形 5"/>
            <p:cNvSpPr/>
            <p:nvPr/>
          </p:nvSpPr>
          <p:spPr>
            <a:xfrm>
              <a:off x="5868144" y="2924944"/>
              <a:ext cx="1152128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7020272" y="4797152"/>
              <a:ext cx="1224136" cy="12241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/>
          <p:cNvGrpSpPr/>
          <p:nvPr/>
        </p:nvGrpSpPr>
        <p:grpSpPr>
          <a:xfrm rot="2526554">
            <a:off x="1547664" y="2852936"/>
            <a:ext cx="2376264" cy="3096344"/>
            <a:chOff x="5868144" y="2924944"/>
            <a:chExt cx="2376264" cy="3096344"/>
          </a:xfrm>
        </p:grpSpPr>
        <p:sp>
          <p:nvSpPr>
            <p:cNvPr id="10" name="正方形/長方形 9"/>
            <p:cNvSpPr/>
            <p:nvPr/>
          </p:nvSpPr>
          <p:spPr>
            <a:xfrm>
              <a:off x="5868144" y="2924944"/>
              <a:ext cx="1152128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7020272" y="4797152"/>
              <a:ext cx="1224136" cy="12241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球ベース判定の傾向と対策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球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球</a:t>
            </a:r>
            <a:r>
              <a:rPr kumimoji="1" lang="ja-JP" altLang="en-US" dirty="0" smtClean="0"/>
              <a:t>だけで押し通すのは厳しいが、他の判定と併用することも</a:t>
            </a:r>
            <a:r>
              <a:rPr kumimoji="1" lang="ja-JP" altLang="en-US" dirty="0" smtClean="0"/>
              <a:t>多い</a:t>
            </a:r>
            <a:endParaRPr lang="en-US" altLang="ja-JP" dirty="0"/>
          </a:p>
          <a:p>
            <a:pPr lvl="2"/>
            <a:r>
              <a:rPr kumimoji="1" lang="ja-JP" altLang="en-US" dirty="0" smtClean="0"/>
              <a:t>複雑な判定の前に球ベースで判定しておくなど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球の中心を「点」から「線分」に拡張することにより、「カプセル」へと進化する</a:t>
            </a:r>
            <a:endParaRPr lang="en-US" altLang="ja-JP" dirty="0" smtClean="0"/>
          </a:p>
          <a:p>
            <a:r>
              <a:rPr kumimoji="1" lang="ja-JP" altLang="en-US" dirty="0" smtClean="0"/>
              <a:t>カプセル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球よりボリュームの広いエリアをカバー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球の弾丸貫通問題対策としても使用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ボーンのように組み合わせれば人型キャラの判定は十分作れる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球とカプセル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中心間の距離が、お互いの半径の合計より小さかったら衝突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球が</a:t>
            </a:r>
            <a:r>
              <a:rPr kumimoji="1" lang="ja-JP" altLang="en-US" dirty="0" err="1" smtClean="0"/>
              <a:t>うぞぞぞ</a:t>
            </a:r>
            <a:r>
              <a:rPr kumimoji="1" lang="ja-JP" altLang="en-US" dirty="0" smtClean="0"/>
              <a:t>ぞっと動いた軌跡</a:t>
            </a:r>
            <a:endParaRPr kumimoji="1" lang="en-US" altLang="ja-JP" dirty="0" smtClean="0"/>
          </a:p>
          <a:p>
            <a:r>
              <a:rPr lang="ja-JP" altLang="en-US" dirty="0" smtClean="0"/>
              <a:t>組み合わせて人型にしたり、弾丸貫通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問題への対処に</a:t>
            </a:r>
            <a:r>
              <a:rPr lang="ja-JP" altLang="en-US" dirty="0" smtClean="0"/>
              <a:t>使う</a:t>
            </a:r>
            <a:endParaRPr lang="en-US" altLang="ja-JP" dirty="0" smtClean="0"/>
          </a:p>
          <a:p>
            <a:r>
              <a:rPr kumimoji="1" lang="ja-JP" altLang="en-US" dirty="0"/>
              <a:t>線分</a:t>
            </a:r>
            <a:r>
              <a:rPr kumimoji="1" lang="ja-JP" altLang="en-US" dirty="0" smtClean="0"/>
              <a:t>と線分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点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の距離で判定ができる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785786" y="3214686"/>
            <a:ext cx="17145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214546" y="4429132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643438" y="5143512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7572396" y="5143512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143504" y="5143512"/>
            <a:ext cx="292895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241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真の衝突判定とは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ある瞬間にぶつかってるかどうか、を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調べるだけでは「干渉判定」でしかない</a:t>
            </a:r>
            <a:endParaRPr kumimoji="1" lang="en-US" altLang="ja-JP" dirty="0" smtClean="0"/>
          </a:p>
          <a:p>
            <a:r>
              <a:rPr lang="ja-JP" altLang="en-US" dirty="0" smtClean="0"/>
              <a:t>「これくらい動く予定なんだけど、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どこかでぶつかっちゃう？」を調べる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907704" y="4509120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971600" y="5733256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619672" y="5085184"/>
            <a:ext cx="792088" cy="7920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915816" y="3717032"/>
            <a:ext cx="792088" cy="7920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!!!!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588224" y="4005064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220072" y="5373216"/>
            <a:ext cx="792088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732240" y="4149080"/>
            <a:ext cx="792088" cy="792088"/>
          </a:xfrm>
          <a:prstGeom prst="ellipse">
            <a:avLst/>
          </a:prstGeom>
          <a:solidFill>
            <a:srgbClr val="F707F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 rot="19239150">
            <a:off x="5383265" y="4764630"/>
            <a:ext cx="1990685" cy="772235"/>
          </a:xfrm>
          <a:prstGeom prst="rect">
            <a:avLst/>
          </a:prstGeom>
          <a:solidFill>
            <a:srgbClr val="F707F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868144" y="4869160"/>
            <a:ext cx="792088" cy="7920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角張り系判定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球</a:t>
            </a:r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球では安定した接地が難しいため、乗っかることを前提とした物体は角張り系の判定が必要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直方体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XYZ</a:t>
            </a:r>
            <a:r>
              <a:rPr kumimoji="1" lang="ja-JP" altLang="en-US" dirty="0" smtClean="0"/>
              <a:t>軸に</a:t>
            </a:r>
            <a:r>
              <a:rPr kumimoji="1" lang="ja-JP" altLang="en-US" dirty="0" smtClean="0"/>
              <a:t>平行に配置された直方体は</a:t>
            </a:r>
            <a:r>
              <a:rPr kumimoji="1" lang="en-US" altLang="ja-JP" dirty="0" smtClean="0"/>
              <a:t>AABB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自由に回転が許されたものは</a:t>
            </a:r>
            <a:r>
              <a:rPr kumimoji="1" lang="en-US" altLang="ja-JP" dirty="0" smtClean="0"/>
              <a:t>OBB</a:t>
            </a:r>
            <a:r>
              <a:rPr kumimoji="1" lang="ja-JP" altLang="en-US" dirty="0" smtClean="0"/>
              <a:t>と呼ぶ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球やカプセルとの判定も可能で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</a:t>
            </a:r>
            <a:r>
              <a:rPr lang="ja-JP" altLang="en-US" dirty="0" smtClean="0"/>
              <a:t>場合は座標系の正規化を</a:t>
            </a:r>
            <a:r>
              <a:rPr lang="ja-JP" altLang="en-US" dirty="0" smtClean="0"/>
              <a:t>使って</a:t>
            </a:r>
            <a:r>
              <a:rPr lang="ja-JP" altLang="en-US" dirty="0" smtClean="0"/>
              <a:t>処理を行う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凸包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対球に関しては最強レベルの判定素材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凸包同士や、その他の判定素材との連携が</a:t>
            </a:r>
            <a:r>
              <a:rPr lang="ja-JP" altLang="en-US" dirty="0" smtClean="0"/>
              <a:t>困難</a:t>
            </a:r>
            <a:endParaRPr lang="en-US" altLang="ja-JP" dirty="0" smtClean="0"/>
          </a:p>
          <a:p>
            <a:pPr lvl="1"/>
            <a:r>
              <a:rPr lang="ja-JP" altLang="en-US" dirty="0"/>
              <a:t>三角形</a:t>
            </a:r>
            <a:r>
              <a:rPr lang="ja-JP" altLang="en-US" dirty="0" smtClean="0"/>
              <a:t>メッシュ集合体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DirectX</a:t>
            </a:r>
            <a:r>
              <a:rPr lang="ja-JP" altLang="en-US" dirty="0" smtClean="0"/>
              <a:t>や</a:t>
            </a:r>
            <a:r>
              <a:rPr lang="en-US" altLang="ja-JP" dirty="0" smtClean="0"/>
              <a:t>XNA</a:t>
            </a:r>
            <a:r>
              <a:rPr lang="ja-JP" altLang="en-US" dirty="0" smtClean="0"/>
              <a:t>ではデフォルトでサポートしている</a:t>
            </a:r>
            <a:endParaRPr lang="en-US" altLang="ja-JP" dirty="0" smtClean="0"/>
          </a:p>
          <a:p>
            <a:pPr lvl="2"/>
            <a:r>
              <a:rPr lang="ja-JP" altLang="en-US" dirty="0"/>
              <a:t>点</a:t>
            </a:r>
            <a:r>
              <a:rPr lang="ja-JP" altLang="en-US" dirty="0" smtClean="0"/>
              <a:t>や線との判定は容易だが、閉じた形状は表せないので運用に注意が必要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凸包とは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凹んだ部位のない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立体</a:t>
            </a:r>
            <a:endParaRPr kumimoji="1" lang="en-US" altLang="ja-JP" dirty="0" smtClean="0"/>
          </a:p>
          <a:p>
            <a:r>
              <a:rPr lang="en-US" altLang="ja-JP" dirty="0" smtClean="0"/>
              <a:t>n</a:t>
            </a:r>
            <a:r>
              <a:rPr lang="ja-JP" altLang="en-US" dirty="0" smtClean="0"/>
              <a:t>角柱、</a:t>
            </a:r>
            <a:r>
              <a:rPr lang="en-US" altLang="ja-JP" dirty="0" smtClean="0"/>
              <a:t>n</a:t>
            </a:r>
            <a:r>
              <a:rPr lang="ja-JP" altLang="en-US" dirty="0" smtClean="0"/>
              <a:t>角錐なども凸包に含まれる</a:t>
            </a:r>
            <a:endParaRPr lang="en-US" altLang="ja-JP" dirty="0" smtClean="0"/>
          </a:p>
          <a:p>
            <a:r>
              <a:rPr kumimoji="1" lang="ja-JP" altLang="en-US" dirty="0" smtClean="0"/>
              <a:t>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球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との内外判定がべらぼうに簡単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衝突検出になると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難しいが</a:t>
            </a:r>
            <a:r>
              <a:rPr lang="ja-JP" altLang="en-US" dirty="0" err="1" smtClean="0"/>
              <a:t>。。。</a:t>
            </a:r>
            <a:endParaRPr kumimoji="1" lang="ja-JP" altLang="en-US" dirty="0"/>
          </a:p>
        </p:txBody>
      </p:sp>
      <p:pic>
        <p:nvPicPr>
          <p:cNvPr id="1026" name="Picture 2" descr="http://www.is.sci.toho-u.ac.jp/dbps_data/_material_/is/topics/topics2/sample_poly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040731"/>
            <a:ext cx="3327400" cy="364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905</Words>
  <Application>Microsoft Office PowerPoint</Application>
  <PresentationFormat>画面に合わせる 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テーマ</vt:lpstr>
      <vt:lpstr>プロジェクト演習Ⅳ インタラクティブゲーム制作 プログラミング4</vt:lpstr>
      <vt:lpstr>今日の内容</vt:lpstr>
      <vt:lpstr>覚えておいて欲しい計算</vt:lpstr>
      <vt:lpstr>座標系の正規化とは</vt:lpstr>
      <vt:lpstr>球ベース判定の傾向と対策</vt:lpstr>
      <vt:lpstr>球とカプセル</vt:lpstr>
      <vt:lpstr>真の衝突判定とは</vt:lpstr>
      <vt:lpstr>角張り系判定</vt:lpstr>
      <vt:lpstr>凸包とは</vt:lpstr>
      <vt:lpstr>三角形と線分の判定を駆使</vt:lpstr>
      <vt:lpstr>用途に応じて使い分け</vt:lpstr>
      <vt:lpstr>とりあえずおすすめは</vt:lpstr>
      <vt:lpstr>戻し方</vt:lpstr>
      <vt:lpstr>以下のようなシチュを考える</vt:lpstr>
      <vt:lpstr>解決案</vt:lpstr>
      <vt:lpstr>重力の扱い</vt:lpstr>
      <vt:lpstr>どちらが好ましいか？</vt:lpstr>
      <vt:lpstr>効率的な判定のためテクニック</vt:lpstr>
      <vt:lpstr>クラスタリングって？</vt:lpstr>
      <vt:lpstr>クラスタリングに必要な部品</vt:lpstr>
      <vt:lpstr>当たり判定クラスの設計方針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143</cp:revision>
  <dcterms:created xsi:type="dcterms:W3CDTF">2009-10-06T17:40:33Z</dcterms:created>
  <dcterms:modified xsi:type="dcterms:W3CDTF">2011-11-29T08:58:38Z</dcterms:modified>
</cp:coreProperties>
</file>