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80" r:id="rId4"/>
    <p:sldId id="310" r:id="rId5"/>
    <p:sldId id="295" r:id="rId6"/>
    <p:sldId id="298" r:id="rId7"/>
    <p:sldId id="299" r:id="rId8"/>
    <p:sldId id="300" r:id="rId9"/>
    <p:sldId id="301" r:id="rId10"/>
    <p:sldId id="302" r:id="rId11"/>
    <p:sldId id="303" r:id="rId12"/>
    <p:sldId id="304" r:id="rId13"/>
    <p:sldId id="305" r:id="rId14"/>
    <p:sldId id="306" r:id="rId15"/>
    <p:sldId id="307" r:id="rId16"/>
    <p:sldId id="308" r:id="rId17"/>
    <p:sldId id="311" r:id="rId18"/>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829" autoAdjust="0"/>
  </p:normalViewPr>
  <p:slideViewPr>
    <p:cSldViewPr>
      <p:cViewPr varScale="1">
        <p:scale>
          <a:sx n="104" d="100"/>
          <a:sy n="104" d="100"/>
        </p:scale>
        <p:origin x="-58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A3D51BCC-1359-430E-90E5-4E673867CA5C}" type="datetimeFigureOut">
              <a:rPr lang="ja-JP" altLang="en-US"/>
              <a:pPr>
                <a:defRPr/>
              </a:pPr>
              <a:t>2011/11/14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C8F7857-23B6-45B7-A912-BDEDC96788A1}"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B12C6E84-D104-421F-B6D0-714816778AA2}" type="datetimeFigureOut">
              <a:rPr lang="ja-JP" altLang="en-US"/>
              <a:pPr>
                <a:defRPr/>
              </a:pPr>
              <a:t>2011/11/14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BA6377F4-0EFE-40BA-B095-BE71A06A8AE3}"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1835C556-359E-46C6-AFB8-4D9E54FCA359}" type="datetimeFigureOut">
              <a:rPr lang="ja-JP" altLang="en-US"/>
              <a:pPr>
                <a:defRPr/>
              </a:pPr>
              <a:t>2011/11/14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2BC6FC7-16E5-458A-AEEE-BFD7802F37F0}"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0"/>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19F98564-3318-4A20-B955-9BE9E2F815F8}" type="datetimeFigureOut">
              <a:rPr lang="ja-JP" altLang="en-US"/>
              <a:pPr>
                <a:defRPr/>
              </a:pPr>
              <a:t>2011/11/14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ACDDD8B-5818-49B8-9D3A-7EDD197AF94D}"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4A634A24-EE5B-4FF0-9EE6-36F34F864EAD}" type="datetimeFigureOut">
              <a:rPr lang="ja-JP" altLang="en-US"/>
              <a:pPr>
                <a:defRPr/>
              </a:pPr>
              <a:t>2011/11/14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A227536-BE23-4352-AAA9-2ED58E7592B6}"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DE4913FD-4B94-4069-873C-9CFD6849A768}" type="datetimeFigureOut">
              <a:rPr lang="ja-JP" altLang="en-US"/>
              <a:pPr>
                <a:defRPr/>
              </a:pPr>
              <a:t>2011/11/14</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3289FB58-8CFE-4F16-A842-3A83CFB51D51}"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2F2E7673-4BA8-4FAE-B08D-F7E331915AB2}" type="datetimeFigureOut">
              <a:rPr lang="ja-JP" altLang="en-US"/>
              <a:pPr>
                <a:defRPr/>
              </a:pPr>
              <a:t>2011/11/14</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6DFC6E17-9787-4434-BAC6-E87F63939727}"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E3FBDB15-3EBE-4986-9595-1EBF3A74505F}" type="datetimeFigureOut">
              <a:rPr lang="ja-JP" altLang="en-US"/>
              <a:pPr>
                <a:defRPr/>
              </a:pPr>
              <a:t>2011/11/14</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9981AC73-A7AB-4B2B-8FFB-E42BB7B4B64E}"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BD92833B-9B56-4C4D-B5C8-B0371A49DBF1}" type="datetimeFigureOut">
              <a:rPr lang="ja-JP" altLang="en-US"/>
              <a:pPr>
                <a:defRPr/>
              </a:pPr>
              <a:t>2011/11/14</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961DEB76-0AE3-4D7E-A57D-2AEDDB644AEC}"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1E02AAA7-62FC-459A-90FF-24C72A838A1B}" type="datetimeFigureOut">
              <a:rPr lang="ja-JP" altLang="en-US"/>
              <a:pPr>
                <a:defRPr/>
              </a:pPr>
              <a:t>2011/11/14</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6CA6B932-9529-4FEE-B345-F7039022F871}"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C9F6C493-99AD-4F51-A088-84B14A569F01}" type="datetimeFigureOut">
              <a:rPr lang="ja-JP" altLang="en-US"/>
              <a:pPr>
                <a:defRPr/>
              </a:pPr>
              <a:t>2011/11/14</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790E6A3D-FE78-45A9-BFF8-75A9DA0E58B4}"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BA756FEB-708F-47BB-A110-3C967F9A7037}" type="datetimeFigureOut">
              <a:rPr lang="ja-JP" altLang="en-US"/>
              <a:pPr>
                <a:defRPr/>
              </a:pPr>
              <a:t>2011/11/14</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B7B7EFD4-2801-486B-9B28-0AD45C02D28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メイリオ" pitchFamily="50" charset="-128"/>
          <a:ea typeface="メイリオ" pitchFamily="50" charset="-128"/>
          <a:cs typeface="メイリオ" pitchFamily="50" charset="-128"/>
        </a:defRPr>
      </a:lvl1pPr>
      <a:lvl2pPr algn="ctr" rtl="0" eaLnBrk="0" fontAlgn="base" hangingPunct="0">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2pPr>
      <a:lvl3pPr algn="ctr" rtl="0" eaLnBrk="0" fontAlgn="base" hangingPunct="0">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3pPr>
      <a:lvl4pPr algn="ctr" rtl="0" eaLnBrk="0" fontAlgn="base" hangingPunct="0">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4pPr>
      <a:lvl5pPr algn="ctr" rtl="0" eaLnBrk="0" fontAlgn="base" hangingPunct="0">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5pPr>
      <a:lvl6pPr marL="457200" algn="ctr" rtl="0" fontAlgn="base">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6pPr>
      <a:lvl7pPr marL="914400" algn="ctr" rtl="0" fontAlgn="base">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7pPr>
      <a:lvl8pPr marL="1371600" algn="ctr" rtl="0" fontAlgn="base">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8pPr>
      <a:lvl9pPr marL="1828800" algn="ctr" rtl="0" fontAlgn="base">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メイリオ" pitchFamily="50" charset="-128"/>
          <a:ea typeface="メイリオ" pitchFamily="50" charset="-128"/>
          <a:cs typeface="メイリオ" pitchFamily="50" charset="-128"/>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メイリオ" pitchFamily="50" charset="-128"/>
          <a:ea typeface="メイリオ" pitchFamily="50" charset="-128"/>
          <a:cs typeface="メイリオ" pitchFamily="50" charset="-128"/>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メイリオ" pitchFamily="50" charset="-128"/>
          <a:ea typeface="メイリオ" pitchFamily="50" charset="-128"/>
          <a:cs typeface="メイリオ" pitchFamily="50" charset="-128"/>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メイリオ" pitchFamily="50" charset="-128"/>
          <a:ea typeface="メイリオ" pitchFamily="50" charset="-128"/>
          <a:cs typeface="メイリオ" pitchFamily="50" charset="-128"/>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メイリオ" pitchFamily="50" charset="-128"/>
          <a:ea typeface="メイリオ" pitchFamily="50" charset="-128"/>
          <a:cs typeface="メイリオ"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1"/>
          <p:cNvSpPr>
            <a:spLocks noGrp="1"/>
          </p:cNvSpPr>
          <p:nvPr>
            <p:ph type="ctrTitle"/>
          </p:nvPr>
        </p:nvSpPr>
        <p:spPr/>
        <p:txBody>
          <a:bodyPr/>
          <a:lstStyle/>
          <a:p>
            <a:pPr eaLnBrk="1" hangingPunct="1"/>
            <a:r>
              <a:rPr lang="ja-JP" altLang="en-US" dirty="0" smtClean="0"/>
              <a:t>プロジェクト</a:t>
            </a:r>
            <a:r>
              <a:rPr lang="ja-JP" altLang="en-US" dirty="0" smtClean="0"/>
              <a:t>演習</a:t>
            </a:r>
            <a:r>
              <a:rPr lang="en-US" altLang="ja-JP" dirty="0" smtClean="0"/>
              <a:t>Ⅳ</a:t>
            </a:r>
            <a:r>
              <a:rPr lang="ja-JP" altLang="en-US" dirty="0" smtClean="0"/>
              <a:t/>
            </a:r>
            <a:br>
              <a:rPr lang="ja-JP" altLang="en-US" dirty="0" smtClean="0"/>
            </a:br>
            <a:r>
              <a:rPr lang="ja-JP" altLang="en-US" dirty="0" smtClean="0"/>
              <a:t>インタラクティブゲーム</a:t>
            </a:r>
            <a:r>
              <a:rPr lang="ja-JP" altLang="en-US" dirty="0" smtClean="0"/>
              <a:t>制作</a:t>
            </a:r>
            <a:r>
              <a:rPr lang="en-US" altLang="ja-JP" dirty="0" smtClean="0"/>
              <a:t/>
            </a:r>
            <a:br>
              <a:rPr lang="en-US" altLang="ja-JP" dirty="0" smtClean="0"/>
            </a:br>
            <a:r>
              <a:rPr lang="ja-JP" altLang="en-US" dirty="0" smtClean="0"/>
              <a:t>プログラミング</a:t>
            </a:r>
            <a:r>
              <a:rPr lang="en-US" altLang="ja-JP" dirty="0" smtClean="0"/>
              <a:t>4</a:t>
            </a:r>
            <a:endParaRPr lang="ja-JP" altLang="en-US" dirty="0" smtClean="0"/>
          </a:p>
        </p:txBody>
      </p:sp>
      <p:sp>
        <p:nvSpPr>
          <p:cNvPr id="3" name="サブタイトル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r>
              <a:rPr lang="en-US" altLang="ja-JP" dirty="0" smtClean="0">
                <a:cs typeface="+mn-cs"/>
              </a:rPr>
              <a:t>2011/11/15</a:t>
            </a:r>
            <a:endParaRPr lang="ja-JP" altLang="en-US" dirty="0" smtClean="0">
              <a:cs typeface="+mn-cs"/>
            </a:endParaRPr>
          </a:p>
          <a:p>
            <a:pPr eaLnBrk="1" fontAlgn="auto" hangingPunct="1">
              <a:spcAft>
                <a:spcPts val="0"/>
              </a:spcAft>
              <a:buFont typeface="Arial" pitchFamily="34" charset="0"/>
              <a:buNone/>
              <a:defRPr/>
            </a:pPr>
            <a:r>
              <a:rPr lang="ja-JP" altLang="en-US" dirty="0" smtClean="0">
                <a:cs typeface="+mn-cs"/>
              </a:rPr>
              <a:t>クォータニオンの使い方</a:t>
            </a:r>
            <a:endParaRPr lang="en-US" altLang="ja-JP" dirty="0" smtClean="0">
              <a:cs typeface="+mn-cs"/>
            </a:endParaRPr>
          </a:p>
          <a:p>
            <a:pPr eaLnBrk="1" fontAlgn="auto" hangingPunct="1">
              <a:spcAft>
                <a:spcPts val="0"/>
              </a:spcAft>
              <a:buFont typeface="Arial" pitchFamily="34" charset="0"/>
              <a:buNone/>
              <a:defRPr/>
            </a:pPr>
            <a:r>
              <a:rPr lang="ja-JP" altLang="en-US" dirty="0" smtClean="0">
                <a:cs typeface="+mn-cs"/>
              </a:rPr>
              <a:t>～恐るべき</a:t>
            </a:r>
            <a:r>
              <a:rPr lang="en-US" altLang="ja-JP" dirty="0" smtClean="0">
                <a:cs typeface="+mn-cs"/>
              </a:rPr>
              <a:t>1/4</a:t>
            </a:r>
            <a:r>
              <a:rPr lang="ja-JP" altLang="en-US" dirty="0" smtClean="0">
                <a:cs typeface="+mn-cs"/>
              </a:rPr>
              <a:t>たまねぎの威力～</a:t>
            </a:r>
            <a:endParaRPr lang="ja-JP" altLang="en-US" dirty="0">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2</a:t>
            </a:r>
            <a:r>
              <a:rPr kumimoji="1" lang="ja-JP" altLang="en-US" dirty="0" err="1" smtClean="0"/>
              <a:t>つの</a:t>
            </a:r>
            <a:r>
              <a:rPr kumimoji="1" lang="ja-JP" altLang="en-US" dirty="0" smtClean="0"/>
              <a:t>姿勢の補間姿勢を求める</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多分一番よく使う利用方法</a:t>
            </a:r>
            <a:endParaRPr kumimoji="1" lang="en-US" altLang="ja-JP" dirty="0" smtClean="0"/>
          </a:p>
          <a:p>
            <a:endParaRPr kumimoji="1" lang="en-US" altLang="ja-JP" dirty="0" smtClean="0"/>
          </a:p>
          <a:p>
            <a:r>
              <a:rPr kumimoji="1" lang="ja-JP" altLang="en-US" dirty="0" smtClean="0"/>
              <a:t>オイラー角で表された姿勢</a:t>
            </a:r>
            <a:r>
              <a:rPr kumimoji="1" lang="en-US" altLang="ja-JP" dirty="0" smtClean="0"/>
              <a:t>A</a:t>
            </a:r>
            <a:r>
              <a:rPr kumimoji="1" lang="ja-JP" altLang="en-US" dirty="0" smtClean="0"/>
              <a:t>と姿勢</a:t>
            </a:r>
            <a:r>
              <a:rPr kumimoji="1" lang="en-US" altLang="ja-JP" dirty="0" smtClean="0"/>
              <a:t>B</a:t>
            </a:r>
            <a:r>
              <a:rPr kumimoji="1" lang="ja-JP" altLang="en-US" dirty="0" smtClean="0"/>
              <a:t>の</a:t>
            </a:r>
            <a:r>
              <a:rPr kumimoji="1" lang="en-US" altLang="ja-JP" dirty="0" smtClean="0"/>
              <a:t/>
            </a:r>
            <a:br>
              <a:rPr kumimoji="1" lang="en-US" altLang="ja-JP" dirty="0" smtClean="0"/>
            </a:br>
            <a:r>
              <a:rPr kumimoji="1" lang="ja-JP" altLang="en-US" dirty="0" smtClean="0"/>
              <a:t>線形補間</a:t>
            </a:r>
            <a:r>
              <a:rPr kumimoji="1" lang="en-US" altLang="ja-JP" dirty="0" smtClean="0"/>
              <a:t>(E=(1.0-t)</a:t>
            </a:r>
            <a:r>
              <a:rPr kumimoji="1" lang="en-US" altLang="ja-JP" dirty="0" err="1" smtClean="0"/>
              <a:t>A+tB</a:t>
            </a:r>
            <a:r>
              <a:rPr kumimoji="1" lang="en-US" altLang="ja-JP" dirty="0" smtClean="0"/>
              <a:t>)</a:t>
            </a:r>
            <a:r>
              <a:rPr kumimoji="1" lang="ja-JP" altLang="en-US" dirty="0" smtClean="0"/>
              <a:t>を行いたい</a:t>
            </a:r>
            <a:endParaRPr kumimoji="1" lang="en-US" altLang="ja-JP" dirty="0" smtClean="0"/>
          </a:p>
          <a:p>
            <a:pPr lvl="1"/>
            <a:r>
              <a:rPr lang="ja-JP" altLang="en-US" dirty="0" smtClean="0"/>
              <a:t>オイラー角で直接この計算を行うと悲惨な</a:t>
            </a:r>
            <a:r>
              <a:rPr lang="en-US" altLang="ja-JP" dirty="0" smtClean="0"/>
              <a:t/>
            </a:r>
            <a:br>
              <a:rPr lang="en-US" altLang="ja-JP" dirty="0" smtClean="0"/>
            </a:br>
            <a:r>
              <a:rPr lang="ja-JP" altLang="en-US" dirty="0" smtClean="0"/>
              <a:t>ことになる</a:t>
            </a:r>
            <a:endParaRPr lang="en-US" altLang="ja-JP" dirty="0" smtClean="0"/>
          </a:p>
          <a:p>
            <a:r>
              <a:rPr lang="ja-JP" altLang="en-US" dirty="0" smtClean="0"/>
              <a:t>クォータニオンを通すことで安全確実な変換ができる</a:t>
            </a:r>
            <a:endParaRPr kumimoji="1"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コーディング例</a:t>
            </a:r>
            <a:endParaRPr kumimoji="1" lang="ja-JP" altLang="en-US" dirty="0"/>
          </a:p>
        </p:txBody>
      </p:sp>
      <p:sp>
        <p:nvSpPr>
          <p:cNvPr id="3" name="コンテンツ プレースホルダ 2"/>
          <p:cNvSpPr>
            <a:spLocks noGrp="1"/>
          </p:cNvSpPr>
          <p:nvPr>
            <p:ph idx="1"/>
          </p:nvPr>
        </p:nvSpPr>
        <p:spPr>
          <a:xfrm>
            <a:off x="457200" y="1484784"/>
            <a:ext cx="8229600" cy="4824536"/>
          </a:xfrm>
        </p:spPr>
        <p:txBody>
          <a:bodyPr/>
          <a:lstStyle/>
          <a:p>
            <a:pPr>
              <a:buNone/>
            </a:pPr>
            <a:r>
              <a:rPr lang="en-US" altLang="ja-JP" sz="2000" dirty="0" smtClean="0"/>
              <a:t>// </a:t>
            </a:r>
            <a:r>
              <a:rPr lang="en-US" altLang="ja-JP" sz="2000" dirty="0" err="1" smtClean="0"/>
              <a:t>angA</a:t>
            </a:r>
            <a:r>
              <a:rPr lang="en-US" altLang="ja-JP" sz="2000" dirty="0" smtClean="0"/>
              <a:t>, </a:t>
            </a:r>
            <a:r>
              <a:rPr lang="en-US" altLang="ja-JP" sz="2000" dirty="0" err="1" smtClean="0"/>
              <a:t>angB</a:t>
            </a:r>
            <a:r>
              <a:rPr lang="ja-JP" altLang="en-US" sz="2000" dirty="0" err="1" smtClean="0"/>
              <a:t>には</a:t>
            </a:r>
            <a:r>
              <a:rPr lang="ja-JP" altLang="en-US" sz="2000" dirty="0" smtClean="0"/>
              <a:t>姿勢がセットされるとする</a:t>
            </a:r>
            <a:endParaRPr lang="en-US" altLang="ja-JP" sz="2000" dirty="0" smtClean="0"/>
          </a:p>
          <a:p>
            <a:pPr>
              <a:buNone/>
            </a:pPr>
            <a:r>
              <a:rPr kumimoji="1" lang="en-US" altLang="ja-JP" sz="2000" dirty="0" err="1" smtClean="0"/>
              <a:t>fk_Angle</a:t>
            </a:r>
            <a:r>
              <a:rPr kumimoji="1" lang="en-US" altLang="ja-JP" sz="2000" dirty="0" smtClean="0"/>
              <a:t>	</a:t>
            </a:r>
            <a:r>
              <a:rPr kumimoji="1" lang="en-US" altLang="ja-JP" sz="2000" dirty="0" err="1" smtClean="0"/>
              <a:t>angA</a:t>
            </a:r>
            <a:r>
              <a:rPr kumimoji="1" lang="en-US" altLang="ja-JP" sz="2000" dirty="0" smtClean="0"/>
              <a:t>, </a:t>
            </a:r>
            <a:r>
              <a:rPr kumimoji="1" lang="en-US" altLang="ja-JP" sz="2000" dirty="0" err="1" smtClean="0"/>
              <a:t>angB</a:t>
            </a:r>
            <a:r>
              <a:rPr kumimoji="1" lang="en-US" altLang="ja-JP" sz="2000" dirty="0" smtClean="0"/>
              <a:t>, </a:t>
            </a:r>
            <a:r>
              <a:rPr lang="en-US" altLang="ja-JP" sz="2000" dirty="0" err="1" smtClean="0"/>
              <a:t>a</a:t>
            </a:r>
            <a:r>
              <a:rPr kumimoji="1" lang="en-US" altLang="ja-JP" sz="2000" dirty="0" err="1" smtClean="0"/>
              <a:t>ngRes</a:t>
            </a:r>
            <a:r>
              <a:rPr kumimoji="1" lang="en-US" altLang="ja-JP" sz="2000" dirty="0" smtClean="0"/>
              <a:t>;</a:t>
            </a:r>
          </a:p>
          <a:p>
            <a:pPr>
              <a:buNone/>
            </a:pPr>
            <a:r>
              <a:rPr kumimoji="1" lang="en-US" altLang="ja-JP" sz="2000" dirty="0" err="1" smtClean="0"/>
              <a:t>fk_Quaternion</a:t>
            </a:r>
            <a:r>
              <a:rPr kumimoji="1" lang="en-US" altLang="ja-JP" sz="2000" dirty="0" smtClean="0"/>
              <a:t>	</a:t>
            </a:r>
            <a:r>
              <a:rPr kumimoji="1" lang="en-US" altLang="ja-JP" sz="2000" dirty="0" err="1" smtClean="0"/>
              <a:t>qA</a:t>
            </a:r>
            <a:r>
              <a:rPr kumimoji="1" lang="en-US" altLang="ja-JP" sz="2000" dirty="0" smtClean="0"/>
              <a:t>, </a:t>
            </a:r>
            <a:r>
              <a:rPr kumimoji="1" lang="en-US" altLang="ja-JP" sz="2000" dirty="0" err="1" smtClean="0"/>
              <a:t>qB</a:t>
            </a:r>
            <a:r>
              <a:rPr kumimoji="1" lang="en-US" altLang="ja-JP" sz="2000" dirty="0" smtClean="0"/>
              <a:t>, </a:t>
            </a:r>
            <a:r>
              <a:rPr kumimoji="1" lang="en-US" altLang="ja-JP" sz="2000" dirty="0" err="1" smtClean="0"/>
              <a:t>qAns</a:t>
            </a:r>
            <a:r>
              <a:rPr kumimoji="1" lang="en-US" altLang="ja-JP" sz="2000" dirty="0" smtClean="0"/>
              <a:t>;</a:t>
            </a:r>
          </a:p>
          <a:p>
            <a:pPr>
              <a:buNone/>
            </a:pPr>
            <a:r>
              <a:rPr lang="en-US" altLang="ja-JP" sz="2000" dirty="0" smtClean="0"/>
              <a:t>double		t = 0.5; // </a:t>
            </a:r>
            <a:r>
              <a:rPr lang="ja-JP" altLang="en-US" sz="2000" dirty="0" smtClean="0"/>
              <a:t>任意の補間パラメータを指定</a:t>
            </a:r>
            <a:endParaRPr lang="en-US" altLang="ja-JP" sz="2000" dirty="0" smtClean="0"/>
          </a:p>
          <a:p>
            <a:pPr>
              <a:buNone/>
            </a:pPr>
            <a:endParaRPr lang="en-US" altLang="ja-JP" sz="2000" dirty="0" smtClean="0"/>
          </a:p>
          <a:p>
            <a:pPr>
              <a:buNone/>
            </a:pPr>
            <a:r>
              <a:rPr lang="en-US" altLang="ja-JP" sz="2000" dirty="0" smtClean="0"/>
              <a:t>// </a:t>
            </a:r>
            <a:r>
              <a:rPr lang="ja-JP" altLang="en-US" sz="2000" dirty="0" smtClean="0"/>
              <a:t>オイラー角をそれぞれクォータニオンに変換</a:t>
            </a:r>
            <a:endParaRPr lang="en-US" altLang="ja-JP" sz="2000" dirty="0" smtClean="0"/>
          </a:p>
          <a:p>
            <a:pPr>
              <a:buNone/>
            </a:pPr>
            <a:r>
              <a:rPr kumimoji="1" lang="en-US" altLang="ja-JP" sz="2000" dirty="0" err="1" smtClean="0"/>
              <a:t>qA.makeEuler</a:t>
            </a:r>
            <a:r>
              <a:rPr kumimoji="1" lang="en-US" altLang="ja-JP" sz="2000" dirty="0" smtClean="0"/>
              <a:t>(</a:t>
            </a:r>
            <a:r>
              <a:rPr kumimoji="1" lang="en-US" altLang="ja-JP" sz="2000" dirty="0" err="1" smtClean="0"/>
              <a:t>angA</a:t>
            </a:r>
            <a:r>
              <a:rPr kumimoji="1" lang="en-US" altLang="ja-JP" sz="2000" dirty="0" smtClean="0"/>
              <a:t>);</a:t>
            </a:r>
          </a:p>
          <a:p>
            <a:pPr>
              <a:buNone/>
            </a:pPr>
            <a:r>
              <a:rPr lang="en-US" altLang="ja-JP" sz="2000" dirty="0" err="1" smtClean="0"/>
              <a:t>qB.makeEuler</a:t>
            </a:r>
            <a:r>
              <a:rPr lang="en-US" altLang="ja-JP" sz="2000" dirty="0" smtClean="0"/>
              <a:t>(</a:t>
            </a:r>
            <a:r>
              <a:rPr lang="en-US" altLang="ja-JP" sz="2000" dirty="0" err="1" smtClean="0"/>
              <a:t>angB</a:t>
            </a:r>
            <a:r>
              <a:rPr lang="en-US" altLang="ja-JP" sz="2000" dirty="0" smtClean="0"/>
              <a:t>);</a:t>
            </a:r>
          </a:p>
          <a:p>
            <a:pPr>
              <a:buNone/>
            </a:pPr>
            <a:r>
              <a:rPr lang="en-US" altLang="ja-JP" sz="2000" dirty="0" smtClean="0"/>
              <a:t>// </a:t>
            </a:r>
            <a:r>
              <a:rPr lang="ja-JP" altLang="en-US" sz="2000" dirty="0" smtClean="0"/>
              <a:t>球面線形補間を使って補間クォータニオンを算出</a:t>
            </a:r>
            <a:endParaRPr lang="en-US" altLang="ja-JP" sz="2000" dirty="0" smtClean="0"/>
          </a:p>
          <a:p>
            <a:pPr>
              <a:buNone/>
            </a:pPr>
            <a:r>
              <a:rPr lang="en-US" altLang="ja-JP" sz="2000" dirty="0" err="1" smtClean="0"/>
              <a:t>qAns</a:t>
            </a:r>
            <a:r>
              <a:rPr lang="en-US" altLang="ja-JP" sz="2000" dirty="0" smtClean="0"/>
              <a:t> = </a:t>
            </a:r>
            <a:r>
              <a:rPr lang="en-US" altLang="ja-JP" sz="2000" dirty="0" err="1" smtClean="0"/>
              <a:t>fk_Math</a:t>
            </a:r>
            <a:r>
              <a:rPr lang="en-US" altLang="ja-JP" sz="2000" dirty="0" smtClean="0"/>
              <a:t>::</a:t>
            </a:r>
            <a:r>
              <a:rPr lang="en-US" altLang="ja-JP" sz="2000" dirty="0" err="1" smtClean="0"/>
              <a:t>quatInterSphere</a:t>
            </a:r>
            <a:r>
              <a:rPr lang="en-US" altLang="ja-JP" sz="2000" dirty="0" smtClean="0"/>
              <a:t>(</a:t>
            </a:r>
            <a:r>
              <a:rPr lang="en-US" altLang="ja-JP" sz="2000" dirty="0" err="1" smtClean="0"/>
              <a:t>qA</a:t>
            </a:r>
            <a:r>
              <a:rPr lang="en-US" altLang="ja-JP" sz="2000" dirty="0" smtClean="0"/>
              <a:t>, </a:t>
            </a:r>
            <a:r>
              <a:rPr lang="en-US" altLang="ja-JP" sz="2000" dirty="0" err="1" smtClean="0"/>
              <a:t>qB</a:t>
            </a:r>
            <a:r>
              <a:rPr lang="en-US" altLang="ja-JP" sz="2000" dirty="0" smtClean="0"/>
              <a:t>, t);</a:t>
            </a:r>
          </a:p>
          <a:p>
            <a:pPr>
              <a:buNone/>
            </a:pPr>
            <a:r>
              <a:rPr kumimoji="1" lang="en-US" altLang="ja-JP" sz="2000" dirty="0" smtClean="0"/>
              <a:t>// </a:t>
            </a:r>
            <a:r>
              <a:rPr kumimoji="1" lang="ja-JP" altLang="en-US" sz="2000" dirty="0" smtClean="0"/>
              <a:t>補間したクォータニオンをオイラー角に変換</a:t>
            </a:r>
            <a:endParaRPr kumimoji="1" lang="en-US" altLang="ja-JP" sz="2000" dirty="0" smtClean="0"/>
          </a:p>
          <a:p>
            <a:pPr>
              <a:buNone/>
            </a:pPr>
            <a:r>
              <a:rPr kumimoji="1" lang="en-US" altLang="ja-JP" sz="2000" dirty="0" err="1" smtClean="0"/>
              <a:t>angRes</a:t>
            </a:r>
            <a:r>
              <a:rPr kumimoji="1" lang="en-US" altLang="ja-JP" sz="2000" dirty="0" smtClean="0"/>
              <a:t> = </a:t>
            </a:r>
            <a:r>
              <a:rPr kumimoji="1" lang="en-US" altLang="ja-JP" sz="2000" dirty="0" err="1" smtClean="0"/>
              <a:t>qAns.getEuler</a:t>
            </a:r>
            <a:r>
              <a:rPr kumimoji="1" lang="en-US" altLang="ja-JP" sz="2000" dirty="0" smtClean="0"/>
              <a:t>();</a:t>
            </a:r>
            <a:endParaRPr kumimoji="1" lang="ja-JP" altLang="en-US"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解説</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err="1" smtClean="0"/>
              <a:t>makeEuler</a:t>
            </a:r>
            <a:r>
              <a:rPr kumimoji="1" lang="en-US" altLang="ja-JP" dirty="0" smtClean="0"/>
              <a:t>()</a:t>
            </a:r>
            <a:r>
              <a:rPr kumimoji="1" lang="ja-JP" altLang="en-US" dirty="0" smtClean="0"/>
              <a:t>でオイラー角→</a:t>
            </a:r>
            <a:r>
              <a:rPr kumimoji="1" lang="en-US" altLang="ja-JP" dirty="0" smtClean="0"/>
              <a:t>Q</a:t>
            </a:r>
            <a:r>
              <a:rPr kumimoji="1" lang="ja-JP" altLang="en-US" dirty="0" smtClean="0"/>
              <a:t>変換</a:t>
            </a:r>
            <a:endParaRPr kumimoji="1" lang="en-US" altLang="ja-JP" dirty="0" smtClean="0"/>
          </a:p>
          <a:p>
            <a:r>
              <a:rPr lang="en-US" altLang="ja-JP" dirty="0" err="1" smtClean="0"/>
              <a:t>getEuler</a:t>
            </a:r>
            <a:r>
              <a:rPr lang="en-US" altLang="ja-JP" dirty="0" smtClean="0"/>
              <a:t>()</a:t>
            </a:r>
            <a:r>
              <a:rPr lang="ja-JP" altLang="en-US" dirty="0" smtClean="0"/>
              <a:t>で</a:t>
            </a:r>
            <a:r>
              <a:rPr lang="en-US" altLang="ja-JP" dirty="0" smtClean="0"/>
              <a:t>Q</a:t>
            </a:r>
            <a:r>
              <a:rPr lang="ja-JP" altLang="en-US" dirty="0" smtClean="0"/>
              <a:t>→オイラー角変換</a:t>
            </a:r>
            <a:endParaRPr lang="en-US" altLang="ja-JP" dirty="0" smtClean="0"/>
          </a:p>
          <a:p>
            <a:endParaRPr kumimoji="1" lang="en-US" altLang="ja-JP" dirty="0" smtClean="0"/>
          </a:p>
          <a:p>
            <a:r>
              <a:rPr lang="en-US" altLang="ja-JP" dirty="0" err="1" smtClean="0"/>
              <a:t>fk_Math</a:t>
            </a:r>
            <a:r>
              <a:rPr lang="en-US" altLang="ja-JP" dirty="0" smtClean="0"/>
              <a:t>::</a:t>
            </a:r>
            <a:r>
              <a:rPr lang="en-US" altLang="ja-JP" dirty="0" err="1" smtClean="0"/>
              <a:t>quatInterSphere</a:t>
            </a:r>
            <a:r>
              <a:rPr lang="en-US" altLang="ja-JP" dirty="0" smtClean="0"/>
              <a:t>()</a:t>
            </a:r>
          </a:p>
          <a:p>
            <a:pPr lvl="1"/>
            <a:r>
              <a:rPr kumimoji="1" lang="en-US" altLang="ja-JP" dirty="0" err="1" smtClean="0"/>
              <a:t>fk_Math</a:t>
            </a:r>
            <a:r>
              <a:rPr kumimoji="1" lang="ja-JP" altLang="en-US" dirty="0" smtClean="0"/>
              <a:t>クラスの</a:t>
            </a:r>
            <a:r>
              <a:rPr kumimoji="1" lang="en-US" altLang="ja-JP" dirty="0" smtClean="0"/>
              <a:t>static</a:t>
            </a:r>
            <a:r>
              <a:rPr kumimoji="1" lang="ja-JP" altLang="en-US" dirty="0" smtClean="0"/>
              <a:t>メンバ関数</a:t>
            </a:r>
            <a:endParaRPr kumimoji="1" lang="en-US" altLang="ja-JP" dirty="0" smtClean="0"/>
          </a:p>
          <a:p>
            <a:pPr lvl="1"/>
            <a:r>
              <a:rPr lang="en-US" altLang="ja-JP" dirty="0" smtClean="0"/>
              <a:t>static</a:t>
            </a:r>
            <a:r>
              <a:rPr lang="ja-JP" altLang="en-US" dirty="0" smtClean="0"/>
              <a:t>メンバとは、クラスのインスタンスを作らなくても利用できる関数</a:t>
            </a:r>
            <a:endParaRPr lang="en-US" altLang="ja-JP" dirty="0" smtClean="0"/>
          </a:p>
          <a:p>
            <a:pPr lvl="1"/>
            <a:r>
              <a:rPr kumimoji="1" lang="ja-JP" altLang="en-US" dirty="0" smtClean="0"/>
              <a:t>関数単体で機能する物はよく</a:t>
            </a:r>
            <a:r>
              <a:rPr kumimoji="1" lang="en-US" altLang="ja-JP" dirty="0" smtClean="0"/>
              <a:t>static</a:t>
            </a:r>
            <a:r>
              <a:rPr kumimoji="1" lang="ja-JP" altLang="en-US" dirty="0" smtClean="0"/>
              <a:t>化される</a:t>
            </a:r>
            <a:endParaRPr kumimoji="1" lang="ja-JP"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回転合成とベクトルの回転</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こちらの利用方法も便利なので覚えよう</a:t>
            </a:r>
            <a:endParaRPr kumimoji="1" lang="en-US" altLang="ja-JP" dirty="0" smtClean="0"/>
          </a:p>
          <a:p>
            <a:endParaRPr lang="en-US" altLang="ja-JP" dirty="0" smtClean="0"/>
          </a:p>
          <a:p>
            <a:r>
              <a:rPr kumimoji="1" lang="en-US" altLang="ja-JP" dirty="0" err="1" smtClean="0"/>
              <a:t>setRotate</a:t>
            </a:r>
            <a:r>
              <a:rPr kumimoji="1" lang="en-US" altLang="ja-JP" dirty="0" smtClean="0"/>
              <a:t>(</a:t>
            </a:r>
            <a:r>
              <a:rPr kumimoji="1" lang="ja-JP" altLang="en-US" dirty="0" smtClean="0"/>
              <a:t>角度</a:t>
            </a:r>
            <a:r>
              <a:rPr kumimoji="1" lang="en-US" altLang="ja-JP" dirty="0" smtClean="0"/>
              <a:t>, x, y, z)</a:t>
            </a:r>
          </a:p>
          <a:p>
            <a:r>
              <a:rPr lang="en-US" altLang="ja-JP" dirty="0" err="1" smtClean="0"/>
              <a:t>setRotate</a:t>
            </a:r>
            <a:r>
              <a:rPr lang="en-US" altLang="ja-JP" dirty="0" smtClean="0"/>
              <a:t>(</a:t>
            </a:r>
            <a:r>
              <a:rPr lang="ja-JP" altLang="en-US" dirty="0" smtClean="0"/>
              <a:t>角度</a:t>
            </a:r>
            <a:r>
              <a:rPr lang="en-US" altLang="ja-JP" dirty="0" smtClean="0"/>
              <a:t>, </a:t>
            </a:r>
            <a:r>
              <a:rPr lang="ja-JP" altLang="en-US" dirty="0" smtClean="0"/>
              <a:t>軸を表すベクトル</a:t>
            </a:r>
            <a:r>
              <a:rPr lang="en-US" altLang="ja-JP" dirty="0" smtClean="0"/>
              <a:t>)</a:t>
            </a:r>
            <a:endParaRPr kumimoji="1" lang="en-US" altLang="ja-JP" dirty="0" smtClean="0"/>
          </a:p>
          <a:p>
            <a:pPr lvl="1"/>
            <a:r>
              <a:rPr lang="ja-JP" altLang="en-US" dirty="0" smtClean="0"/>
              <a:t>回転軸と角度を指定して、その回転を表す</a:t>
            </a:r>
            <a:r>
              <a:rPr lang="en-US" altLang="ja-JP" dirty="0" smtClean="0"/>
              <a:t/>
            </a:r>
            <a:br>
              <a:rPr lang="en-US" altLang="ja-JP" dirty="0" smtClean="0"/>
            </a:br>
            <a:r>
              <a:rPr lang="ja-JP" altLang="en-US" dirty="0" smtClean="0"/>
              <a:t>クォータニオンを作成する</a:t>
            </a:r>
            <a:endParaRPr lang="en-US" altLang="ja-JP" dirty="0" smtClean="0"/>
          </a:p>
          <a:p>
            <a:pPr lvl="1"/>
            <a:r>
              <a:rPr kumimoji="1" lang="ja-JP" altLang="en-US" dirty="0" smtClean="0"/>
              <a:t>これのおかげで</a:t>
            </a:r>
            <a:r>
              <a:rPr kumimoji="1" lang="en-US" altLang="ja-JP" dirty="0" smtClean="0"/>
              <a:t>set()</a:t>
            </a:r>
            <a:r>
              <a:rPr kumimoji="1" lang="ja-JP" altLang="en-US" dirty="0" smtClean="0"/>
              <a:t>の出番はまず無い</a:t>
            </a:r>
            <a:endParaRPr kumimoji="1" lang="ja-JP"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回転合成は乗算で</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err="1" smtClean="0"/>
              <a:t>qAB</a:t>
            </a:r>
            <a:r>
              <a:rPr kumimoji="1" lang="en-US" altLang="ja-JP" dirty="0" smtClean="0"/>
              <a:t> = </a:t>
            </a:r>
            <a:r>
              <a:rPr kumimoji="1" lang="en-US" altLang="ja-JP" dirty="0" err="1" smtClean="0"/>
              <a:t>qA</a:t>
            </a:r>
            <a:r>
              <a:rPr kumimoji="1" lang="en-US" altLang="ja-JP" dirty="0" smtClean="0"/>
              <a:t>*</a:t>
            </a:r>
            <a:r>
              <a:rPr kumimoji="1" lang="en-US" altLang="ja-JP" dirty="0" err="1" smtClean="0"/>
              <a:t>qB</a:t>
            </a:r>
            <a:r>
              <a:rPr kumimoji="1" lang="en-US" altLang="ja-JP" dirty="0" smtClean="0"/>
              <a:t>; </a:t>
            </a:r>
            <a:r>
              <a:rPr kumimoji="1" lang="ja-JP" altLang="en-US" dirty="0" smtClean="0"/>
              <a:t>で実現可能</a:t>
            </a:r>
            <a:endParaRPr kumimoji="1" lang="en-US" altLang="ja-JP" dirty="0" smtClean="0"/>
          </a:p>
          <a:p>
            <a:pPr lvl="1"/>
            <a:r>
              <a:rPr lang="ja-JP" altLang="en-US" dirty="0" smtClean="0"/>
              <a:t>乗算の順序を入れ替えてしまうと意味合いが変わってしまうので注意</a:t>
            </a:r>
            <a:endParaRPr lang="en-US" altLang="ja-JP" dirty="0" smtClean="0"/>
          </a:p>
          <a:p>
            <a:pPr lvl="2"/>
            <a:r>
              <a:rPr lang="en-US" altLang="ja-JP" dirty="0" smtClean="0"/>
              <a:t>A</a:t>
            </a:r>
            <a:r>
              <a:rPr lang="ja-JP" altLang="en-US" dirty="0" smtClean="0"/>
              <a:t>の回転後</a:t>
            </a:r>
            <a:r>
              <a:rPr lang="en-US" altLang="ja-JP" dirty="0" smtClean="0"/>
              <a:t>B</a:t>
            </a:r>
            <a:r>
              <a:rPr lang="ja-JP" altLang="en-US" dirty="0" smtClean="0"/>
              <a:t>の回転を行うのと、</a:t>
            </a:r>
            <a:r>
              <a:rPr lang="en-US" altLang="ja-JP" dirty="0" smtClean="0"/>
              <a:t/>
            </a:r>
            <a:br>
              <a:rPr lang="en-US" altLang="ja-JP" dirty="0" smtClean="0"/>
            </a:br>
            <a:r>
              <a:rPr lang="en-US" altLang="ja-JP" dirty="0" smtClean="0"/>
              <a:t>B</a:t>
            </a:r>
            <a:r>
              <a:rPr lang="ja-JP" altLang="en-US" dirty="0" smtClean="0"/>
              <a:t>の回転後</a:t>
            </a:r>
            <a:r>
              <a:rPr lang="en-US" altLang="ja-JP" dirty="0" smtClean="0"/>
              <a:t>A</a:t>
            </a:r>
            <a:r>
              <a:rPr lang="ja-JP" altLang="en-US" dirty="0" smtClean="0"/>
              <a:t>の回転を行うのでは異なる結果になる</a:t>
            </a:r>
            <a:endParaRPr lang="en-US" altLang="ja-JP" dirty="0" smtClean="0"/>
          </a:p>
          <a:p>
            <a:pPr lvl="1"/>
            <a:r>
              <a:rPr kumimoji="1" lang="en-US" altLang="ja-JP" dirty="0" smtClean="0"/>
              <a:t>FK</a:t>
            </a:r>
            <a:r>
              <a:rPr kumimoji="1" lang="ja-JP" altLang="en-US" dirty="0" smtClean="0"/>
              <a:t>のオイラー角は以下の処理で変換できる</a:t>
            </a:r>
            <a:r>
              <a:rPr kumimoji="1" lang="en-US" altLang="ja-JP" dirty="0" smtClean="0"/>
              <a:t/>
            </a:r>
            <a:br>
              <a:rPr kumimoji="1" lang="en-US" altLang="ja-JP" dirty="0" smtClean="0"/>
            </a:br>
            <a:r>
              <a:rPr kumimoji="1" lang="en-US" altLang="ja-JP" sz="2400" dirty="0" smtClean="0"/>
              <a:t>(</a:t>
            </a:r>
            <a:r>
              <a:rPr kumimoji="1" lang="en-US" altLang="ja-JP" sz="2400" dirty="0" err="1" smtClean="0"/>
              <a:t>makeEuler</a:t>
            </a:r>
            <a:r>
              <a:rPr kumimoji="1" lang="en-US" altLang="ja-JP" sz="2400" dirty="0" smtClean="0"/>
              <a:t>()</a:t>
            </a:r>
            <a:r>
              <a:rPr kumimoji="1" lang="ja-JP" altLang="en-US" sz="2400" dirty="0" smtClean="0"/>
              <a:t>で実際に同じ処理をしている</a:t>
            </a:r>
            <a:r>
              <a:rPr kumimoji="1" lang="en-US" altLang="ja-JP" sz="2400" dirty="0" smtClean="0"/>
              <a:t>)</a:t>
            </a:r>
            <a:endParaRPr kumimoji="1" lang="en-US" altLang="ja-JP" dirty="0" smtClean="0"/>
          </a:p>
          <a:p>
            <a:pPr lvl="3">
              <a:buNone/>
            </a:pPr>
            <a:r>
              <a:rPr kumimoji="1" lang="en-US" altLang="ja-JP" dirty="0" err="1" smtClean="0"/>
              <a:t>qH</a:t>
            </a:r>
            <a:r>
              <a:rPr lang="en-US" altLang="ja-JP" dirty="0" err="1" smtClean="0"/>
              <a:t>.setRotate</a:t>
            </a:r>
            <a:r>
              <a:rPr lang="en-US" altLang="ja-JP" dirty="0" smtClean="0"/>
              <a:t>(-</a:t>
            </a:r>
            <a:r>
              <a:rPr lang="en-US" altLang="ja-JP" dirty="0" err="1" smtClean="0"/>
              <a:t>euler.h</a:t>
            </a:r>
            <a:r>
              <a:rPr lang="en-US" altLang="ja-JP" dirty="0" smtClean="0"/>
              <a:t>, 0, 1, 0);</a:t>
            </a:r>
          </a:p>
          <a:p>
            <a:pPr lvl="3">
              <a:buNone/>
            </a:pPr>
            <a:r>
              <a:rPr lang="en-US" altLang="ja-JP" dirty="0" err="1" smtClean="0"/>
              <a:t>qP.setRotate</a:t>
            </a:r>
            <a:r>
              <a:rPr lang="en-US" altLang="ja-JP" dirty="0" smtClean="0"/>
              <a:t>(</a:t>
            </a:r>
            <a:r>
              <a:rPr lang="en-US" altLang="ja-JP" dirty="0" err="1" smtClean="0"/>
              <a:t>euler.p</a:t>
            </a:r>
            <a:r>
              <a:rPr lang="en-US" altLang="ja-JP" dirty="0" smtClean="0"/>
              <a:t>, 1, 0, 0);</a:t>
            </a:r>
          </a:p>
          <a:p>
            <a:pPr lvl="3">
              <a:buNone/>
            </a:pPr>
            <a:r>
              <a:rPr lang="en-US" altLang="ja-JP" dirty="0" err="1" smtClean="0"/>
              <a:t>qB.setRotate</a:t>
            </a:r>
            <a:r>
              <a:rPr lang="en-US" altLang="ja-JP" dirty="0" smtClean="0"/>
              <a:t>(-</a:t>
            </a:r>
            <a:r>
              <a:rPr lang="en-US" altLang="ja-JP" dirty="0" err="1" smtClean="0"/>
              <a:t>euler.b</a:t>
            </a:r>
            <a:r>
              <a:rPr lang="en-US" altLang="ja-JP" dirty="0" smtClean="0"/>
              <a:t>, 0, 0, 1);</a:t>
            </a:r>
          </a:p>
          <a:p>
            <a:pPr lvl="3">
              <a:buNone/>
            </a:pPr>
            <a:r>
              <a:rPr kumimoji="1" lang="en-US" altLang="ja-JP" dirty="0" err="1" smtClean="0"/>
              <a:t>qHPB</a:t>
            </a:r>
            <a:r>
              <a:rPr kumimoji="1" lang="en-US" altLang="ja-JP" dirty="0" smtClean="0"/>
              <a:t> = </a:t>
            </a:r>
            <a:r>
              <a:rPr kumimoji="1" lang="en-US" altLang="ja-JP" dirty="0" err="1" smtClean="0"/>
              <a:t>qH</a:t>
            </a:r>
            <a:r>
              <a:rPr kumimoji="1" lang="en-US" altLang="ja-JP" dirty="0" smtClean="0"/>
              <a:t> * </a:t>
            </a:r>
            <a:r>
              <a:rPr kumimoji="1" lang="en-US" altLang="ja-JP" dirty="0" err="1" smtClean="0"/>
              <a:t>qP</a:t>
            </a:r>
            <a:r>
              <a:rPr kumimoji="1" lang="en-US" altLang="ja-JP" dirty="0" smtClean="0"/>
              <a:t> * </a:t>
            </a:r>
            <a:r>
              <a:rPr kumimoji="1" lang="en-US" altLang="ja-JP" dirty="0" err="1" smtClean="0"/>
              <a:t>qB</a:t>
            </a:r>
            <a:r>
              <a:rPr kumimoji="1" lang="en-US" altLang="ja-JP" dirty="0" smtClean="0"/>
              <a:t>;</a:t>
            </a:r>
            <a:endParaRPr kumimoji="1" lang="ja-JP"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あるベクトルを</a:t>
            </a:r>
            <a:r>
              <a:rPr lang="en-US" altLang="ja-JP" dirty="0" smtClean="0"/>
              <a:t/>
            </a:r>
            <a:br>
              <a:rPr lang="en-US" altLang="ja-JP" dirty="0" smtClean="0"/>
            </a:br>
            <a:r>
              <a:rPr lang="ja-JP" altLang="en-US" dirty="0" smtClean="0"/>
              <a:t>自由に回転させるには</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まずは好きな回転を表す</a:t>
            </a:r>
            <a:r>
              <a:rPr kumimoji="1" lang="en-US" altLang="ja-JP" dirty="0" smtClean="0"/>
              <a:t>Q</a:t>
            </a:r>
            <a:r>
              <a:rPr kumimoji="1" lang="ja-JP" altLang="en-US" dirty="0" smtClean="0"/>
              <a:t>を作る</a:t>
            </a:r>
            <a:endParaRPr kumimoji="1" lang="en-US" altLang="ja-JP" dirty="0" smtClean="0"/>
          </a:p>
          <a:p>
            <a:r>
              <a:rPr lang="ja-JP" altLang="en-US" dirty="0" smtClean="0"/>
              <a:t>その上で、以下の処理を呼べば終了</a:t>
            </a:r>
            <a:endParaRPr kumimoji="1" lang="en-US" altLang="ja-JP" dirty="0" smtClean="0"/>
          </a:p>
          <a:p>
            <a:pPr lvl="1"/>
            <a:r>
              <a:rPr kumimoji="1" lang="en-US" altLang="ja-JP" dirty="0" err="1" smtClean="0"/>
              <a:t>vAfter</a:t>
            </a:r>
            <a:r>
              <a:rPr kumimoji="1" lang="en-US" altLang="ja-JP" dirty="0" smtClean="0"/>
              <a:t> = </a:t>
            </a:r>
            <a:r>
              <a:rPr kumimoji="1" lang="en-US" altLang="ja-JP" dirty="0" err="1" smtClean="0"/>
              <a:t>qRot</a:t>
            </a:r>
            <a:r>
              <a:rPr kumimoji="1" lang="en-US" altLang="ja-JP" dirty="0" smtClean="0"/>
              <a:t> * </a:t>
            </a:r>
            <a:r>
              <a:rPr kumimoji="1" lang="en-US" altLang="ja-JP" dirty="0" err="1" smtClean="0"/>
              <a:t>vBefore</a:t>
            </a:r>
            <a:r>
              <a:rPr kumimoji="1" lang="en-US" altLang="ja-JP" dirty="0" smtClean="0"/>
              <a:t>;</a:t>
            </a:r>
          </a:p>
          <a:p>
            <a:endParaRPr lang="en-US" altLang="ja-JP" dirty="0" smtClean="0"/>
          </a:p>
          <a:p>
            <a:r>
              <a:rPr lang="ja-JP" altLang="en-US" dirty="0" smtClean="0"/>
              <a:t>用途は色々考えられる</a:t>
            </a:r>
            <a:endParaRPr lang="en-US" altLang="ja-JP" dirty="0" smtClean="0"/>
          </a:p>
          <a:p>
            <a:pPr lvl="1"/>
            <a:r>
              <a:rPr kumimoji="1" lang="ja-JP" altLang="en-US" dirty="0" smtClean="0"/>
              <a:t>射撃武器による銃口補正や誘導補正</a:t>
            </a:r>
            <a:endParaRPr kumimoji="1" lang="en-US" altLang="ja-JP" dirty="0" smtClean="0"/>
          </a:p>
          <a:p>
            <a:pPr lvl="1"/>
            <a:r>
              <a:rPr lang="ja-JP" altLang="en-US" dirty="0" smtClean="0"/>
              <a:t>キャラやカメラをある地点に徐々に向ける</a:t>
            </a:r>
            <a:endParaRPr lang="en-US" altLang="ja-JP" dirty="0" smtClean="0"/>
          </a:p>
          <a:p>
            <a:pPr lvl="1"/>
            <a:r>
              <a:rPr kumimoji="1" lang="ja-JP" altLang="en-US" dirty="0" smtClean="0"/>
              <a:t>モーションの合成</a:t>
            </a:r>
            <a:r>
              <a:rPr kumimoji="1" lang="en-US" altLang="ja-JP" dirty="0" smtClean="0"/>
              <a:t>(</a:t>
            </a:r>
            <a:r>
              <a:rPr kumimoji="1" lang="ja-JP" altLang="en-US" dirty="0" smtClean="0"/>
              <a:t>ちょっと高度だけど</a:t>
            </a:r>
            <a:r>
              <a:rPr kumimoji="1" lang="en-US" altLang="ja-JP" dirty="0" smtClean="0"/>
              <a:t>)</a:t>
            </a:r>
            <a:endParaRPr kumimoji="1" lang="ja-JP"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3</a:t>
            </a:r>
            <a:r>
              <a:rPr kumimoji="1" lang="ja-JP" altLang="en-US" dirty="0" smtClean="0"/>
              <a:t>次元の回転表現は色々あり、</a:t>
            </a:r>
            <a:r>
              <a:rPr kumimoji="1" lang="en-US" altLang="ja-JP" dirty="0" smtClean="0"/>
              <a:t/>
            </a:r>
            <a:br>
              <a:rPr kumimoji="1" lang="en-US" altLang="ja-JP" dirty="0" smtClean="0"/>
            </a:br>
            <a:r>
              <a:rPr kumimoji="1" lang="ja-JP" altLang="en-US" dirty="0" smtClean="0"/>
              <a:t>状況に応じて使い分けが必要</a:t>
            </a:r>
            <a:endParaRPr kumimoji="1" lang="en-US" altLang="ja-JP" dirty="0" smtClean="0"/>
          </a:p>
          <a:p>
            <a:pPr lvl="1"/>
            <a:r>
              <a:rPr lang="ja-JP" altLang="en-US" dirty="0" smtClean="0"/>
              <a:t>最終的に</a:t>
            </a:r>
            <a:r>
              <a:rPr lang="ja-JP" altLang="en-US" dirty="0" smtClean="0"/>
              <a:t>は行列に落とし込む</a:t>
            </a:r>
            <a:r>
              <a:rPr lang="ja-JP" altLang="en-US" dirty="0" smtClean="0"/>
              <a:t>が</a:t>
            </a:r>
            <a:r>
              <a:rPr lang="ja-JP" altLang="en-US" dirty="0" smtClean="0"/>
              <a:t>、最初から</a:t>
            </a:r>
            <a:r>
              <a:rPr lang="en-US" altLang="ja-JP" dirty="0" smtClean="0"/>
              <a:t/>
            </a:r>
            <a:br>
              <a:rPr lang="en-US" altLang="ja-JP" dirty="0" smtClean="0"/>
            </a:br>
            <a:r>
              <a:rPr lang="ja-JP" altLang="en-US" dirty="0" smtClean="0"/>
              <a:t>オイラー角ベースのみだと色々</a:t>
            </a:r>
            <a:r>
              <a:rPr lang="ja-JP" altLang="en-US" dirty="0" smtClean="0"/>
              <a:t>問題が多い</a:t>
            </a:r>
            <a:endParaRPr kumimoji="1" lang="en-US" altLang="ja-JP" dirty="0" smtClean="0"/>
          </a:p>
          <a:p>
            <a:r>
              <a:rPr lang="ja-JP" altLang="en-US" dirty="0" smtClean="0"/>
              <a:t>クォータニオンを用いることで、</a:t>
            </a:r>
            <a:r>
              <a:rPr lang="en-US" altLang="ja-JP" dirty="0" smtClean="0"/>
              <a:t/>
            </a:r>
            <a:br>
              <a:rPr lang="en-US" altLang="ja-JP" dirty="0" smtClean="0"/>
            </a:br>
            <a:r>
              <a:rPr lang="ja-JP" altLang="en-US" dirty="0" smtClean="0"/>
              <a:t>補間や合成が容易になり、夢が広がる</a:t>
            </a:r>
            <a:endParaRPr lang="en-US" altLang="ja-JP" dirty="0" smtClean="0"/>
          </a:p>
          <a:p>
            <a:pPr lvl="1"/>
            <a:r>
              <a:rPr lang="ja-JP" altLang="en-US" dirty="0" smtClean="0"/>
              <a:t>回転の合成（</a:t>
            </a:r>
            <a:r>
              <a:rPr lang="en-US" altLang="ja-JP" dirty="0" smtClean="0"/>
              <a:t>Q</a:t>
            </a:r>
            <a:r>
              <a:rPr lang="ja-JP" altLang="en-US" dirty="0" smtClean="0"/>
              <a:t>同士の乗算）</a:t>
            </a:r>
            <a:endParaRPr lang="en-US" altLang="ja-JP" dirty="0" smtClean="0"/>
          </a:p>
          <a:p>
            <a:pPr lvl="1"/>
            <a:r>
              <a:rPr kumimoji="1" lang="ja-JP" altLang="en-US" dirty="0" smtClean="0"/>
              <a:t>オイラー角の補間（</a:t>
            </a:r>
            <a:r>
              <a:rPr kumimoji="1" lang="en-US" altLang="ja-JP" dirty="0" smtClean="0"/>
              <a:t>Q</a:t>
            </a:r>
            <a:r>
              <a:rPr kumimoji="1" lang="ja-JP" altLang="en-US" dirty="0" smtClean="0"/>
              <a:t>同士</a:t>
            </a:r>
            <a:r>
              <a:rPr kumimoji="1" lang="ja-JP" altLang="en-US" dirty="0" smtClean="0"/>
              <a:t>の線形補間）</a:t>
            </a:r>
            <a:endParaRPr kumimoji="1" lang="en-US" altLang="ja-JP" dirty="0" smtClean="0"/>
          </a:p>
          <a:p>
            <a:pPr lvl="1"/>
            <a:r>
              <a:rPr lang="ja-JP" altLang="en-US" dirty="0" smtClean="0"/>
              <a:t>ベクトルの回転（</a:t>
            </a:r>
            <a:r>
              <a:rPr lang="en-US" altLang="ja-JP" dirty="0" smtClean="0"/>
              <a:t>Q</a:t>
            </a:r>
            <a:r>
              <a:rPr lang="ja-JP" altLang="en-US" dirty="0" smtClean="0"/>
              <a:t>とベクトルの乗算）</a:t>
            </a:r>
            <a:endParaRPr lang="en-US" altLang="ja-JP"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今日の課題</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OBB</a:t>
            </a:r>
            <a:r>
              <a:rPr kumimoji="1" lang="ja-JP" altLang="en-US" dirty="0" smtClean="0"/>
              <a:t>のサンプルシーンで以下のような</a:t>
            </a:r>
            <a:r>
              <a:rPr kumimoji="1" lang="en-US" altLang="ja-JP" dirty="0" smtClean="0"/>
              <a:t/>
            </a:r>
            <a:br>
              <a:rPr kumimoji="1" lang="en-US" altLang="ja-JP" dirty="0" smtClean="0"/>
            </a:br>
            <a:r>
              <a:rPr kumimoji="1" lang="ja-JP" altLang="en-US" dirty="0" smtClean="0"/>
              <a:t>処理を作ってみよう</a:t>
            </a:r>
            <a:endParaRPr kumimoji="1" lang="en-US" altLang="ja-JP" dirty="0" smtClean="0"/>
          </a:p>
          <a:p>
            <a:pPr lvl="1"/>
            <a:r>
              <a:rPr kumimoji="1" lang="ja-JP" altLang="en-US" dirty="0" smtClean="0"/>
              <a:t>ロックオンポイントを</a:t>
            </a:r>
            <a:r>
              <a:rPr kumimoji="1" lang="en-US" altLang="ja-JP" dirty="0" smtClean="0"/>
              <a:t>3</a:t>
            </a:r>
            <a:r>
              <a:rPr kumimoji="1" lang="ja-JP" altLang="en-US" dirty="0" smtClean="0"/>
              <a:t>カ所作る</a:t>
            </a:r>
            <a:endParaRPr kumimoji="1" lang="en-US" altLang="ja-JP" dirty="0" smtClean="0"/>
          </a:p>
          <a:p>
            <a:pPr lvl="1"/>
            <a:r>
              <a:rPr kumimoji="1" lang="ja-JP" altLang="en-US" dirty="0" smtClean="0"/>
              <a:t>ボタンを押す事に操作キャラがロックオンしている対象が切り替わる</a:t>
            </a:r>
            <a:endParaRPr kumimoji="1" lang="en-US" altLang="ja-JP" dirty="0" smtClean="0"/>
          </a:p>
          <a:p>
            <a:pPr lvl="1"/>
            <a:r>
              <a:rPr lang="ja-JP" altLang="en-US" dirty="0"/>
              <a:t>操作</a:t>
            </a:r>
            <a:r>
              <a:rPr lang="ja-JP" altLang="en-US" dirty="0" smtClean="0"/>
              <a:t>キャラ</a:t>
            </a:r>
            <a:r>
              <a:rPr lang="ja-JP" altLang="en-US" dirty="0"/>
              <a:t>が</a:t>
            </a:r>
            <a:r>
              <a:rPr lang="ja-JP" altLang="en-US" dirty="0" smtClean="0"/>
              <a:t>ロックオンポイントへ「滑らかに」向くようにする</a:t>
            </a:r>
            <a:endParaRPr kumimoji="1" lang="ja-JP" altLang="en-US" dirty="0"/>
          </a:p>
        </p:txBody>
      </p:sp>
    </p:spTree>
    <p:extLst>
      <p:ext uri="{BB962C8B-B14F-4D97-AF65-F5344CB8AC3E}">
        <p14:creationId xmlns:p14="http://schemas.microsoft.com/office/powerpoint/2010/main" val="3123586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title"/>
          </p:nvPr>
        </p:nvSpPr>
        <p:spPr/>
        <p:txBody>
          <a:bodyPr/>
          <a:lstStyle/>
          <a:p>
            <a:pPr eaLnBrk="1" hangingPunct="1"/>
            <a:r>
              <a:rPr lang="ja-JP" altLang="en-US" smtClean="0"/>
              <a:t>今日の内容</a:t>
            </a:r>
          </a:p>
        </p:txBody>
      </p:sp>
      <p:sp>
        <p:nvSpPr>
          <p:cNvPr id="3075" name="コンテンツ プレースホルダ 2"/>
          <p:cNvSpPr>
            <a:spLocks noGrp="1"/>
          </p:cNvSpPr>
          <p:nvPr>
            <p:ph sz="half" idx="1"/>
          </p:nvPr>
        </p:nvSpPr>
        <p:spPr/>
        <p:txBody>
          <a:bodyPr/>
          <a:lstStyle/>
          <a:p>
            <a:pPr eaLnBrk="1" hangingPunct="1"/>
            <a:r>
              <a:rPr lang="en-US" altLang="ja-JP" dirty="0" smtClean="0"/>
              <a:t>3DCG</a:t>
            </a:r>
            <a:r>
              <a:rPr lang="ja-JP" altLang="en-US" dirty="0" smtClean="0"/>
              <a:t>の根元</a:t>
            </a:r>
            <a:endParaRPr lang="en-US" altLang="ja-JP" dirty="0" smtClean="0"/>
          </a:p>
          <a:p>
            <a:pPr lvl="1" eaLnBrk="1" hangingPunct="1"/>
            <a:r>
              <a:rPr lang="ja-JP" altLang="en-US" dirty="0" smtClean="0"/>
              <a:t>全てを握る行列</a:t>
            </a:r>
            <a:endParaRPr lang="en-US" altLang="ja-JP" dirty="0" smtClean="0"/>
          </a:p>
          <a:p>
            <a:pPr lvl="1" eaLnBrk="1" hangingPunct="1"/>
            <a:r>
              <a:rPr lang="ja-JP" altLang="en-US" dirty="0" smtClean="0"/>
              <a:t>オイラー角の真実</a:t>
            </a:r>
            <a:endParaRPr lang="en-US" altLang="ja-JP" dirty="0" smtClean="0"/>
          </a:p>
          <a:p>
            <a:pPr lvl="1" eaLnBrk="1" hangingPunct="1"/>
            <a:r>
              <a:rPr lang="ja-JP" altLang="en-US" dirty="0" smtClean="0"/>
              <a:t>回転について考える</a:t>
            </a:r>
            <a:endParaRPr lang="en-US" altLang="ja-JP" dirty="0" smtClean="0"/>
          </a:p>
          <a:p>
            <a:pPr eaLnBrk="1" hangingPunct="1"/>
            <a:endParaRPr lang="ja-JP" altLang="en-US" dirty="0" smtClean="0"/>
          </a:p>
        </p:txBody>
      </p:sp>
      <p:sp>
        <p:nvSpPr>
          <p:cNvPr id="3076" name="コンテンツ プレースホルダ 3"/>
          <p:cNvSpPr>
            <a:spLocks noGrp="1"/>
          </p:cNvSpPr>
          <p:nvPr>
            <p:ph sz="half" idx="2"/>
          </p:nvPr>
        </p:nvSpPr>
        <p:spPr/>
        <p:txBody>
          <a:bodyPr/>
          <a:lstStyle/>
          <a:p>
            <a:pPr eaLnBrk="1" hangingPunct="1"/>
            <a:r>
              <a:rPr lang="ja-JP" altLang="en-US" dirty="0" smtClean="0"/>
              <a:t>クォータニオン</a:t>
            </a:r>
            <a:r>
              <a:rPr lang="en-US" altLang="ja-JP" dirty="0" smtClean="0"/>
              <a:t/>
            </a:r>
            <a:br>
              <a:rPr lang="en-US" altLang="ja-JP" dirty="0" smtClean="0"/>
            </a:br>
            <a:r>
              <a:rPr lang="en-US" altLang="ja-JP" dirty="0" smtClean="0"/>
              <a:t>(</a:t>
            </a:r>
            <a:r>
              <a:rPr lang="ja-JP" altLang="en-US" dirty="0"/>
              <a:t>四元数</a:t>
            </a:r>
            <a:r>
              <a:rPr lang="en-US" altLang="ja-JP" dirty="0" smtClean="0"/>
              <a:t>)</a:t>
            </a:r>
            <a:r>
              <a:rPr lang="ja-JP" altLang="en-US" dirty="0" smtClean="0"/>
              <a:t>の使い方</a:t>
            </a:r>
            <a:endParaRPr lang="en-US" altLang="ja-JP" dirty="0" smtClean="0"/>
          </a:p>
          <a:p>
            <a:pPr lvl="1" eaLnBrk="1" hangingPunct="1"/>
            <a:r>
              <a:rPr lang="ja-JP" altLang="en-US" dirty="0" smtClean="0"/>
              <a:t>数学的な立式や証明は極力排除</a:t>
            </a:r>
            <a:endParaRPr lang="en-US" altLang="ja-JP" dirty="0" smtClean="0"/>
          </a:p>
          <a:p>
            <a:pPr lvl="1" eaLnBrk="1" hangingPunct="1"/>
            <a:r>
              <a:rPr lang="ja-JP" altLang="en-US" dirty="0" smtClean="0"/>
              <a:t>ゲームに使える部分を可能な限り厳選</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fontScale="90000"/>
          </a:bodyPr>
          <a:lstStyle/>
          <a:p>
            <a:pPr eaLnBrk="1" fontAlgn="auto" hangingPunct="1">
              <a:spcAft>
                <a:spcPts val="0"/>
              </a:spcAft>
              <a:defRPr/>
            </a:pPr>
            <a:r>
              <a:rPr lang="ja-JP" altLang="en-US" dirty="0" smtClean="0">
                <a:cs typeface="+mj-cs"/>
              </a:rPr>
              <a:t>まずは</a:t>
            </a:r>
            <a:r>
              <a:rPr lang="en-US" altLang="ja-JP" dirty="0" smtClean="0">
                <a:cs typeface="+mj-cs"/>
              </a:rPr>
              <a:t>3DCG</a:t>
            </a:r>
            <a:r>
              <a:rPr lang="ja-JP" altLang="en-US" dirty="0" smtClean="0">
                <a:cs typeface="+mj-cs"/>
              </a:rPr>
              <a:t>の根元からおさらい</a:t>
            </a:r>
            <a:endParaRPr lang="ja-JP" altLang="en-US" dirty="0">
              <a:cs typeface="+mj-cs"/>
            </a:endParaRPr>
          </a:p>
        </p:txBody>
      </p:sp>
      <p:sp>
        <p:nvSpPr>
          <p:cNvPr id="4099" name="コンテンツ プレースホルダ 2"/>
          <p:cNvSpPr>
            <a:spLocks noGrp="1"/>
          </p:cNvSpPr>
          <p:nvPr>
            <p:ph idx="1"/>
          </p:nvPr>
        </p:nvSpPr>
        <p:spPr/>
        <p:txBody>
          <a:bodyPr/>
          <a:lstStyle/>
          <a:p>
            <a:pPr eaLnBrk="1" hangingPunct="1"/>
            <a:r>
              <a:rPr lang="ja-JP" altLang="en-US" dirty="0" smtClean="0"/>
              <a:t>全てのモデルやカメラは、</a:t>
            </a:r>
            <a:r>
              <a:rPr lang="en-US" altLang="ja-JP" dirty="0" smtClean="0"/>
              <a:t>4×4</a:t>
            </a:r>
            <a:r>
              <a:rPr lang="ja-JP" altLang="en-US" dirty="0" smtClean="0"/>
              <a:t>の行列によって「位置、姿勢、スケール」を保持している</a:t>
            </a:r>
            <a:endParaRPr lang="en-US" altLang="ja-JP" dirty="0" smtClean="0"/>
          </a:p>
          <a:p>
            <a:pPr lvl="1" eaLnBrk="1" hangingPunct="1"/>
            <a:r>
              <a:rPr lang="en-US" altLang="ja-JP" dirty="0" smtClean="0"/>
              <a:t>Direct3D</a:t>
            </a:r>
            <a:r>
              <a:rPr lang="ja-JP" altLang="en-US" dirty="0" smtClean="0"/>
              <a:t>も</a:t>
            </a:r>
            <a:r>
              <a:rPr lang="en-US" altLang="ja-JP" dirty="0" smtClean="0"/>
              <a:t>OpenGL</a:t>
            </a:r>
            <a:r>
              <a:rPr lang="ja-JP" altLang="en-US" dirty="0" smtClean="0"/>
              <a:t>も原理は同じ</a:t>
            </a:r>
            <a:endParaRPr lang="en-US" altLang="ja-JP" dirty="0" smtClean="0"/>
          </a:p>
          <a:p>
            <a:pPr lvl="2" eaLnBrk="1" hangingPunct="1"/>
            <a:r>
              <a:rPr lang="en-US" altLang="ja-JP" dirty="0" err="1" smtClean="0"/>
              <a:t>fk_Model</a:t>
            </a:r>
            <a:r>
              <a:rPr lang="ja-JP" altLang="en-US" dirty="0" smtClean="0"/>
              <a:t>は自動的に変換してくれて</a:t>
            </a:r>
            <a:r>
              <a:rPr lang="ja-JP" altLang="en-US" dirty="0" smtClean="0"/>
              <a:t>いる</a:t>
            </a:r>
            <a:endParaRPr lang="en-US" altLang="ja-JP" dirty="0" smtClean="0"/>
          </a:p>
          <a:p>
            <a:pPr lvl="2" eaLnBrk="1" hangingPunct="1"/>
            <a:r>
              <a:rPr lang="en-US" altLang="ja-JP" dirty="0" smtClean="0"/>
              <a:t>XNA</a:t>
            </a:r>
            <a:r>
              <a:rPr lang="ja-JP" altLang="en-US" dirty="0" smtClean="0"/>
              <a:t>は</a:t>
            </a:r>
            <a:r>
              <a:rPr lang="en-US" altLang="ja-JP" dirty="0" smtClean="0"/>
              <a:t>Model</a:t>
            </a:r>
            <a:r>
              <a:rPr lang="ja-JP" altLang="en-US" dirty="0" smtClean="0"/>
              <a:t>の中の</a:t>
            </a:r>
            <a:r>
              <a:rPr lang="en-US" altLang="ja-JP" dirty="0" smtClean="0"/>
              <a:t>Effects</a:t>
            </a:r>
            <a:r>
              <a:rPr lang="ja-JP" altLang="en-US" dirty="0" smtClean="0"/>
              <a:t>で設定する</a:t>
            </a:r>
            <a:endParaRPr lang="en-US" altLang="ja-JP" dirty="0" smtClean="0"/>
          </a:p>
          <a:p>
            <a:pPr lvl="2" eaLnBrk="1" hangingPunct="1"/>
            <a:endParaRPr lang="en-US" altLang="ja-JP" dirty="0" smtClean="0"/>
          </a:p>
          <a:p>
            <a:pPr lvl="2" eaLnBrk="1" hangingPunct="1"/>
            <a:endParaRPr lang="en-US" altLang="ja-JP" dirty="0" smtClean="0"/>
          </a:p>
          <a:p>
            <a:pPr lvl="1" eaLnBrk="1" hangingPunct="1"/>
            <a:r>
              <a:rPr lang="en-US" altLang="ja-JP" dirty="0" smtClean="0"/>
              <a:t>OpenGL</a:t>
            </a:r>
            <a:r>
              <a:rPr lang="ja-JP" altLang="en-US" dirty="0" smtClean="0"/>
              <a:t>と</a:t>
            </a:r>
            <a:r>
              <a:rPr lang="en-US" altLang="ja-JP" dirty="0" smtClean="0"/>
              <a:t>Direct3D</a:t>
            </a:r>
            <a:r>
              <a:rPr lang="ja-JP" altLang="en-US" dirty="0" smtClean="0"/>
              <a:t>では乗算順が逆になるので</a:t>
            </a:r>
            <a:r>
              <a:rPr lang="ja-JP" altLang="en-US" dirty="0" smtClean="0"/>
              <a:t>注意</a:t>
            </a:r>
            <a:r>
              <a:rPr lang="en-US" altLang="ja-JP" dirty="0" smtClean="0"/>
              <a:t>(MV</a:t>
            </a:r>
            <a:r>
              <a:rPr lang="ja-JP" altLang="en-US" dirty="0" smtClean="0"/>
              <a:t>系と</a:t>
            </a:r>
            <a:r>
              <a:rPr lang="en-US" altLang="ja-JP" dirty="0" smtClean="0"/>
              <a:t>VM</a:t>
            </a:r>
            <a:r>
              <a:rPr lang="ja-JP" altLang="en-US" dirty="0" smtClean="0"/>
              <a:t>系の違い</a:t>
            </a:r>
            <a:r>
              <a:rPr lang="en-US" altLang="ja-JP" dirty="0" smtClean="0"/>
              <a:t>)</a:t>
            </a:r>
            <a:endParaRPr lang="en-US" altLang="ja-JP" dirty="0" smtClean="0"/>
          </a:p>
          <a:p>
            <a:pPr lvl="1" eaLnBrk="1" hangingPunct="1"/>
            <a:endParaRPr lang="en-US" altLang="ja-JP" dirty="0" smtClean="0"/>
          </a:p>
        </p:txBody>
      </p:sp>
      <p:sp>
        <p:nvSpPr>
          <p:cNvPr id="5" name="テキスト ボックス 4"/>
          <p:cNvSpPr txBox="1"/>
          <p:nvPr/>
        </p:nvSpPr>
        <p:spPr>
          <a:xfrm>
            <a:off x="197768" y="4654877"/>
            <a:ext cx="8748464" cy="646331"/>
          </a:xfrm>
          <a:prstGeom prst="rect">
            <a:avLst/>
          </a:prstGeom>
          <a:noFill/>
        </p:spPr>
        <p:txBody>
          <a:bodyPr wrap="square" rtlCol="0">
            <a:spAutoFit/>
          </a:bodyPr>
          <a:lstStyle/>
          <a:p>
            <a:pPr algn="ctr"/>
            <a:r>
              <a:rPr lang="ja-JP" altLang="en-US" sz="3600" b="1" dirty="0" smtClean="0">
                <a:latin typeface="メイリオ" pitchFamily="50" charset="-128"/>
                <a:ea typeface="メイリオ" pitchFamily="50" charset="-128"/>
                <a:cs typeface="メイリオ" pitchFamily="50" charset="-128"/>
              </a:rPr>
              <a:t>平行移動行列</a:t>
            </a:r>
            <a:r>
              <a:rPr lang="en-US" altLang="ja-JP" sz="3600" b="1" dirty="0" smtClean="0">
                <a:latin typeface="メイリオ" pitchFamily="50" charset="-128"/>
                <a:ea typeface="メイリオ" pitchFamily="50" charset="-128"/>
                <a:cs typeface="メイリオ" pitchFamily="50" charset="-128"/>
              </a:rPr>
              <a:t>×</a:t>
            </a:r>
            <a:r>
              <a:rPr lang="ja-JP" altLang="en-US" sz="3600" b="1" dirty="0" smtClean="0">
                <a:latin typeface="メイリオ" pitchFamily="50" charset="-128"/>
                <a:ea typeface="メイリオ" pitchFamily="50" charset="-128"/>
                <a:cs typeface="メイリオ" pitchFamily="50" charset="-128"/>
              </a:rPr>
              <a:t>回転行列</a:t>
            </a:r>
            <a:r>
              <a:rPr lang="en-US" altLang="ja-JP" sz="3600" b="1" dirty="0" smtClean="0">
                <a:latin typeface="メイリオ" pitchFamily="50" charset="-128"/>
                <a:ea typeface="メイリオ" pitchFamily="50" charset="-128"/>
                <a:cs typeface="メイリオ" pitchFamily="50" charset="-128"/>
              </a:rPr>
              <a:t>×</a:t>
            </a:r>
            <a:r>
              <a:rPr lang="ja-JP" altLang="en-US" sz="3600" b="1" dirty="0" smtClean="0">
                <a:latin typeface="メイリオ" pitchFamily="50" charset="-128"/>
                <a:ea typeface="メイリオ" pitchFamily="50" charset="-128"/>
                <a:cs typeface="メイリオ" pitchFamily="50" charset="-128"/>
              </a:rPr>
              <a:t>拡大縮小行列</a:t>
            </a:r>
            <a:endParaRPr kumimoji="1" lang="ja-JP" altLang="en-US" sz="3600" b="1" dirty="0">
              <a:latin typeface="メイリオ" pitchFamily="50" charset="-128"/>
              <a:ea typeface="メイリオ" pitchFamily="50" charset="-128"/>
              <a:cs typeface="メイリオ" pitchFamily="50"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描画モデル以外に必要な行列</a:t>
            </a:r>
            <a:endParaRPr kumimoji="1" lang="ja-JP" altLang="en-US" dirty="0"/>
          </a:p>
        </p:txBody>
      </p:sp>
      <p:sp>
        <p:nvSpPr>
          <p:cNvPr id="3" name="コンテンツ プレースホルダー 2"/>
          <p:cNvSpPr>
            <a:spLocks noGrp="1"/>
          </p:cNvSpPr>
          <p:nvPr>
            <p:ph sz="half" idx="1"/>
          </p:nvPr>
        </p:nvSpPr>
        <p:spPr/>
        <p:txBody>
          <a:bodyPr/>
          <a:lstStyle/>
          <a:p>
            <a:r>
              <a:rPr kumimoji="1" lang="en-US" altLang="ja-JP" dirty="0" smtClean="0"/>
              <a:t>View</a:t>
            </a:r>
            <a:r>
              <a:rPr kumimoji="1" lang="ja-JP" altLang="en-US" dirty="0" smtClean="0"/>
              <a:t>行列</a:t>
            </a:r>
            <a:endParaRPr kumimoji="1" lang="en-US" altLang="ja-JP" dirty="0" smtClean="0"/>
          </a:p>
          <a:p>
            <a:pPr lvl="1"/>
            <a:r>
              <a:rPr kumimoji="1" lang="ja-JP" altLang="en-US" dirty="0" smtClean="0"/>
              <a:t>世界の全てを、視点の位置と方向を基準に変換する行列</a:t>
            </a:r>
            <a:endParaRPr kumimoji="1" lang="en-US" altLang="ja-JP" dirty="0" smtClean="0"/>
          </a:p>
          <a:p>
            <a:pPr lvl="1"/>
            <a:r>
              <a:rPr lang="ja-JP" altLang="en-US" dirty="0"/>
              <a:t>モデル</a:t>
            </a:r>
            <a:r>
              <a:rPr lang="ja-JP" altLang="en-US" dirty="0" smtClean="0"/>
              <a:t>行列と内容は同じ</a:t>
            </a:r>
            <a:r>
              <a:rPr lang="en-US" altLang="ja-JP" dirty="0" smtClean="0"/>
              <a:t>(</a:t>
            </a:r>
            <a:r>
              <a:rPr lang="ja-JP" altLang="en-US" dirty="0" smtClean="0"/>
              <a:t>演算時には逆行列化して用いる</a:t>
            </a:r>
            <a:r>
              <a:rPr lang="en-US" altLang="ja-JP" dirty="0" smtClean="0"/>
              <a:t>)</a:t>
            </a:r>
          </a:p>
          <a:p>
            <a:pPr lvl="1"/>
            <a:r>
              <a:rPr kumimoji="1" lang="en-US" altLang="ja-JP" dirty="0" smtClean="0"/>
              <a:t>FK</a:t>
            </a:r>
            <a:r>
              <a:rPr kumimoji="1" lang="ja-JP" altLang="en-US" dirty="0" smtClean="0"/>
              <a:t>では</a:t>
            </a:r>
            <a:r>
              <a:rPr kumimoji="1" lang="en-US" altLang="ja-JP" dirty="0" err="1" smtClean="0"/>
              <a:t>fk_Model</a:t>
            </a:r>
            <a:r>
              <a:rPr lang="ja-JP" altLang="en-US" dirty="0" smtClean="0"/>
              <a:t>の変数を</a:t>
            </a:r>
            <a:r>
              <a:rPr lang="en-US" altLang="ja-JP" dirty="0" err="1" smtClean="0"/>
              <a:t>fk_Scene</a:t>
            </a:r>
            <a:r>
              <a:rPr lang="ja-JP" altLang="en-US" dirty="0" smtClean="0"/>
              <a:t>にエントリーして設定</a:t>
            </a:r>
            <a:endParaRPr lang="en-US" altLang="ja-JP" dirty="0" smtClean="0"/>
          </a:p>
          <a:p>
            <a:pPr lvl="1"/>
            <a:r>
              <a:rPr kumimoji="1" lang="en-US" altLang="ja-JP" dirty="0" smtClean="0"/>
              <a:t>XNA</a:t>
            </a:r>
            <a:r>
              <a:rPr kumimoji="1" lang="ja-JP" altLang="en-US" dirty="0" smtClean="0"/>
              <a:t>では</a:t>
            </a:r>
            <a:r>
              <a:rPr kumimoji="1" lang="en-US" altLang="ja-JP" dirty="0" smtClean="0"/>
              <a:t>Effects</a:t>
            </a:r>
            <a:r>
              <a:rPr kumimoji="1" lang="ja-JP" altLang="en-US" dirty="0" smtClean="0"/>
              <a:t>に</a:t>
            </a:r>
            <a:r>
              <a:rPr kumimoji="1" lang="en-US" altLang="ja-JP" dirty="0" smtClean="0"/>
              <a:t/>
            </a:r>
            <a:br>
              <a:rPr kumimoji="1" lang="en-US" altLang="ja-JP" dirty="0" smtClean="0"/>
            </a:br>
            <a:r>
              <a:rPr kumimoji="1" lang="ja-JP" altLang="en-US" dirty="0" smtClean="0"/>
              <a:t>個別設定</a:t>
            </a:r>
            <a:endParaRPr kumimoji="1" lang="ja-JP" altLang="en-US" dirty="0"/>
          </a:p>
        </p:txBody>
      </p:sp>
      <p:sp>
        <p:nvSpPr>
          <p:cNvPr id="4" name="コンテンツ プレースホルダー 3"/>
          <p:cNvSpPr>
            <a:spLocks noGrp="1"/>
          </p:cNvSpPr>
          <p:nvPr>
            <p:ph sz="half" idx="2"/>
          </p:nvPr>
        </p:nvSpPr>
        <p:spPr/>
        <p:txBody>
          <a:bodyPr/>
          <a:lstStyle/>
          <a:p>
            <a:r>
              <a:rPr kumimoji="1" lang="en-US" altLang="ja-JP" dirty="0" smtClean="0"/>
              <a:t>Projection</a:t>
            </a:r>
            <a:r>
              <a:rPr kumimoji="1" lang="ja-JP" altLang="en-US" dirty="0" smtClean="0"/>
              <a:t>行列</a:t>
            </a:r>
            <a:endParaRPr kumimoji="1" lang="en-US" altLang="ja-JP" dirty="0" smtClean="0"/>
          </a:p>
          <a:p>
            <a:pPr lvl="1"/>
            <a:r>
              <a:rPr kumimoji="1" lang="ja-JP" altLang="en-US" dirty="0" smtClean="0"/>
              <a:t>視点から見た風景を</a:t>
            </a:r>
            <a:r>
              <a:rPr kumimoji="1" lang="en-US" altLang="ja-JP" dirty="0" smtClean="0"/>
              <a:t/>
            </a:r>
            <a:br>
              <a:rPr kumimoji="1" lang="en-US" altLang="ja-JP" dirty="0" smtClean="0"/>
            </a:br>
            <a:r>
              <a:rPr kumimoji="1" lang="en-US" altLang="ja-JP" dirty="0" smtClean="0"/>
              <a:t>2</a:t>
            </a:r>
            <a:r>
              <a:rPr kumimoji="1" lang="ja-JP" altLang="en-US" dirty="0" smtClean="0"/>
              <a:t>次元に畳み込む行列</a:t>
            </a:r>
            <a:endParaRPr kumimoji="1" lang="en-US" altLang="ja-JP" dirty="0" smtClean="0"/>
          </a:p>
          <a:p>
            <a:pPr lvl="1"/>
            <a:r>
              <a:rPr lang="ja-JP" altLang="en-US" dirty="0"/>
              <a:t>近</a:t>
            </a:r>
            <a:r>
              <a:rPr lang="ja-JP" altLang="en-US" dirty="0" smtClean="0"/>
              <a:t>くの</a:t>
            </a:r>
            <a:r>
              <a:rPr lang="ja-JP" altLang="en-US" dirty="0"/>
              <a:t>物</a:t>
            </a:r>
            <a:r>
              <a:rPr lang="ja-JP" altLang="en-US" dirty="0" smtClean="0"/>
              <a:t>は大きく、遠くの物は小さくなる</a:t>
            </a:r>
            <a:endParaRPr lang="en-US" altLang="ja-JP" dirty="0" smtClean="0"/>
          </a:p>
          <a:p>
            <a:pPr lvl="1"/>
            <a:r>
              <a:rPr kumimoji="1" lang="en-US" altLang="ja-JP" dirty="0" smtClean="0"/>
              <a:t>FK</a:t>
            </a:r>
            <a:r>
              <a:rPr kumimoji="1" lang="ja-JP" altLang="en-US" dirty="0" smtClean="0"/>
              <a:t>ではデフォルトの行列が設定済み</a:t>
            </a:r>
            <a:endParaRPr kumimoji="1" lang="en-US" altLang="ja-JP" dirty="0" smtClean="0"/>
          </a:p>
          <a:p>
            <a:pPr lvl="2"/>
            <a:r>
              <a:rPr lang="ja-JP" altLang="en-US" dirty="0"/>
              <a:t>変更</a:t>
            </a:r>
            <a:r>
              <a:rPr lang="ja-JP" altLang="en-US" dirty="0" smtClean="0"/>
              <a:t>したい</a:t>
            </a:r>
            <a:r>
              <a:rPr lang="ja-JP" altLang="en-US" dirty="0"/>
              <a:t>場合</a:t>
            </a:r>
            <a:r>
              <a:rPr lang="ja-JP" altLang="en-US" dirty="0" smtClean="0"/>
              <a:t>は</a:t>
            </a:r>
            <a:r>
              <a:rPr lang="en-US" altLang="ja-JP" dirty="0" err="1" smtClean="0"/>
              <a:t>fk_Scene</a:t>
            </a:r>
            <a:r>
              <a:rPr lang="ja-JP" altLang="en-US" dirty="0" smtClean="0"/>
              <a:t>で設定</a:t>
            </a:r>
            <a:endParaRPr lang="en-US" altLang="ja-JP" dirty="0" smtClean="0"/>
          </a:p>
          <a:p>
            <a:pPr lvl="1"/>
            <a:r>
              <a:rPr kumimoji="1" lang="en-US" altLang="ja-JP" dirty="0" smtClean="0"/>
              <a:t>XNA</a:t>
            </a:r>
            <a:r>
              <a:rPr kumimoji="1" lang="ja-JP" altLang="en-US" dirty="0" smtClean="0"/>
              <a:t>では</a:t>
            </a:r>
            <a:r>
              <a:rPr kumimoji="1" lang="en-US" altLang="ja-JP" dirty="0" smtClean="0"/>
              <a:t>Effects</a:t>
            </a:r>
            <a:r>
              <a:rPr kumimoji="1" lang="ja-JP" altLang="en-US" dirty="0" smtClean="0"/>
              <a:t>に</a:t>
            </a:r>
            <a:r>
              <a:rPr kumimoji="1" lang="en-US" altLang="ja-JP" dirty="0" smtClean="0"/>
              <a:t/>
            </a:r>
            <a:br>
              <a:rPr kumimoji="1" lang="en-US" altLang="ja-JP" dirty="0" smtClean="0"/>
            </a:br>
            <a:r>
              <a:rPr kumimoji="1" lang="ja-JP" altLang="en-US" dirty="0" smtClean="0"/>
              <a:t>個別設定</a:t>
            </a:r>
            <a:endParaRPr kumimoji="1" lang="ja-JP" altLang="en-US" dirty="0"/>
          </a:p>
        </p:txBody>
      </p:sp>
    </p:spTree>
    <p:extLst>
      <p:ext uri="{BB962C8B-B14F-4D97-AF65-F5344CB8AC3E}">
        <p14:creationId xmlns:p14="http://schemas.microsoft.com/office/powerpoint/2010/main" val="251563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title"/>
          </p:nvPr>
        </p:nvSpPr>
        <p:spPr/>
        <p:txBody>
          <a:bodyPr/>
          <a:lstStyle/>
          <a:p>
            <a:pPr eaLnBrk="1" hangingPunct="1"/>
            <a:r>
              <a:rPr lang="ja-JP" altLang="en-US" dirty="0" smtClean="0"/>
              <a:t>モデル行列</a:t>
            </a:r>
            <a:r>
              <a:rPr lang="ja-JP" altLang="en-US" dirty="0" smtClean="0"/>
              <a:t>の作り方</a:t>
            </a:r>
          </a:p>
        </p:txBody>
      </p:sp>
      <p:sp>
        <p:nvSpPr>
          <p:cNvPr id="5123" name="コンテンツ プレースホルダ 3"/>
          <p:cNvSpPr>
            <a:spLocks noGrp="1"/>
          </p:cNvSpPr>
          <p:nvPr>
            <p:ph sz="half" idx="1"/>
          </p:nvPr>
        </p:nvSpPr>
        <p:spPr/>
        <p:txBody>
          <a:bodyPr/>
          <a:lstStyle/>
          <a:p>
            <a:pPr eaLnBrk="1" hangingPunct="1"/>
            <a:r>
              <a:rPr lang="ja-JP" altLang="en-US" dirty="0" smtClean="0"/>
              <a:t>平行移動</a:t>
            </a:r>
            <a:endParaRPr lang="en-US" altLang="ja-JP" dirty="0" smtClean="0"/>
          </a:p>
          <a:p>
            <a:pPr lvl="1" eaLnBrk="1" hangingPunct="1"/>
            <a:r>
              <a:rPr lang="ja-JP" altLang="en-US" dirty="0" smtClean="0"/>
              <a:t>座標値を所定の位置にセットするだけ</a:t>
            </a:r>
            <a:endParaRPr lang="en-US" altLang="ja-JP" dirty="0" smtClean="0"/>
          </a:p>
          <a:p>
            <a:pPr lvl="1" eaLnBrk="1" hangingPunct="1"/>
            <a:r>
              <a:rPr lang="en-US" altLang="ja-JP" dirty="0" err="1" smtClean="0"/>
              <a:t>getPosition</a:t>
            </a:r>
            <a:r>
              <a:rPr lang="en-US" altLang="ja-JP" dirty="0" smtClean="0"/>
              <a:t>()</a:t>
            </a:r>
            <a:r>
              <a:rPr lang="ja-JP" altLang="en-US" dirty="0" smtClean="0"/>
              <a:t>の値</a:t>
            </a:r>
            <a:endParaRPr lang="en-US" altLang="ja-JP" dirty="0" smtClean="0"/>
          </a:p>
          <a:p>
            <a:pPr eaLnBrk="1" hangingPunct="1"/>
            <a:r>
              <a:rPr lang="ja-JP" altLang="en-US" dirty="0" smtClean="0"/>
              <a:t>拡大縮小</a:t>
            </a:r>
            <a:endParaRPr lang="en-US" altLang="ja-JP" dirty="0" smtClean="0"/>
          </a:p>
          <a:p>
            <a:pPr lvl="1" eaLnBrk="1" hangingPunct="1"/>
            <a:r>
              <a:rPr lang="ja-JP" altLang="en-US" dirty="0" smtClean="0"/>
              <a:t>各軸の倍率を所定の</a:t>
            </a:r>
            <a:r>
              <a:rPr lang="en-US" altLang="ja-JP" dirty="0" smtClean="0"/>
              <a:t/>
            </a:r>
            <a:br>
              <a:rPr lang="en-US" altLang="ja-JP" dirty="0" smtClean="0"/>
            </a:br>
            <a:r>
              <a:rPr lang="ja-JP" altLang="en-US" dirty="0" smtClean="0"/>
              <a:t>位置にセットするだけ</a:t>
            </a:r>
            <a:endParaRPr lang="en-US" altLang="ja-JP" dirty="0" smtClean="0"/>
          </a:p>
          <a:p>
            <a:pPr lvl="1" eaLnBrk="1" hangingPunct="1"/>
            <a:r>
              <a:rPr lang="en-US" altLang="ja-JP" dirty="0" err="1" smtClean="0"/>
              <a:t>getScale</a:t>
            </a:r>
            <a:r>
              <a:rPr lang="en-US" altLang="ja-JP" dirty="0" smtClean="0"/>
              <a:t>()</a:t>
            </a:r>
            <a:r>
              <a:rPr lang="ja-JP" altLang="en-US" dirty="0" smtClean="0"/>
              <a:t>の値</a:t>
            </a:r>
            <a:endParaRPr lang="en-US" altLang="ja-JP" dirty="0" smtClean="0"/>
          </a:p>
        </p:txBody>
      </p:sp>
      <p:sp>
        <p:nvSpPr>
          <p:cNvPr id="5124" name="コンテンツ プレースホルダ 4"/>
          <p:cNvSpPr>
            <a:spLocks noGrp="1"/>
          </p:cNvSpPr>
          <p:nvPr>
            <p:ph sz="half" idx="2"/>
          </p:nvPr>
        </p:nvSpPr>
        <p:spPr/>
        <p:txBody>
          <a:bodyPr/>
          <a:lstStyle/>
          <a:p>
            <a:pPr eaLnBrk="1" hangingPunct="1"/>
            <a:r>
              <a:rPr lang="ja-JP" altLang="en-US" dirty="0" smtClean="0"/>
              <a:t>回転行列</a:t>
            </a:r>
            <a:endParaRPr lang="en-US" altLang="ja-JP" dirty="0" smtClean="0"/>
          </a:p>
          <a:p>
            <a:pPr lvl="1" eaLnBrk="1" hangingPunct="1"/>
            <a:r>
              <a:rPr lang="ja-JP" altLang="en-US" dirty="0" smtClean="0"/>
              <a:t>一番面倒</a:t>
            </a:r>
            <a:endParaRPr lang="en-US" altLang="ja-JP" dirty="0" smtClean="0"/>
          </a:p>
          <a:p>
            <a:pPr lvl="1" eaLnBrk="1" hangingPunct="1"/>
            <a:r>
              <a:rPr lang="ja-JP" altLang="en-US" dirty="0" smtClean="0"/>
              <a:t>最終的にはオイラー角の値を</a:t>
            </a:r>
            <a:r>
              <a:rPr lang="en-US" altLang="ja-JP" dirty="0" smtClean="0"/>
              <a:t>3</a:t>
            </a:r>
            <a:r>
              <a:rPr lang="ja-JP" altLang="en-US" dirty="0" err="1" smtClean="0"/>
              <a:t>つの</a:t>
            </a:r>
            <a:r>
              <a:rPr lang="ja-JP" altLang="en-US" dirty="0" smtClean="0"/>
              <a:t>回転行列に分割し、一定の順番で乗算することで作成</a:t>
            </a:r>
            <a:endParaRPr lang="en-US" altLang="ja-JP" dirty="0" smtClean="0"/>
          </a:p>
          <a:p>
            <a:pPr lvl="1" eaLnBrk="1" hangingPunct="1"/>
            <a:r>
              <a:rPr lang="en-US" altLang="ja-JP" dirty="0" err="1" smtClean="0"/>
              <a:t>getAngle</a:t>
            </a:r>
            <a:r>
              <a:rPr lang="en-US" altLang="ja-JP" dirty="0" smtClean="0"/>
              <a:t>()</a:t>
            </a:r>
            <a:r>
              <a:rPr lang="ja-JP" altLang="en-US" dirty="0" smtClean="0"/>
              <a:t>の値を以下の順番で適用する</a:t>
            </a:r>
            <a:endParaRPr lang="en-US" altLang="ja-JP" dirty="0" smtClean="0"/>
          </a:p>
          <a:p>
            <a:pPr lvl="2" eaLnBrk="1" hangingPunct="1"/>
            <a:r>
              <a:rPr lang="en-US" altLang="ja-JP" dirty="0" smtClean="0"/>
              <a:t>Y</a:t>
            </a:r>
            <a:r>
              <a:rPr lang="ja-JP" altLang="en-US" dirty="0" smtClean="0"/>
              <a:t>軸中心に</a:t>
            </a:r>
            <a:r>
              <a:rPr lang="en-US" altLang="ja-JP" dirty="0" smtClean="0"/>
              <a:t>-h</a:t>
            </a:r>
            <a:r>
              <a:rPr lang="ja-JP" altLang="en-US" dirty="0" smtClean="0"/>
              <a:t>度回転</a:t>
            </a:r>
            <a:endParaRPr lang="en-US" altLang="ja-JP" dirty="0" smtClean="0"/>
          </a:p>
          <a:p>
            <a:pPr lvl="2" eaLnBrk="1" hangingPunct="1"/>
            <a:r>
              <a:rPr lang="en-US" altLang="ja-JP" dirty="0" smtClean="0"/>
              <a:t>X</a:t>
            </a:r>
            <a:r>
              <a:rPr lang="ja-JP" altLang="en-US" dirty="0" smtClean="0"/>
              <a:t>軸中心に</a:t>
            </a:r>
            <a:r>
              <a:rPr lang="en-US" altLang="ja-JP" dirty="0" smtClean="0"/>
              <a:t>p</a:t>
            </a:r>
            <a:r>
              <a:rPr lang="ja-JP" altLang="en-US" dirty="0" smtClean="0"/>
              <a:t>度回転</a:t>
            </a:r>
            <a:endParaRPr lang="en-US" altLang="ja-JP" dirty="0" smtClean="0"/>
          </a:p>
          <a:p>
            <a:pPr lvl="2" eaLnBrk="1" hangingPunct="1"/>
            <a:r>
              <a:rPr lang="en-US" altLang="ja-JP" dirty="0" smtClean="0"/>
              <a:t>Z</a:t>
            </a:r>
            <a:r>
              <a:rPr lang="ja-JP" altLang="en-US" dirty="0" smtClean="0"/>
              <a:t>軸中心に</a:t>
            </a:r>
            <a:r>
              <a:rPr lang="en-US" altLang="ja-JP" dirty="0" smtClean="0"/>
              <a:t>-b</a:t>
            </a:r>
            <a:r>
              <a:rPr lang="ja-JP" altLang="en-US" dirty="0" smtClean="0"/>
              <a:t>回転</a:t>
            </a:r>
            <a:r>
              <a:rPr lang="en-US" altLang="ja-JP" dirty="0" smtClean="0"/>
              <a:t/>
            </a:r>
            <a:br>
              <a:rPr lang="en-US" altLang="ja-JP" dirty="0" smtClean="0"/>
            </a:br>
            <a:endParaRPr lang="en-US" altLang="ja-JP" dirty="0" smtClean="0"/>
          </a:p>
          <a:p>
            <a:pPr lvl="1" eaLnBrk="1" hangingPunct="1">
              <a:buNone/>
            </a:pPr>
            <a:r>
              <a:rPr lang="en-US" altLang="ja-JP" dirty="0" smtClean="0"/>
              <a:t/>
            </a:r>
            <a:br>
              <a:rPr lang="en-US" altLang="ja-JP" dirty="0" smtClean="0"/>
            </a:br>
            <a:endParaRPr lang="en-US" altLang="ja-JP"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smtClean="0"/>
              <a:t>オイラー角の罠</a:t>
            </a:r>
            <a:endParaRPr kumimoji="1" lang="ja-JP" altLang="en-US" dirty="0"/>
          </a:p>
        </p:txBody>
      </p:sp>
      <p:sp>
        <p:nvSpPr>
          <p:cNvPr id="6" name="コンテンツ プレースホルダ 5"/>
          <p:cNvSpPr>
            <a:spLocks noGrp="1"/>
          </p:cNvSpPr>
          <p:nvPr>
            <p:ph idx="1"/>
          </p:nvPr>
        </p:nvSpPr>
        <p:spPr/>
        <p:txBody>
          <a:bodyPr/>
          <a:lstStyle/>
          <a:p>
            <a:r>
              <a:rPr kumimoji="1" lang="ja-JP" altLang="en-US" dirty="0" smtClean="0"/>
              <a:t>基礎演習で教えているオイラー角についての説明は「ウソではないが大事なことをかなり端折っている」と言える</a:t>
            </a:r>
            <a:endParaRPr kumimoji="1" lang="en-US" altLang="ja-JP" dirty="0" smtClean="0"/>
          </a:p>
          <a:p>
            <a:pPr lvl="1"/>
            <a:r>
              <a:rPr lang="ja-JP" altLang="en-US" dirty="0" smtClean="0"/>
              <a:t>どの順番で、どういう法則で適用するのか、という情報が無いと意味がない</a:t>
            </a:r>
            <a:endParaRPr lang="en-US" altLang="ja-JP" dirty="0" smtClean="0"/>
          </a:p>
          <a:p>
            <a:r>
              <a:rPr kumimoji="1" lang="ja-JP" altLang="en-US" dirty="0" smtClean="0"/>
              <a:t>ジンバルロックの危険性</a:t>
            </a:r>
            <a:endParaRPr kumimoji="1" lang="en-US" altLang="ja-JP" dirty="0" smtClean="0"/>
          </a:p>
          <a:p>
            <a:pPr lvl="1"/>
            <a:r>
              <a:rPr kumimoji="1" lang="en-US" altLang="ja-JP" dirty="0" smtClean="0"/>
              <a:t>2</a:t>
            </a:r>
            <a:r>
              <a:rPr kumimoji="1" lang="ja-JP" altLang="en-US" dirty="0" smtClean="0"/>
              <a:t>軸が重なり姿勢制御ができなくなる現象</a:t>
            </a:r>
            <a:endParaRPr kumimoji="1" lang="en-US" altLang="ja-JP" dirty="0" smtClean="0"/>
          </a:p>
          <a:p>
            <a:pPr lvl="1"/>
            <a:r>
              <a:rPr lang="ja-JP" altLang="en-US" dirty="0" smtClean="0"/>
              <a:t>定点的な姿勢を表現するのには問題ないが、連続的な回転を表現すると問題が起きやすい</a:t>
            </a:r>
            <a:endParaRPr kumimoji="1"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オイラー角以外の</a:t>
            </a:r>
            <a:r>
              <a:rPr kumimoji="1" lang="en-US" altLang="ja-JP" dirty="0" smtClean="0"/>
              <a:t/>
            </a:r>
            <a:br>
              <a:rPr kumimoji="1" lang="en-US" altLang="ja-JP" dirty="0" smtClean="0"/>
            </a:br>
            <a:r>
              <a:rPr kumimoji="1" lang="ja-JP" altLang="en-US" dirty="0" smtClean="0"/>
              <a:t>姿勢・回転制御方法</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kumimoji="1" lang="ja-JP" altLang="en-US" dirty="0" smtClean="0"/>
              <a:t>最終的にはオイラー角に</a:t>
            </a:r>
            <a:r>
              <a:rPr kumimoji="1" lang="ja-JP" altLang="en-US" dirty="0" smtClean="0"/>
              <a:t>直す必要があるが</a:t>
            </a:r>
            <a:r>
              <a:rPr kumimoji="1" lang="ja-JP" altLang="en-US" dirty="0" smtClean="0"/>
              <a:t>、</a:t>
            </a:r>
            <a:r>
              <a:rPr kumimoji="1" lang="ja-JP" altLang="en-US" dirty="0" smtClean="0"/>
              <a:t>途中計算</a:t>
            </a:r>
            <a:r>
              <a:rPr kumimoji="1" lang="ja-JP" altLang="en-US" dirty="0" smtClean="0"/>
              <a:t>に異なる形式を用いることでフォローが可能</a:t>
            </a:r>
            <a:endParaRPr kumimoji="1" lang="en-US" altLang="ja-JP" dirty="0" smtClean="0"/>
          </a:p>
          <a:p>
            <a:pPr lvl="1"/>
            <a:r>
              <a:rPr lang="ja-JP" altLang="en-US" dirty="0" smtClean="0"/>
              <a:t>方向ベクトル＆アップベクトル</a:t>
            </a:r>
            <a:endParaRPr lang="en-US" altLang="ja-JP" dirty="0" smtClean="0"/>
          </a:p>
          <a:p>
            <a:pPr lvl="2"/>
            <a:r>
              <a:rPr lang="ja-JP" altLang="en-US" dirty="0" smtClean="0"/>
              <a:t>真正面の向きと、頭の向きを指定する姿勢表現</a:t>
            </a:r>
            <a:endParaRPr lang="en-US" altLang="ja-JP" dirty="0" smtClean="0"/>
          </a:p>
          <a:p>
            <a:pPr lvl="2"/>
            <a:r>
              <a:rPr kumimoji="1" lang="ja-JP" altLang="en-US" dirty="0" smtClean="0"/>
              <a:t>直感的で良いが、回転を表すのには不向き</a:t>
            </a:r>
            <a:endParaRPr kumimoji="1" lang="en-US" altLang="ja-JP" dirty="0" smtClean="0"/>
          </a:p>
          <a:p>
            <a:pPr lvl="3"/>
            <a:r>
              <a:rPr lang="ja-JP" altLang="en-US" dirty="0" smtClean="0"/>
              <a:t>ベクトルを合成すると零ベクトルになる可能性がある</a:t>
            </a:r>
            <a:endParaRPr kumimoji="1" lang="en-US" altLang="ja-JP" dirty="0" smtClean="0"/>
          </a:p>
          <a:p>
            <a:pPr lvl="1"/>
            <a:r>
              <a:rPr kumimoji="1" lang="en-US" altLang="ja-JP" dirty="0" smtClean="0"/>
              <a:t>axis-angle</a:t>
            </a:r>
          </a:p>
          <a:p>
            <a:pPr lvl="2"/>
            <a:r>
              <a:rPr lang="ja-JP" altLang="en-US" dirty="0" smtClean="0"/>
              <a:t>任意の軸を中心に何度回転しろ、という操作</a:t>
            </a:r>
            <a:endParaRPr lang="en-US" altLang="ja-JP" dirty="0" smtClean="0"/>
          </a:p>
          <a:p>
            <a:pPr lvl="2"/>
            <a:r>
              <a:rPr kumimoji="1" lang="ja-JP" altLang="en-US" dirty="0" smtClean="0"/>
              <a:t>あくまで回転表現なので、姿勢表現には</a:t>
            </a:r>
            <a:r>
              <a:rPr kumimoji="1" lang="ja-JP" altLang="en-US" dirty="0" smtClean="0"/>
              <a:t>不向き</a:t>
            </a:r>
            <a:endParaRPr kumimoji="1" lang="en-US" altLang="ja-JP" dirty="0" smtClean="0"/>
          </a:p>
          <a:p>
            <a:pPr lvl="3"/>
            <a:r>
              <a:rPr lang="ja-JP" altLang="en-US" dirty="0"/>
              <a:t>姿勢</a:t>
            </a:r>
            <a:r>
              <a:rPr lang="ja-JP" altLang="en-US" dirty="0" smtClean="0"/>
              <a:t>表現に使う場合は、ある基準の方向から「どの軸で何度回転したか」の順番を覚えておいて再現する必要がある</a:t>
            </a:r>
            <a:endParaRPr kumimoji="1" lang="en-US" altLang="ja-JP" dirty="0" smtClean="0"/>
          </a:p>
          <a:p>
            <a:pPr lvl="3"/>
            <a:r>
              <a:rPr lang="ja-JP" altLang="en-US" dirty="0" smtClean="0"/>
              <a:t>その代わりジンバルロックは</a:t>
            </a:r>
            <a:r>
              <a:rPr lang="ja-JP" altLang="en-US" dirty="0" smtClean="0"/>
              <a:t>起きない</a:t>
            </a:r>
            <a:endParaRPr kumimoji="1" lang="en-US" altLang="ja-JP" dirty="0" smtClean="0"/>
          </a:p>
          <a:p>
            <a:pPr lvl="1"/>
            <a:endParaRPr kumimoji="1"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そこで、クォータニオン</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姿勢、回転のどちらも表すことができる</a:t>
            </a:r>
            <a:endParaRPr kumimoji="1" lang="en-US" altLang="ja-JP" dirty="0" smtClean="0"/>
          </a:p>
          <a:p>
            <a:r>
              <a:rPr lang="ja-JP" altLang="en-US" dirty="0" smtClean="0"/>
              <a:t>補間計算が容易で強力</a:t>
            </a:r>
            <a:endParaRPr lang="en-US" altLang="ja-JP" dirty="0" smtClean="0"/>
          </a:p>
          <a:p>
            <a:pPr lvl="1"/>
            <a:r>
              <a:rPr kumimoji="1" lang="ja-JP" altLang="en-US" dirty="0" smtClean="0"/>
              <a:t>ジンバルロックも心配ない</a:t>
            </a:r>
            <a:endParaRPr kumimoji="1" lang="en-US" altLang="ja-JP" dirty="0" smtClean="0"/>
          </a:p>
          <a:p>
            <a:endParaRPr kumimoji="1" lang="en-US" altLang="ja-JP" dirty="0" smtClean="0"/>
          </a:p>
          <a:p>
            <a:r>
              <a:rPr lang="ja-JP" altLang="en-US" dirty="0" smtClean="0"/>
              <a:t>唯一の難点は</a:t>
            </a:r>
            <a:r>
              <a:rPr lang="en-US" altLang="ja-JP" dirty="0" smtClean="0"/>
              <a:t>…</a:t>
            </a:r>
          </a:p>
          <a:p>
            <a:pPr lvl="1" algn="ctr">
              <a:buNone/>
            </a:pPr>
            <a:r>
              <a:rPr kumimoji="1" lang="ja-JP" altLang="en-US" sz="6600" dirty="0" smtClean="0">
                <a:solidFill>
                  <a:srgbClr val="FF0000"/>
                </a:solidFill>
              </a:rPr>
              <a:t>意味がわかんねぇ！</a:t>
            </a:r>
            <a:endParaRPr kumimoji="1" lang="ja-JP" altLang="en-US" sz="6600"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クォータニオンの正体とは</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以下の数式で表される複素数</a:t>
            </a:r>
            <a:endParaRPr kumimoji="1" lang="en-US" altLang="ja-JP" dirty="0" smtClean="0"/>
          </a:p>
          <a:p>
            <a:endParaRPr lang="en-US" altLang="ja-JP" dirty="0" smtClean="0"/>
          </a:p>
          <a:p>
            <a:endParaRPr kumimoji="1" lang="en-US" altLang="ja-JP" dirty="0" smtClean="0"/>
          </a:p>
          <a:p>
            <a:endParaRPr lang="en-US" altLang="ja-JP" dirty="0" smtClean="0"/>
          </a:p>
          <a:p>
            <a:r>
              <a:rPr kumimoji="1" lang="ja-JP" altLang="en-US" dirty="0" smtClean="0"/>
              <a:t>ベクトルやオイラー角と違い、各成分の値に直接的な意味を見いだすことは困難</a:t>
            </a:r>
            <a:endParaRPr kumimoji="1" lang="en-US" altLang="ja-JP" dirty="0" smtClean="0"/>
          </a:p>
          <a:p>
            <a:pPr lvl="1"/>
            <a:r>
              <a:rPr lang="en-US" altLang="ja-JP" dirty="0" err="1" smtClean="0"/>
              <a:t>fk_Quaternion</a:t>
            </a:r>
            <a:r>
              <a:rPr lang="ja-JP" altLang="en-US" dirty="0" smtClean="0"/>
              <a:t>クラスを利用することを</a:t>
            </a:r>
            <a:r>
              <a:rPr lang="ja-JP" altLang="en-US" dirty="0" smtClean="0"/>
              <a:t>推奨</a:t>
            </a:r>
            <a:endParaRPr lang="en-US" altLang="ja-JP" dirty="0" smtClean="0"/>
          </a:p>
          <a:p>
            <a:pPr lvl="1"/>
            <a:r>
              <a:rPr lang="en-US" altLang="ja-JP" dirty="0" smtClean="0"/>
              <a:t>XNA</a:t>
            </a:r>
            <a:r>
              <a:rPr lang="ja-JP" altLang="en-US" dirty="0" err="1" smtClean="0"/>
              <a:t>にも</a:t>
            </a:r>
            <a:r>
              <a:rPr lang="ja-JP" altLang="en-US" dirty="0" smtClean="0"/>
              <a:t>標準で存在するので使ってみよう</a:t>
            </a:r>
            <a:endParaRPr lang="en-US" altLang="ja-JP" dirty="0" smtClean="0"/>
          </a:p>
          <a:p>
            <a:endParaRPr lang="en-US" altLang="ja-JP" dirty="0" smtClean="0"/>
          </a:p>
          <a:p>
            <a:endParaRPr kumimoji="1" lang="ja-JP" altLang="en-US" dirty="0"/>
          </a:p>
        </p:txBody>
      </p:sp>
      <p:graphicFrame>
        <p:nvGraphicFramePr>
          <p:cNvPr id="4" name="オブジェクト 3"/>
          <p:cNvGraphicFramePr>
            <a:graphicFrameLocks noChangeAspect="1"/>
          </p:cNvGraphicFramePr>
          <p:nvPr/>
        </p:nvGraphicFramePr>
        <p:xfrm>
          <a:off x="2602539" y="2204864"/>
          <a:ext cx="3938922" cy="1440036"/>
        </p:xfrm>
        <a:graphic>
          <a:graphicData uri="http://schemas.openxmlformats.org/presentationml/2006/ole">
            <mc:AlternateContent xmlns:mc="http://schemas.openxmlformats.org/markup-compatibility/2006">
              <mc:Choice xmlns:v="urn:schemas-microsoft-com:vml" Requires="v">
                <p:oleObj spid="_x0000_s2054" name="数式" r:id="rId3" imgW="1180800" imgH="431640" progId="Equation.3">
                  <p:embed/>
                </p:oleObj>
              </mc:Choice>
              <mc:Fallback>
                <p:oleObj name="数式" r:id="rId3" imgW="1180800" imgH="4316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02539" y="2204864"/>
                        <a:ext cx="3938922" cy="144003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2994</TotalTime>
  <Words>824</Words>
  <Application>Microsoft Office PowerPoint</Application>
  <PresentationFormat>画面に合わせる (4:3)</PresentationFormat>
  <Paragraphs>144</Paragraphs>
  <Slides>17</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17</vt:i4>
      </vt:variant>
    </vt:vector>
  </HeadingPairs>
  <TitlesOfParts>
    <vt:vector size="19" baseType="lpstr">
      <vt:lpstr>Office テーマ</vt:lpstr>
      <vt:lpstr>数式</vt:lpstr>
      <vt:lpstr>プロジェクト演習Ⅳ インタラクティブゲーム制作 プログラミング4</vt:lpstr>
      <vt:lpstr>今日の内容</vt:lpstr>
      <vt:lpstr>まずは3DCGの根元からおさらい</vt:lpstr>
      <vt:lpstr>描画モデル以外に必要な行列</vt:lpstr>
      <vt:lpstr>モデル行列の作り方</vt:lpstr>
      <vt:lpstr>オイラー角の罠</vt:lpstr>
      <vt:lpstr>オイラー角以外の 姿勢・回転制御方法</vt:lpstr>
      <vt:lpstr>そこで、クォータニオン</vt:lpstr>
      <vt:lpstr>クォータニオンの正体とは</vt:lpstr>
      <vt:lpstr>2つの姿勢の補間姿勢を求める</vt:lpstr>
      <vt:lpstr>コーディング例</vt:lpstr>
      <vt:lpstr>解説</vt:lpstr>
      <vt:lpstr>回転合成とベクトルの回転</vt:lpstr>
      <vt:lpstr>回転合成は乗算で</vt:lpstr>
      <vt:lpstr>あるベクトルを 自由に回転させるには</vt:lpstr>
      <vt:lpstr>まとめ</vt:lpstr>
      <vt:lpstr>今日の課題</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Ryota Takeuchi</dc:creator>
  <cp:lastModifiedBy>Ryota Takeuchi</cp:lastModifiedBy>
  <cp:revision>202</cp:revision>
  <dcterms:created xsi:type="dcterms:W3CDTF">2009-10-06T17:40:33Z</dcterms:created>
  <dcterms:modified xsi:type="dcterms:W3CDTF">2011-11-15T04:00:16Z</dcterms:modified>
</cp:coreProperties>
</file>