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4" r:id="rId3"/>
    <p:sldId id="276" r:id="rId4"/>
    <p:sldId id="285" r:id="rId5"/>
    <p:sldId id="284" r:id="rId6"/>
    <p:sldId id="286" r:id="rId7"/>
    <p:sldId id="287" r:id="rId8"/>
    <p:sldId id="289" r:id="rId9"/>
    <p:sldId id="288" r:id="rId10"/>
    <p:sldId id="290" r:id="rId11"/>
    <p:sldId id="291" r:id="rId12"/>
    <p:sldId id="292" r:id="rId13"/>
    <p:sldId id="293" r:id="rId14"/>
    <p:sldId id="294" r:id="rId15"/>
    <p:sldId id="295" r:id="rId16"/>
    <p:sldId id="277" r:id="rId17"/>
    <p:sldId id="296" r:id="rId18"/>
    <p:sldId id="297" r:id="rId19"/>
  </p:sldIdLst>
  <p:sldSz cx="9144000" cy="6858000" type="screen4x3"/>
  <p:notesSz cx="6858000" cy="9144000"/>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8829" autoAdjust="0"/>
  </p:normalViewPr>
  <p:slideViewPr>
    <p:cSldViewPr>
      <p:cViewPr varScale="1">
        <p:scale>
          <a:sx n="95" d="100"/>
          <a:sy n="95" d="100"/>
        </p:scale>
        <p:origin x="-44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 サブタイトルの書式設定</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A3D51BCC-1359-430E-90E5-4E673867CA5C}" type="datetimeFigureOut">
              <a:rPr lang="ja-JP" altLang="en-US"/>
              <a:pPr>
                <a:defRPr/>
              </a:pPr>
              <a:t>2010/12/21</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2C8F7857-23B6-45B7-A912-BDEDC96788A1}" type="slidenum">
              <a:rPr lang="ja-JP" altLang="en-US"/>
              <a:pPr>
                <a:defRPr/>
              </a:pPr>
              <a:t>‹#›</a:t>
            </a:fld>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B12C6E84-D104-421F-B6D0-714816778AA2}" type="datetimeFigureOut">
              <a:rPr lang="ja-JP" altLang="en-US"/>
              <a:pPr>
                <a:defRPr/>
              </a:pPr>
              <a:t>2010/12/21</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BA6377F4-0EFE-40BA-B095-BE71A06A8AE3}" type="slidenum">
              <a:rPr lang="ja-JP" altLang="en-US"/>
              <a:pPr>
                <a:defRPr/>
              </a:pPr>
              <a:t>‹#›</a:t>
            </a:fld>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1835C556-359E-46C6-AFB8-4D9E54FCA359}" type="datetimeFigureOut">
              <a:rPr lang="ja-JP" altLang="en-US"/>
              <a:pPr>
                <a:defRPr/>
              </a:pPr>
              <a:t>2010/12/21</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E2BC6FC7-16E5-458A-AEEE-BFD7802F37F0}" type="slidenum">
              <a:rPr lang="ja-JP" altLang="en-US"/>
              <a:pPr>
                <a:defRPr/>
              </a:pPr>
              <a:t>‹#›</a:t>
            </a:fld>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b="0"/>
            </a:lvl1pPr>
          </a:lstStyle>
          <a:p>
            <a:r>
              <a:rPr lang="ja-JP" altLang="en-US" dirty="0" smtClean="0"/>
              <a:t>マスタ タイトルの書式設定</a:t>
            </a:r>
            <a:endParaRPr lang="ja-JP" altLang="en-US" dirty="0"/>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19F98564-3318-4A20-B955-9BE9E2F815F8}" type="datetimeFigureOut">
              <a:rPr lang="ja-JP" altLang="en-US"/>
              <a:pPr>
                <a:defRPr/>
              </a:pPr>
              <a:t>2010/12/21</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2ACDDD8B-5818-49B8-9D3A-7EDD197AF94D}" type="slidenum">
              <a:rPr lang="ja-JP" altLang="en-US"/>
              <a:pPr>
                <a:defRPr/>
              </a:pPr>
              <a:t>‹#›</a:t>
            </a:fld>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 テキストの書式設定</a:t>
            </a:r>
          </a:p>
        </p:txBody>
      </p:sp>
      <p:sp>
        <p:nvSpPr>
          <p:cNvPr id="4" name="日付プレースホルダ 3"/>
          <p:cNvSpPr>
            <a:spLocks noGrp="1"/>
          </p:cNvSpPr>
          <p:nvPr>
            <p:ph type="dt" sz="half" idx="10"/>
          </p:nvPr>
        </p:nvSpPr>
        <p:spPr/>
        <p:txBody>
          <a:bodyPr/>
          <a:lstStyle>
            <a:lvl1pPr>
              <a:defRPr/>
            </a:lvl1pPr>
          </a:lstStyle>
          <a:p>
            <a:pPr>
              <a:defRPr/>
            </a:pPr>
            <a:fld id="{4A634A24-EE5B-4FF0-9EE6-36F34F864EAD}" type="datetimeFigureOut">
              <a:rPr lang="ja-JP" altLang="en-US"/>
              <a:pPr>
                <a:defRPr/>
              </a:pPr>
              <a:t>2010/12/21</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3A227536-BE23-4352-AAA9-2ED58E7592B6}" type="slidenum">
              <a:rPr lang="ja-JP" altLang="en-US"/>
              <a:pPr>
                <a:defRPr/>
              </a:pPr>
              <a:t>‹#›</a:t>
            </a:fld>
            <a:endParaRPr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3"/>
          <p:cNvSpPr>
            <a:spLocks noGrp="1"/>
          </p:cNvSpPr>
          <p:nvPr>
            <p:ph type="dt" sz="half" idx="10"/>
          </p:nvPr>
        </p:nvSpPr>
        <p:spPr/>
        <p:txBody>
          <a:bodyPr/>
          <a:lstStyle>
            <a:lvl1pPr>
              <a:defRPr/>
            </a:lvl1pPr>
          </a:lstStyle>
          <a:p>
            <a:pPr>
              <a:defRPr/>
            </a:pPr>
            <a:fld id="{DE4913FD-4B94-4069-873C-9CFD6849A768}" type="datetimeFigureOut">
              <a:rPr lang="ja-JP" altLang="en-US"/>
              <a:pPr>
                <a:defRPr/>
              </a:pPr>
              <a:t>2010/12/21</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3289FB58-8CFE-4F16-A842-3A83CFB51D51}" type="slidenum">
              <a:rPr lang="ja-JP" altLang="en-US"/>
              <a:pPr>
                <a:defRPr/>
              </a:pPr>
              <a:t>‹#›</a:t>
            </a:fld>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3"/>
          <p:cNvSpPr>
            <a:spLocks noGrp="1"/>
          </p:cNvSpPr>
          <p:nvPr>
            <p:ph type="dt" sz="half" idx="10"/>
          </p:nvPr>
        </p:nvSpPr>
        <p:spPr/>
        <p:txBody>
          <a:bodyPr/>
          <a:lstStyle>
            <a:lvl1pPr>
              <a:defRPr/>
            </a:lvl1pPr>
          </a:lstStyle>
          <a:p>
            <a:pPr>
              <a:defRPr/>
            </a:pPr>
            <a:fld id="{2F2E7673-4BA8-4FAE-B08D-F7E331915AB2}" type="datetimeFigureOut">
              <a:rPr lang="ja-JP" altLang="en-US"/>
              <a:pPr>
                <a:defRPr/>
              </a:pPr>
              <a:t>2010/12/21</a:t>
            </a:fld>
            <a:endParaRPr lang="ja-JP" altLang="en-US"/>
          </a:p>
        </p:txBody>
      </p:sp>
      <p:sp>
        <p:nvSpPr>
          <p:cNvPr id="8"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 5"/>
          <p:cNvSpPr>
            <a:spLocks noGrp="1"/>
          </p:cNvSpPr>
          <p:nvPr>
            <p:ph type="sldNum" sz="quarter" idx="12"/>
          </p:nvPr>
        </p:nvSpPr>
        <p:spPr/>
        <p:txBody>
          <a:bodyPr/>
          <a:lstStyle>
            <a:lvl1pPr>
              <a:defRPr/>
            </a:lvl1pPr>
          </a:lstStyle>
          <a:p>
            <a:pPr>
              <a:defRPr/>
            </a:pPr>
            <a:fld id="{6DFC6E17-9787-4434-BAC6-E87F63939727}" type="slidenum">
              <a:rPr lang="ja-JP" altLang="en-US"/>
              <a:pPr>
                <a:defRPr/>
              </a:pPr>
              <a:t>‹#›</a:t>
            </a:fld>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日付プレースホルダ 3"/>
          <p:cNvSpPr>
            <a:spLocks noGrp="1"/>
          </p:cNvSpPr>
          <p:nvPr>
            <p:ph type="dt" sz="half" idx="10"/>
          </p:nvPr>
        </p:nvSpPr>
        <p:spPr/>
        <p:txBody>
          <a:bodyPr/>
          <a:lstStyle>
            <a:lvl1pPr>
              <a:defRPr/>
            </a:lvl1pPr>
          </a:lstStyle>
          <a:p>
            <a:pPr>
              <a:defRPr/>
            </a:pPr>
            <a:fld id="{E3FBDB15-3EBE-4986-9595-1EBF3A74505F}" type="datetimeFigureOut">
              <a:rPr lang="ja-JP" altLang="en-US"/>
              <a:pPr>
                <a:defRPr/>
              </a:pPr>
              <a:t>2010/12/21</a:t>
            </a:fld>
            <a:endParaRPr lang="ja-JP" altLang="en-US"/>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 5"/>
          <p:cNvSpPr>
            <a:spLocks noGrp="1"/>
          </p:cNvSpPr>
          <p:nvPr>
            <p:ph type="sldNum" sz="quarter" idx="12"/>
          </p:nvPr>
        </p:nvSpPr>
        <p:spPr/>
        <p:txBody>
          <a:bodyPr/>
          <a:lstStyle>
            <a:lvl1pPr>
              <a:defRPr/>
            </a:lvl1pPr>
          </a:lstStyle>
          <a:p>
            <a:pPr>
              <a:defRPr/>
            </a:pPr>
            <a:fld id="{9981AC73-A7AB-4B2B-8FFB-E42BB7B4B64E}" type="slidenum">
              <a:rPr lang="ja-JP" altLang="en-US"/>
              <a:pPr>
                <a:defRPr/>
              </a:pPr>
              <a:t>‹#›</a:t>
            </a:fld>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p:txBody>
          <a:bodyPr/>
          <a:lstStyle>
            <a:lvl1pPr>
              <a:defRPr/>
            </a:lvl1pPr>
          </a:lstStyle>
          <a:p>
            <a:pPr>
              <a:defRPr/>
            </a:pPr>
            <a:fld id="{BD92833B-9B56-4C4D-B5C8-B0371A49DBF1}" type="datetimeFigureOut">
              <a:rPr lang="ja-JP" altLang="en-US"/>
              <a:pPr>
                <a:defRPr/>
              </a:pPr>
              <a:t>2010/12/21</a:t>
            </a:fld>
            <a:endParaRPr lang="ja-JP" altLang="en-US"/>
          </a:p>
        </p:txBody>
      </p:sp>
      <p:sp>
        <p:nvSpPr>
          <p:cNvPr id="3"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 5"/>
          <p:cNvSpPr>
            <a:spLocks noGrp="1"/>
          </p:cNvSpPr>
          <p:nvPr>
            <p:ph type="sldNum" sz="quarter" idx="12"/>
          </p:nvPr>
        </p:nvSpPr>
        <p:spPr/>
        <p:txBody>
          <a:bodyPr/>
          <a:lstStyle>
            <a:lvl1pPr>
              <a:defRPr/>
            </a:lvl1pPr>
          </a:lstStyle>
          <a:p>
            <a:pPr>
              <a:defRPr/>
            </a:pPr>
            <a:fld id="{961DEB76-0AE3-4D7E-A57D-2AEDDB644AEC}" type="slidenum">
              <a:rPr lang="ja-JP" altLang="en-US"/>
              <a:pPr>
                <a:defRPr/>
              </a:pPr>
              <a:t>‹#›</a:t>
            </a:fld>
            <a:endParaRPr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1E02AAA7-62FC-459A-90FF-24C72A838A1B}" type="datetimeFigureOut">
              <a:rPr lang="ja-JP" altLang="en-US"/>
              <a:pPr>
                <a:defRPr/>
              </a:pPr>
              <a:t>2010/12/21</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6CA6B932-9529-4FEE-B345-F7039022F871}" type="slidenum">
              <a:rPr lang="ja-JP" altLang="en-US"/>
              <a:pPr>
                <a:defRPr/>
              </a:pPr>
              <a:t>‹#›</a:t>
            </a:fld>
            <a:endParaRPr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C9F6C493-99AD-4F51-A088-84B14A569F01}" type="datetimeFigureOut">
              <a:rPr lang="ja-JP" altLang="en-US"/>
              <a:pPr>
                <a:defRPr/>
              </a:pPr>
              <a:t>2010/12/21</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790E6A3D-FE78-45A9-BFF8-75A9DA0E58B4}" type="slidenum">
              <a:rPr lang="ja-JP" altLang="en-US"/>
              <a:pPr>
                <a:defRPr/>
              </a:pPr>
              <a:t>‹#›</a:t>
            </a:fld>
            <a:endParaRPr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タイトル プレースホルダ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テキスト プレースホルダ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defRPr>
            </a:lvl1pPr>
          </a:lstStyle>
          <a:p>
            <a:pPr>
              <a:defRPr/>
            </a:pPr>
            <a:fld id="{BA756FEB-708F-47BB-A110-3C967F9A7037}" type="datetimeFigureOut">
              <a:rPr lang="ja-JP" altLang="en-US"/>
              <a:pPr>
                <a:defRPr/>
              </a:pPr>
              <a:t>2010/12/21</a:t>
            </a:fld>
            <a:endParaRPr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defRPr>
            </a:lvl1pPr>
          </a:lstStyle>
          <a:p>
            <a:pPr>
              <a:defRPr/>
            </a:pPr>
            <a:endParaRPr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ea typeface="+mn-ea"/>
              </a:defRPr>
            </a:lvl1pPr>
          </a:lstStyle>
          <a:p>
            <a:pPr>
              <a:defRPr/>
            </a:pPr>
            <a:fld id="{B7B7EFD4-2801-486B-9B28-0AD45C02D289}"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kumimoji="1" sz="4400" kern="1200">
          <a:solidFill>
            <a:schemeClr val="tx1"/>
          </a:solidFill>
          <a:latin typeface="メイリオ" pitchFamily="50" charset="-128"/>
          <a:ea typeface="メイリオ" pitchFamily="50" charset="-128"/>
          <a:cs typeface="メイリオ" pitchFamily="50" charset="-128"/>
        </a:defRPr>
      </a:lvl1pPr>
      <a:lvl2pPr algn="ctr" rtl="0" eaLnBrk="0" fontAlgn="base" hangingPunct="0">
        <a:spcBef>
          <a:spcPct val="0"/>
        </a:spcBef>
        <a:spcAft>
          <a:spcPct val="0"/>
        </a:spcAft>
        <a:defRPr kumimoji="1" sz="4400">
          <a:solidFill>
            <a:schemeClr val="tx1"/>
          </a:solidFill>
          <a:latin typeface="メイリオ" pitchFamily="50" charset="-128"/>
          <a:ea typeface="メイリオ" pitchFamily="50" charset="-128"/>
          <a:cs typeface="メイリオ" pitchFamily="50" charset="-128"/>
        </a:defRPr>
      </a:lvl2pPr>
      <a:lvl3pPr algn="ctr" rtl="0" eaLnBrk="0" fontAlgn="base" hangingPunct="0">
        <a:spcBef>
          <a:spcPct val="0"/>
        </a:spcBef>
        <a:spcAft>
          <a:spcPct val="0"/>
        </a:spcAft>
        <a:defRPr kumimoji="1" sz="4400">
          <a:solidFill>
            <a:schemeClr val="tx1"/>
          </a:solidFill>
          <a:latin typeface="メイリオ" pitchFamily="50" charset="-128"/>
          <a:ea typeface="メイリオ" pitchFamily="50" charset="-128"/>
          <a:cs typeface="メイリオ" pitchFamily="50" charset="-128"/>
        </a:defRPr>
      </a:lvl3pPr>
      <a:lvl4pPr algn="ctr" rtl="0" eaLnBrk="0" fontAlgn="base" hangingPunct="0">
        <a:spcBef>
          <a:spcPct val="0"/>
        </a:spcBef>
        <a:spcAft>
          <a:spcPct val="0"/>
        </a:spcAft>
        <a:defRPr kumimoji="1" sz="4400">
          <a:solidFill>
            <a:schemeClr val="tx1"/>
          </a:solidFill>
          <a:latin typeface="メイリオ" pitchFamily="50" charset="-128"/>
          <a:ea typeface="メイリオ" pitchFamily="50" charset="-128"/>
          <a:cs typeface="メイリオ" pitchFamily="50" charset="-128"/>
        </a:defRPr>
      </a:lvl4pPr>
      <a:lvl5pPr algn="ctr" rtl="0" eaLnBrk="0" fontAlgn="base" hangingPunct="0">
        <a:spcBef>
          <a:spcPct val="0"/>
        </a:spcBef>
        <a:spcAft>
          <a:spcPct val="0"/>
        </a:spcAft>
        <a:defRPr kumimoji="1" sz="4400">
          <a:solidFill>
            <a:schemeClr val="tx1"/>
          </a:solidFill>
          <a:latin typeface="メイリオ" pitchFamily="50" charset="-128"/>
          <a:ea typeface="メイリオ" pitchFamily="50" charset="-128"/>
          <a:cs typeface="メイリオ" pitchFamily="50" charset="-128"/>
        </a:defRPr>
      </a:lvl5pPr>
      <a:lvl6pPr marL="457200" algn="ctr" rtl="0" fontAlgn="base">
        <a:spcBef>
          <a:spcPct val="0"/>
        </a:spcBef>
        <a:spcAft>
          <a:spcPct val="0"/>
        </a:spcAft>
        <a:defRPr kumimoji="1" sz="4400">
          <a:solidFill>
            <a:schemeClr val="tx1"/>
          </a:solidFill>
          <a:latin typeface="メイリオ" pitchFamily="50" charset="-128"/>
          <a:ea typeface="メイリオ" pitchFamily="50" charset="-128"/>
          <a:cs typeface="メイリオ" pitchFamily="50" charset="-128"/>
        </a:defRPr>
      </a:lvl6pPr>
      <a:lvl7pPr marL="914400" algn="ctr" rtl="0" fontAlgn="base">
        <a:spcBef>
          <a:spcPct val="0"/>
        </a:spcBef>
        <a:spcAft>
          <a:spcPct val="0"/>
        </a:spcAft>
        <a:defRPr kumimoji="1" sz="4400">
          <a:solidFill>
            <a:schemeClr val="tx1"/>
          </a:solidFill>
          <a:latin typeface="メイリオ" pitchFamily="50" charset="-128"/>
          <a:ea typeface="メイリオ" pitchFamily="50" charset="-128"/>
          <a:cs typeface="メイリオ" pitchFamily="50" charset="-128"/>
        </a:defRPr>
      </a:lvl7pPr>
      <a:lvl8pPr marL="1371600" algn="ctr" rtl="0" fontAlgn="base">
        <a:spcBef>
          <a:spcPct val="0"/>
        </a:spcBef>
        <a:spcAft>
          <a:spcPct val="0"/>
        </a:spcAft>
        <a:defRPr kumimoji="1" sz="4400">
          <a:solidFill>
            <a:schemeClr val="tx1"/>
          </a:solidFill>
          <a:latin typeface="メイリオ" pitchFamily="50" charset="-128"/>
          <a:ea typeface="メイリオ" pitchFamily="50" charset="-128"/>
          <a:cs typeface="メイリオ" pitchFamily="50" charset="-128"/>
        </a:defRPr>
      </a:lvl8pPr>
      <a:lvl9pPr marL="1828800" algn="ctr" rtl="0" fontAlgn="base">
        <a:spcBef>
          <a:spcPct val="0"/>
        </a:spcBef>
        <a:spcAft>
          <a:spcPct val="0"/>
        </a:spcAft>
        <a:defRPr kumimoji="1" sz="4400">
          <a:solidFill>
            <a:schemeClr val="tx1"/>
          </a:solidFill>
          <a:latin typeface="メイリオ" pitchFamily="50" charset="-128"/>
          <a:ea typeface="メイリオ" pitchFamily="50" charset="-128"/>
          <a:cs typeface="メイリオ" pitchFamily="50" charset="-128"/>
        </a:defRPr>
      </a:lvl9pPr>
    </p:titleStyle>
    <p:bodyStyle>
      <a:lvl1pPr marL="342900" indent="-342900" algn="l" rtl="0" eaLnBrk="0" fontAlgn="base" hangingPunct="0">
        <a:spcBef>
          <a:spcPct val="20000"/>
        </a:spcBef>
        <a:spcAft>
          <a:spcPct val="0"/>
        </a:spcAft>
        <a:buFont typeface="Arial" charset="0"/>
        <a:buChar char="•"/>
        <a:defRPr kumimoji="1" sz="3200" kern="1200">
          <a:solidFill>
            <a:schemeClr val="tx1"/>
          </a:solidFill>
          <a:latin typeface="メイリオ" pitchFamily="50" charset="-128"/>
          <a:ea typeface="メイリオ" pitchFamily="50" charset="-128"/>
          <a:cs typeface="メイリオ" pitchFamily="50" charset="-128"/>
        </a:defRPr>
      </a:lvl1pPr>
      <a:lvl2pPr marL="742950" indent="-285750" algn="l" rtl="0" eaLnBrk="0" fontAlgn="base" hangingPunct="0">
        <a:spcBef>
          <a:spcPct val="20000"/>
        </a:spcBef>
        <a:spcAft>
          <a:spcPct val="0"/>
        </a:spcAft>
        <a:buFont typeface="Arial" charset="0"/>
        <a:buChar char="–"/>
        <a:defRPr kumimoji="1" sz="2800" kern="1200">
          <a:solidFill>
            <a:schemeClr val="tx1"/>
          </a:solidFill>
          <a:latin typeface="メイリオ" pitchFamily="50" charset="-128"/>
          <a:ea typeface="メイリオ" pitchFamily="50" charset="-128"/>
          <a:cs typeface="メイリオ" pitchFamily="50" charset="-128"/>
        </a:defRPr>
      </a:lvl2pPr>
      <a:lvl3pPr marL="1143000" indent="-228600" algn="l" rtl="0" eaLnBrk="0" fontAlgn="base" hangingPunct="0">
        <a:spcBef>
          <a:spcPct val="20000"/>
        </a:spcBef>
        <a:spcAft>
          <a:spcPct val="0"/>
        </a:spcAft>
        <a:buFont typeface="Arial" charset="0"/>
        <a:buChar char="•"/>
        <a:defRPr kumimoji="1" sz="2400" kern="1200">
          <a:solidFill>
            <a:schemeClr val="tx1"/>
          </a:solidFill>
          <a:latin typeface="メイリオ" pitchFamily="50" charset="-128"/>
          <a:ea typeface="メイリオ" pitchFamily="50" charset="-128"/>
          <a:cs typeface="メイリオ" pitchFamily="50" charset="-128"/>
        </a:defRPr>
      </a:lvl3pPr>
      <a:lvl4pPr marL="1600200" indent="-228600" algn="l" rtl="0" eaLnBrk="0" fontAlgn="base" hangingPunct="0">
        <a:spcBef>
          <a:spcPct val="20000"/>
        </a:spcBef>
        <a:spcAft>
          <a:spcPct val="0"/>
        </a:spcAft>
        <a:buFont typeface="Arial" charset="0"/>
        <a:buChar char="–"/>
        <a:defRPr kumimoji="1" sz="2000" kern="1200">
          <a:solidFill>
            <a:schemeClr val="tx1"/>
          </a:solidFill>
          <a:latin typeface="メイリオ" pitchFamily="50" charset="-128"/>
          <a:ea typeface="メイリオ" pitchFamily="50" charset="-128"/>
          <a:cs typeface="メイリオ" pitchFamily="50" charset="-128"/>
        </a:defRPr>
      </a:lvl4pPr>
      <a:lvl5pPr marL="2057400" indent="-228600" algn="l" rtl="0" eaLnBrk="0" fontAlgn="base" hangingPunct="0">
        <a:spcBef>
          <a:spcPct val="20000"/>
        </a:spcBef>
        <a:spcAft>
          <a:spcPct val="0"/>
        </a:spcAft>
        <a:buFont typeface="Arial" charset="0"/>
        <a:buChar char="»"/>
        <a:defRPr kumimoji="1" sz="2000" kern="1200">
          <a:solidFill>
            <a:schemeClr val="tx1"/>
          </a:solidFill>
          <a:latin typeface="メイリオ" pitchFamily="50" charset="-128"/>
          <a:ea typeface="メイリオ" pitchFamily="50" charset="-128"/>
          <a:cs typeface="メイリオ" pitchFamily="50" charset="-128"/>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www.ogis-ri.co.jp/otc/hiroba/technical/CppDesignNote/"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タイトル 1"/>
          <p:cNvSpPr>
            <a:spLocks noGrp="1"/>
          </p:cNvSpPr>
          <p:nvPr>
            <p:ph type="ctrTitle"/>
          </p:nvPr>
        </p:nvSpPr>
        <p:spPr/>
        <p:txBody>
          <a:bodyPr/>
          <a:lstStyle/>
          <a:p>
            <a:pPr eaLnBrk="1" hangingPunct="1"/>
            <a:r>
              <a:rPr lang="ja-JP" altLang="en-US" smtClean="0"/>
              <a:t>プロジェクト演習</a:t>
            </a:r>
            <a:r>
              <a:rPr lang="en-US" altLang="ja-JP" smtClean="0"/>
              <a:t>Ⅳ</a:t>
            </a:r>
            <a:r>
              <a:rPr lang="ja-JP" altLang="en-US" smtClean="0"/>
              <a:t>・</a:t>
            </a:r>
            <a:r>
              <a:rPr lang="en-US" altLang="ja-JP" smtClean="0"/>
              <a:t>Ⅵ</a:t>
            </a:r>
            <a:r>
              <a:rPr lang="ja-JP" altLang="en-US" smtClean="0"/>
              <a:t/>
            </a:r>
            <a:br>
              <a:rPr lang="ja-JP" altLang="en-US" smtClean="0"/>
            </a:br>
            <a:r>
              <a:rPr lang="ja-JP" altLang="en-US" smtClean="0"/>
              <a:t>インタラクティブゲーム制作</a:t>
            </a:r>
          </a:p>
        </p:txBody>
      </p:sp>
      <p:sp>
        <p:nvSpPr>
          <p:cNvPr id="3" name="サブタイトル 2"/>
          <p:cNvSpPr>
            <a:spLocks noGrp="1"/>
          </p:cNvSpPr>
          <p:nvPr>
            <p:ph type="subTitle" idx="1"/>
          </p:nvPr>
        </p:nvSpPr>
        <p:spPr/>
        <p:txBody>
          <a:bodyPr rtlCol="0">
            <a:normAutofit/>
          </a:bodyPr>
          <a:lstStyle/>
          <a:p>
            <a:pPr eaLnBrk="1" fontAlgn="auto" hangingPunct="1">
              <a:spcAft>
                <a:spcPts val="0"/>
              </a:spcAft>
              <a:buFont typeface="Arial" pitchFamily="34" charset="0"/>
              <a:buNone/>
              <a:defRPr/>
            </a:pPr>
            <a:r>
              <a:rPr lang="ja-JP" altLang="en-US" dirty="0" smtClean="0">
                <a:cs typeface="+mn-cs"/>
              </a:rPr>
              <a:t>第</a:t>
            </a:r>
            <a:r>
              <a:rPr lang="en-US" altLang="ja-JP" dirty="0" smtClean="0">
                <a:cs typeface="+mn-cs"/>
              </a:rPr>
              <a:t>10</a:t>
            </a:r>
            <a:r>
              <a:rPr lang="ja-JP" altLang="en-US" dirty="0" smtClean="0">
                <a:cs typeface="+mn-cs"/>
              </a:rPr>
              <a:t>回</a:t>
            </a:r>
          </a:p>
          <a:p>
            <a:pPr eaLnBrk="1" fontAlgn="auto" hangingPunct="1">
              <a:spcAft>
                <a:spcPts val="0"/>
              </a:spcAft>
              <a:buFont typeface="Arial" pitchFamily="34" charset="0"/>
              <a:buNone/>
              <a:defRPr/>
            </a:pPr>
            <a:r>
              <a:rPr lang="ja-JP" altLang="en-US" dirty="0" smtClean="0">
                <a:cs typeface="+mn-cs"/>
              </a:rPr>
              <a:t>オブジェクト指向設計論</a:t>
            </a:r>
            <a:endParaRPr lang="ja-JP" altLang="en-US" dirty="0">
              <a:cs typeface="+mn-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継承関係</a:t>
            </a:r>
            <a:r>
              <a:rPr kumimoji="1" lang="en-US" altLang="ja-JP" dirty="0" smtClean="0"/>
              <a:t>(Has-a</a:t>
            </a:r>
            <a:r>
              <a:rPr kumimoji="1" lang="ja-JP" altLang="en-US" dirty="0" smtClean="0"/>
              <a:t>関係</a:t>
            </a:r>
            <a:r>
              <a:rPr kumimoji="1" lang="en-US" altLang="ja-JP" dirty="0" smtClean="0"/>
              <a:t>)</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a:t>
            </a:r>
            <a:r>
              <a:rPr kumimoji="1" lang="en-US" altLang="ja-JP" dirty="0" smtClean="0"/>
              <a:t>(</a:t>
            </a:r>
            <a:r>
              <a:rPr lang="ja-JP" altLang="en-US" dirty="0" smtClean="0"/>
              <a:t>子</a:t>
            </a:r>
            <a:r>
              <a:rPr kumimoji="1" lang="ja-JP" altLang="en-US" dirty="0" smtClean="0"/>
              <a:t>クラス</a:t>
            </a:r>
            <a:r>
              <a:rPr kumimoji="1" lang="en-US" altLang="ja-JP" dirty="0" smtClean="0"/>
              <a:t>)</a:t>
            </a:r>
            <a:r>
              <a:rPr kumimoji="1" lang="ja-JP" altLang="en-US" dirty="0" smtClean="0"/>
              <a:t>は</a:t>
            </a:r>
            <a:r>
              <a:rPr kumimoji="1" lang="en-US" altLang="ja-JP" dirty="0" smtClean="0"/>
              <a:t>(</a:t>
            </a:r>
            <a:r>
              <a:rPr kumimoji="1" lang="ja-JP" altLang="en-US" dirty="0" smtClean="0"/>
              <a:t>親クラス</a:t>
            </a:r>
            <a:r>
              <a:rPr kumimoji="1" lang="en-US" altLang="ja-JP" dirty="0" smtClean="0"/>
              <a:t>)</a:t>
            </a:r>
            <a:r>
              <a:rPr kumimoji="1" lang="ja-JP" altLang="en-US" dirty="0" smtClean="0"/>
              <a:t>の</a:t>
            </a:r>
            <a:r>
              <a:rPr kumimoji="1" lang="en-US" altLang="ja-JP" dirty="0" smtClean="0"/>
              <a:t>1</a:t>
            </a:r>
            <a:r>
              <a:rPr kumimoji="1" lang="ja-JP" altLang="en-US" dirty="0" smtClean="0"/>
              <a:t>種である」と言える場合のみに使うこと！</a:t>
            </a:r>
            <a:endParaRPr kumimoji="1" lang="en-US" altLang="ja-JP" dirty="0" smtClean="0"/>
          </a:p>
          <a:p>
            <a:pPr lvl="1"/>
            <a:r>
              <a:rPr lang="en-US" altLang="ja-JP" dirty="0" err="1" smtClean="0"/>
              <a:t>TestApp</a:t>
            </a:r>
            <a:r>
              <a:rPr lang="ja-JP" altLang="en-US" dirty="0" smtClean="0"/>
              <a:t>は</a:t>
            </a:r>
            <a:r>
              <a:rPr lang="en-US" altLang="ja-JP" dirty="0" err="1" smtClean="0"/>
              <a:t>fkut_AppBase</a:t>
            </a:r>
            <a:r>
              <a:rPr lang="ja-JP" altLang="en-US" dirty="0" smtClean="0"/>
              <a:t>の</a:t>
            </a:r>
            <a:r>
              <a:rPr lang="en-US" altLang="ja-JP" dirty="0" smtClean="0"/>
              <a:t>1</a:t>
            </a:r>
            <a:r>
              <a:rPr lang="ja-JP" altLang="en-US" dirty="0" smtClean="0"/>
              <a:t>種である</a:t>
            </a:r>
            <a:endParaRPr lang="en-US" altLang="ja-JP" dirty="0" smtClean="0"/>
          </a:p>
          <a:p>
            <a:pPr lvl="1"/>
            <a:r>
              <a:rPr kumimoji="1" lang="ja-JP" altLang="en-US" dirty="0" smtClean="0"/>
              <a:t>タイトル画面はシーンの</a:t>
            </a:r>
            <a:r>
              <a:rPr kumimoji="1" lang="en-US" altLang="ja-JP" dirty="0" smtClean="0"/>
              <a:t>1</a:t>
            </a:r>
            <a:r>
              <a:rPr kumimoji="1" lang="ja-JP" altLang="en-US" dirty="0" smtClean="0"/>
              <a:t>種である</a:t>
            </a:r>
            <a:endParaRPr kumimoji="1" lang="en-US" altLang="ja-JP" dirty="0" smtClean="0"/>
          </a:p>
          <a:p>
            <a:pPr lvl="1"/>
            <a:r>
              <a:rPr lang="ja-JP" altLang="en-US" dirty="0" smtClean="0"/>
              <a:t>ゲームのメイン画面はシーンの</a:t>
            </a:r>
            <a:r>
              <a:rPr lang="en-US" altLang="ja-JP" dirty="0" smtClean="0"/>
              <a:t>1</a:t>
            </a:r>
            <a:r>
              <a:rPr lang="ja-JP" altLang="en-US" dirty="0" smtClean="0"/>
              <a:t>種である</a:t>
            </a:r>
            <a:endParaRPr lang="en-US" altLang="ja-JP" dirty="0" smtClean="0"/>
          </a:p>
          <a:p>
            <a:pPr lvl="1"/>
            <a:r>
              <a:rPr kumimoji="1" lang="ja-JP" altLang="en-US" dirty="0" smtClean="0"/>
              <a:t>剣士はジョブの</a:t>
            </a:r>
            <a:r>
              <a:rPr kumimoji="1" lang="en-US" altLang="ja-JP" dirty="0" smtClean="0"/>
              <a:t>1</a:t>
            </a:r>
            <a:r>
              <a:rPr kumimoji="1" lang="ja-JP" altLang="en-US" dirty="0" smtClean="0"/>
              <a:t>種である</a:t>
            </a:r>
            <a:endParaRPr kumimoji="1" lang="en-US" altLang="ja-JP" dirty="0" smtClean="0"/>
          </a:p>
          <a:p>
            <a:pPr lvl="1"/>
            <a:r>
              <a:rPr lang="ja-JP" altLang="en-US" dirty="0" smtClean="0"/>
              <a:t>魔法使いはジョブの</a:t>
            </a:r>
            <a:r>
              <a:rPr lang="en-US" altLang="ja-JP" dirty="0" smtClean="0"/>
              <a:t>1</a:t>
            </a:r>
            <a:r>
              <a:rPr lang="ja-JP" altLang="en-US" dirty="0" smtClean="0"/>
              <a:t>種である</a:t>
            </a:r>
            <a:endParaRPr kumimoji="1" lang="en-US" altLang="ja-JP" dirty="0" smtClean="0"/>
          </a:p>
          <a:p>
            <a:pPr lvl="1"/>
            <a:r>
              <a:rPr kumimoji="1" lang="ja-JP" altLang="en-US" dirty="0" smtClean="0"/>
              <a:t>カプセルは当たり判定の</a:t>
            </a:r>
            <a:r>
              <a:rPr kumimoji="1" lang="en-US" altLang="ja-JP" dirty="0" smtClean="0"/>
              <a:t>1</a:t>
            </a:r>
            <a:r>
              <a:rPr kumimoji="1" lang="ja-JP" altLang="en-US" dirty="0" smtClean="0"/>
              <a:t>種である</a:t>
            </a:r>
            <a:endParaRPr kumimoji="1" lang="en-US" altLang="ja-JP" dirty="0" smtClean="0"/>
          </a:p>
          <a:p>
            <a:pPr lvl="1"/>
            <a:r>
              <a:rPr lang="en-US" altLang="ja-JP" dirty="0" smtClean="0"/>
              <a:t>OBB</a:t>
            </a:r>
            <a:r>
              <a:rPr lang="ja-JP" altLang="en-US" dirty="0" smtClean="0"/>
              <a:t>は当たり判定の</a:t>
            </a:r>
            <a:r>
              <a:rPr lang="en-US" altLang="ja-JP" dirty="0" smtClean="0"/>
              <a:t>1</a:t>
            </a:r>
            <a:r>
              <a:rPr lang="ja-JP" altLang="en-US" dirty="0" smtClean="0"/>
              <a:t>種である</a:t>
            </a:r>
            <a:endParaRPr kumimoji="1" lang="ja-JP" alt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4000" dirty="0" smtClean="0"/>
              <a:t>継承の狙い～何がうれしいのか？</a:t>
            </a:r>
            <a:endParaRPr kumimoji="1" lang="ja-JP" altLang="en-US" sz="4000" dirty="0"/>
          </a:p>
        </p:txBody>
      </p:sp>
      <p:sp>
        <p:nvSpPr>
          <p:cNvPr id="3" name="コンテンツ プレースホルダ 2"/>
          <p:cNvSpPr>
            <a:spLocks noGrp="1"/>
          </p:cNvSpPr>
          <p:nvPr>
            <p:ph idx="1"/>
          </p:nvPr>
        </p:nvSpPr>
        <p:spPr/>
        <p:txBody>
          <a:bodyPr/>
          <a:lstStyle/>
          <a:p>
            <a:r>
              <a:rPr kumimoji="1" lang="en-US" altLang="ja-JP" dirty="0" smtClean="0"/>
              <a:t>OOP</a:t>
            </a:r>
            <a:r>
              <a:rPr kumimoji="1" lang="ja-JP" altLang="en-US" dirty="0" smtClean="0"/>
              <a:t>を理解する上での最後の障壁</a:t>
            </a:r>
            <a:endParaRPr kumimoji="1" lang="en-US" altLang="ja-JP" dirty="0" smtClean="0"/>
          </a:p>
          <a:p>
            <a:r>
              <a:rPr lang="ja-JP" altLang="en-US" dirty="0" smtClean="0"/>
              <a:t>内容が高度なせいもある、要因の</a:t>
            </a:r>
            <a:r>
              <a:rPr lang="en-US" altLang="ja-JP" dirty="0" smtClean="0"/>
              <a:t>1</a:t>
            </a:r>
            <a:r>
              <a:rPr lang="ja-JP" altLang="en-US" dirty="0" err="1" smtClean="0"/>
              <a:t>つに</a:t>
            </a:r>
            <a:r>
              <a:rPr lang="en-US" altLang="ja-JP" dirty="0" smtClean="0"/>
              <a:t/>
            </a:r>
            <a:br>
              <a:rPr lang="en-US" altLang="ja-JP" dirty="0" smtClean="0"/>
            </a:br>
            <a:r>
              <a:rPr lang="ja-JP" altLang="en-US" dirty="0" smtClean="0"/>
              <a:t>「メリットが多すぎる」ことがある</a:t>
            </a:r>
            <a:endParaRPr lang="en-US" altLang="ja-JP" dirty="0" smtClean="0"/>
          </a:p>
          <a:p>
            <a:r>
              <a:rPr lang="ja-JP" altLang="en-US" dirty="0" smtClean="0"/>
              <a:t>ざっくりと</a:t>
            </a:r>
            <a:r>
              <a:rPr lang="en-US" altLang="ja-JP" dirty="0" smtClean="0"/>
              <a:t>2</a:t>
            </a:r>
            <a:r>
              <a:rPr lang="ja-JP" altLang="en-US" dirty="0" err="1" smtClean="0"/>
              <a:t>つに</a:t>
            </a:r>
            <a:r>
              <a:rPr lang="ja-JP" altLang="en-US" dirty="0" smtClean="0"/>
              <a:t>絞って話をする</a:t>
            </a:r>
            <a:endParaRPr lang="en-US" altLang="ja-JP" dirty="0" smtClean="0"/>
          </a:p>
          <a:p>
            <a:pPr lvl="1"/>
            <a:r>
              <a:rPr kumimoji="1" lang="ja-JP" altLang="en-US" dirty="0" smtClean="0"/>
              <a:t>差分プログラミング</a:t>
            </a:r>
            <a:endParaRPr kumimoji="1" lang="en-US" altLang="ja-JP" dirty="0" smtClean="0"/>
          </a:p>
          <a:p>
            <a:pPr lvl="1"/>
            <a:r>
              <a:rPr kumimoji="1" lang="ja-JP" altLang="en-US" dirty="0" smtClean="0"/>
              <a:t>ポリモフィズム</a:t>
            </a:r>
            <a:endParaRPr kumimoji="1" lang="ja-JP" alt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差分プログラミング</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既にあるクラスへの付け足しや書き換え</a:t>
            </a:r>
            <a:endParaRPr lang="en-US" altLang="ja-JP" dirty="0" smtClean="0"/>
          </a:p>
          <a:p>
            <a:pPr lvl="1"/>
            <a:r>
              <a:rPr lang="en-US" altLang="ja-JP" dirty="0" err="1" smtClean="0"/>
              <a:t>fk_Model</a:t>
            </a:r>
            <a:r>
              <a:rPr lang="ja-JP" altLang="en-US" dirty="0" smtClean="0"/>
              <a:t>を継承して描画処理を変更するなど</a:t>
            </a:r>
          </a:p>
          <a:p>
            <a:endParaRPr lang="ja-JP" altLang="en-US" dirty="0" smtClean="0"/>
          </a:p>
          <a:p>
            <a:r>
              <a:rPr lang="ja-JP" altLang="en-US" dirty="0" smtClean="0"/>
              <a:t>共通の処理や構造をまとめておき、</a:t>
            </a:r>
            <a:r>
              <a:rPr lang="en-US" altLang="ja-JP" dirty="0" smtClean="0"/>
              <a:t/>
            </a:r>
            <a:br>
              <a:rPr lang="en-US" altLang="ja-JP" dirty="0" smtClean="0"/>
            </a:br>
            <a:r>
              <a:rPr lang="ja-JP" altLang="en-US" dirty="0" smtClean="0"/>
              <a:t>状況に合わせて必要なものを付け足す</a:t>
            </a:r>
            <a:endParaRPr lang="en-US" altLang="ja-JP" dirty="0" smtClean="0"/>
          </a:p>
          <a:p>
            <a:pPr lvl="1"/>
            <a:r>
              <a:rPr lang="en-US" altLang="ja-JP" dirty="0" err="1" smtClean="0"/>
              <a:t>fkut_AppBase</a:t>
            </a:r>
            <a:r>
              <a:rPr lang="ja-JP" altLang="en-US" dirty="0" smtClean="0"/>
              <a:t>を継承してプログラムを作成</a:t>
            </a:r>
          </a:p>
          <a:p>
            <a:endParaRPr kumimoji="1" lang="ja-JP" alt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ポリモフィズム</a:t>
            </a:r>
            <a:r>
              <a:rPr kumimoji="1" lang="en-US" altLang="ja-JP" dirty="0" smtClean="0"/>
              <a:t>(</a:t>
            </a:r>
            <a:r>
              <a:rPr kumimoji="1" lang="ja-JP" altLang="en-US" dirty="0" smtClean="0"/>
              <a:t>多態性</a:t>
            </a:r>
            <a:r>
              <a:rPr kumimoji="1" lang="en-US" altLang="ja-JP" dirty="0" smtClean="0"/>
              <a:t>)</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共通点のあるクラスをまとめられる</a:t>
            </a:r>
          </a:p>
          <a:p>
            <a:r>
              <a:rPr lang="ja-JP" altLang="en-US" dirty="0" smtClean="0"/>
              <a:t>まとめた上で、共通の型で管理できる</a:t>
            </a:r>
          </a:p>
          <a:p>
            <a:pPr lvl="1"/>
            <a:r>
              <a:rPr kumimoji="1" lang="ja-JP" altLang="en-US" dirty="0" smtClean="0"/>
              <a:t>「キャラクター」「シーン」と言った大まかな体系を表すクラスを継承</a:t>
            </a:r>
            <a:endParaRPr kumimoji="1" lang="en-US" altLang="ja-JP" dirty="0" smtClean="0"/>
          </a:p>
          <a:p>
            <a:pPr lvl="1"/>
            <a:r>
              <a:rPr kumimoji="1" lang="ja-JP" altLang="en-US" dirty="0" smtClean="0"/>
              <a:t>具体的な子クラスを作成して実際にはそちらを利用するが、プログラム上では「キャラクター」クラスの変数、「シーン」クラスの変数として扱う</a:t>
            </a:r>
            <a:endParaRPr kumimoji="1" lang="en-US" altLang="ja-JP" dirty="0" smtClean="0"/>
          </a:p>
          <a:p>
            <a:pPr lvl="2"/>
            <a:r>
              <a:rPr lang="en-US" altLang="ja-JP" dirty="0" smtClean="0"/>
              <a:t>Parent *obj1 = new </a:t>
            </a:r>
            <a:r>
              <a:rPr lang="en-US" altLang="ja-JP" dirty="0" err="1" smtClean="0"/>
              <a:t>ChildA</a:t>
            </a:r>
            <a:r>
              <a:rPr lang="en-US" altLang="ja-JP" dirty="0" smtClean="0"/>
              <a:t>();</a:t>
            </a:r>
          </a:p>
          <a:p>
            <a:pPr lvl="2"/>
            <a:r>
              <a:rPr lang="en-US" altLang="ja-JP" dirty="0" smtClean="0"/>
              <a:t>Parent *obj2 = new </a:t>
            </a:r>
            <a:r>
              <a:rPr lang="en-US" altLang="ja-JP" dirty="0" err="1" smtClean="0"/>
              <a:t>ChildB</a:t>
            </a:r>
            <a:r>
              <a:rPr lang="en-US" altLang="ja-JP" dirty="0" smtClean="0"/>
              <a:t>();</a:t>
            </a:r>
            <a:endParaRPr kumimoji="1" lang="ja-JP" alt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継承を使わなかったら</a:t>
            </a:r>
            <a:r>
              <a:rPr lang="en-US" altLang="ja-JP" dirty="0" smtClean="0"/>
              <a:t/>
            </a:r>
            <a:br>
              <a:rPr lang="en-US" altLang="ja-JP" dirty="0" smtClean="0"/>
            </a:br>
            <a:r>
              <a:rPr lang="ja-JP" altLang="en-US" dirty="0" smtClean="0"/>
              <a:t>どうなるか？</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手間はかかるが何とかなる</a:t>
            </a:r>
            <a:endParaRPr kumimoji="1" lang="en-US" altLang="ja-JP" dirty="0" smtClean="0"/>
          </a:p>
          <a:p>
            <a:endParaRPr lang="en-US" altLang="ja-JP" dirty="0" smtClean="0"/>
          </a:p>
          <a:p>
            <a:r>
              <a:rPr kumimoji="1" lang="ja-JP" altLang="en-US" dirty="0" smtClean="0"/>
              <a:t>差分プログラミングの代わりに</a:t>
            </a:r>
            <a:endParaRPr kumimoji="1" lang="en-US" altLang="ja-JP" dirty="0" smtClean="0"/>
          </a:p>
          <a:p>
            <a:pPr lvl="1"/>
            <a:r>
              <a:rPr lang="ja-JP" altLang="en-US" dirty="0" smtClean="0"/>
              <a:t>毎回全部のメンバを書いたクラスをコピーして書き換えて使う</a:t>
            </a:r>
            <a:endParaRPr lang="en-US" altLang="ja-JP" dirty="0" smtClean="0"/>
          </a:p>
          <a:p>
            <a:r>
              <a:rPr kumimoji="1" lang="ja-JP" altLang="en-US" dirty="0" smtClean="0"/>
              <a:t>ポリモフィズムの代わりに</a:t>
            </a:r>
            <a:endParaRPr kumimoji="1" lang="en-US" altLang="ja-JP" dirty="0" smtClean="0"/>
          </a:p>
          <a:p>
            <a:pPr lvl="1"/>
            <a:r>
              <a:rPr lang="ja-JP" altLang="en-US" dirty="0" smtClean="0"/>
              <a:t>想定される全ての機能、データを盛り込んだクラスを作り</a:t>
            </a:r>
            <a:r>
              <a:rPr lang="ja-JP" altLang="en-US" dirty="0" smtClean="0"/>
              <a:t>、</a:t>
            </a:r>
            <a:r>
              <a:rPr lang="ja-JP" altLang="en-US" dirty="0"/>
              <a:t>オブジェクト</a:t>
            </a:r>
            <a:r>
              <a:rPr lang="ja-JP" altLang="en-US" dirty="0" smtClean="0"/>
              <a:t>ごとに</a:t>
            </a:r>
            <a:r>
              <a:rPr lang="ja-JP" altLang="en-US" dirty="0" smtClean="0"/>
              <a:t>モードを切り替えて使う</a:t>
            </a:r>
            <a:endParaRPr kumimoji="1" lang="ja-JP" alt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継承を使うのは</a:t>
            </a:r>
            <a:r>
              <a:rPr kumimoji="1" lang="en-US" altLang="ja-JP" dirty="0" smtClean="0"/>
              <a:t/>
            </a:r>
            <a:br>
              <a:rPr kumimoji="1" lang="en-US" altLang="ja-JP" dirty="0" smtClean="0"/>
            </a:br>
            <a:r>
              <a:rPr kumimoji="1" lang="ja-JP" altLang="en-US" dirty="0" smtClean="0"/>
              <a:t>必要に迫られてからでいい</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無理して使うと設計がぐちゃぐちゃになって破綻する</a:t>
            </a:r>
            <a:endParaRPr kumimoji="1" lang="en-US" altLang="ja-JP" dirty="0" smtClean="0"/>
          </a:p>
          <a:p>
            <a:endParaRPr lang="en-US" altLang="ja-JP" dirty="0" smtClean="0"/>
          </a:p>
          <a:p>
            <a:r>
              <a:rPr lang="ja-JP" altLang="en-US" dirty="0" smtClean="0"/>
              <a:t>が、使えると色々スッキリするのは事実</a:t>
            </a:r>
            <a:endParaRPr lang="en-US" altLang="ja-JP" dirty="0" smtClean="0"/>
          </a:p>
          <a:p>
            <a:pPr lvl="1"/>
            <a:r>
              <a:rPr kumimoji="1" lang="ja-JP" altLang="en-US" dirty="0" smtClean="0"/>
              <a:t>同じコードをコピペしないで済む</a:t>
            </a:r>
            <a:endParaRPr kumimoji="1" lang="en-US" altLang="ja-JP" dirty="0" smtClean="0"/>
          </a:p>
          <a:p>
            <a:pPr lvl="1"/>
            <a:r>
              <a:rPr lang="ja-JP" altLang="en-US" dirty="0" smtClean="0"/>
              <a:t>それぞれ別々の変数を用意しなくて</a:t>
            </a:r>
            <a:r>
              <a:rPr lang="ja-JP" altLang="en-US" dirty="0" smtClean="0"/>
              <a:t>済む</a:t>
            </a:r>
            <a:endParaRPr lang="en-US" altLang="ja-JP" dirty="0" smtClean="0"/>
          </a:p>
          <a:p>
            <a:pPr lvl="2"/>
            <a:r>
              <a:rPr lang="ja-JP" altLang="en-US" dirty="0" smtClean="0"/>
              <a:t>スマート</a:t>
            </a:r>
            <a:r>
              <a:rPr lang="ja-JP" altLang="en-US" dirty="0"/>
              <a:t>になりますよね</a:t>
            </a:r>
            <a:endParaRPr lang="en-US" altLang="ja-JP" dirty="0" smtClean="0"/>
          </a:p>
          <a:p>
            <a:pPr lvl="1"/>
            <a:r>
              <a:rPr kumimoji="1" lang="ja-JP" altLang="en-US" dirty="0" smtClean="0"/>
              <a:t>条件分岐</a:t>
            </a:r>
            <a:r>
              <a:rPr kumimoji="1" lang="ja-JP" altLang="en-US" dirty="0" smtClean="0"/>
              <a:t>が</a:t>
            </a:r>
            <a:r>
              <a:rPr lang="ja-JP" altLang="en-US" dirty="0"/>
              <a:t>オブジェクト</a:t>
            </a:r>
            <a:r>
              <a:rPr kumimoji="1" lang="ja-JP" altLang="en-US" dirty="0" smtClean="0"/>
              <a:t>生成</a:t>
            </a:r>
            <a:r>
              <a:rPr kumimoji="1" lang="ja-JP" altLang="en-US" dirty="0" smtClean="0"/>
              <a:t>時だけで済む</a:t>
            </a:r>
            <a:endParaRPr kumimoji="1" lang="en-US" altLang="ja-JP" dirty="0" smtClean="0"/>
          </a:p>
          <a:p>
            <a:pPr lvl="2"/>
            <a:r>
              <a:rPr lang="ja-JP" altLang="en-US" dirty="0" smtClean="0"/>
              <a:t>これが一番でかい</a:t>
            </a:r>
            <a:endParaRPr kumimoji="1" lang="ja-JP" alt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new/delete</a:t>
            </a:r>
            <a:r>
              <a:rPr kumimoji="1" lang="ja-JP" altLang="en-US" dirty="0" smtClean="0"/>
              <a:t>が必要な場所</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引数を取るメンバオブジェクトを作る時</a:t>
            </a:r>
            <a:endParaRPr lang="en-US" altLang="ja-JP" dirty="0" smtClean="0"/>
          </a:p>
          <a:p>
            <a:r>
              <a:rPr lang="ja-JP" altLang="en-US" dirty="0" smtClean="0"/>
              <a:t>オブジェクト</a:t>
            </a:r>
            <a:r>
              <a:rPr kumimoji="1" lang="ja-JP" altLang="en-US" dirty="0" smtClean="0"/>
              <a:t>が作られるタイミング以外で</a:t>
            </a:r>
            <a:r>
              <a:rPr lang="ja-JP" altLang="en-US" dirty="0" smtClean="0"/>
              <a:t>新たなオブジェクトを生成したい場合</a:t>
            </a:r>
            <a:endParaRPr lang="en-US" altLang="ja-JP" dirty="0" smtClean="0"/>
          </a:p>
          <a:p>
            <a:r>
              <a:rPr lang="ja-JP" altLang="en-US" dirty="0" smtClean="0"/>
              <a:t>スコープの枠を超えた寿命を持つオブジェクトを作りたい場合</a:t>
            </a:r>
            <a:endParaRPr lang="en-US" altLang="ja-JP" dirty="0" smtClean="0"/>
          </a:p>
          <a:p>
            <a:r>
              <a:rPr lang="ja-JP" altLang="en-US" dirty="0" smtClean="0"/>
              <a:t>スタックのサイズを超える配列を作りたい場合</a:t>
            </a:r>
            <a:endParaRPr lang="en-US" altLang="ja-JP" dirty="0" smtClean="0"/>
          </a:p>
          <a:p>
            <a:r>
              <a:rPr kumimoji="1" lang="ja-JP" altLang="en-US" dirty="0" smtClean="0"/>
              <a:t>可変</a:t>
            </a:r>
            <a:r>
              <a:rPr kumimoji="1" lang="ja-JP" altLang="en-US" dirty="0" smtClean="0"/>
              <a:t>長オブジェクト</a:t>
            </a:r>
            <a:r>
              <a:rPr kumimoji="1" lang="ja-JP" altLang="en-US" dirty="0" smtClean="0"/>
              <a:t>配列を作りたい場合</a:t>
            </a:r>
            <a:endParaRPr kumimoji="1" lang="ja-JP" alt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解体責任をはっきりさせること</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コンストラクタで</a:t>
            </a:r>
            <a:r>
              <a:rPr kumimoji="1" lang="en-US" altLang="ja-JP" dirty="0" smtClean="0"/>
              <a:t>new</a:t>
            </a:r>
            <a:r>
              <a:rPr kumimoji="1" lang="ja-JP" altLang="en-US" dirty="0" smtClean="0"/>
              <a:t>したらデストラクタで始末する</a:t>
            </a:r>
            <a:endParaRPr kumimoji="1" lang="en-US" altLang="ja-JP" dirty="0" smtClean="0"/>
          </a:p>
          <a:p>
            <a:r>
              <a:rPr kumimoji="1" lang="ja-JP" altLang="en-US" dirty="0" smtClean="0"/>
              <a:t>ポインタ</a:t>
            </a:r>
            <a:r>
              <a:rPr kumimoji="1" lang="ja-JP" altLang="en-US" dirty="0" smtClean="0"/>
              <a:t>変数は</a:t>
            </a:r>
            <a:r>
              <a:rPr lang="en-US" altLang="ja-JP" dirty="0" smtClean="0"/>
              <a:t>NULL</a:t>
            </a:r>
            <a:r>
              <a:rPr lang="ja-JP" altLang="en-US" dirty="0" smtClean="0"/>
              <a:t>で初期化しておく</a:t>
            </a:r>
            <a:endParaRPr lang="en-US" altLang="ja-JP" dirty="0" smtClean="0"/>
          </a:p>
          <a:p>
            <a:pPr lvl="1"/>
            <a:r>
              <a:rPr kumimoji="1" lang="en-US" altLang="ja-JP" dirty="0" smtClean="0"/>
              <a:t>new</a:t>
            </a:r>
            <a:r>
              <a:rPr kumimoji="1" lang="ja-JP" altLang="en-US" dirty="0" smtClean="0"/>
              <a:t>するときは</a:t>
            </a:r>
            <a:r>
              <a:rPr kumimoji="1" lang="en-US" altLang="ja-JP" dirty="0" smtClean="0"/>
              <a:t>NULL</a:t>
            </a:r>
            <a:r>
              <a:rPr kumimoji="1" lang="ja-JP" altLang="en-US" dirty="0" smtClean="0"/>
              <a:t>チェックして、多重</a:t>
            </a:r>
            <a:r>
              <a:rPr kumimoji="1" lang="en-US" altLang="ja-JP" dirty="0" smtClean="0"/>
              <a:t>new</a:t>
            </a:r>
            <a:r>
              <a:rPr kumimoji="1" lang="ja-JP" altLang="en-US" dirty="0" smtClean="0"/>
              <a:t>を防ぐ</a:t>
            </a:r>
            <a:endParaRPr kumimoji="1" lang="en-US" altLang="ja-JP" dirty="0" smtClean="0"/>
          </a:p>
          <a:p>
            <a:pPr lvl="1"/>
            <a:r>
              <a:rPr lang="en-US" altLang="ja-JP" dirty="0" smtClean="0"/>
              <a:t>delete</a:t>
            </a:r>
            <a:r>
              <a:rPr lang="ja-JP" altLang="en-US" dirty="0" smtClean="0"/>
              <a:t>するときはポインタに</a:t>
            </a:r>
            <a:r>
              <a:rPr lang="en-US" altLang="ja-JP" dirty="0" smtClean="0"/>
              <a:t>NULL</a:t>
            </a:r>
            <a:r>
              <a:rPr lang="ja-JP" altLang="en-US" dirty="0" smtClean="0"/>
              <a:t>を代入</a:t>
            </a:r>
            <a:endParaRPr lang="en-US" altLang="ja-JP" dirty="0" smtClean="0"/>
          </a:p>
          <a:p>
            <a:r>
              <a:rPr kumimoji="1" lang="ja-JP" altLang="en-US" dirty="0" smtClean="0"/>
              <a:t>解体場所がずれる設計をする場合は、必ずその場所をコメントに残す</a:t>
            </a:r>
            <a:endParaRPr kumimoji="1" lang="ja-JP" alt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デザインパターンとの</a:t>
            </a:r>
            <a:r>
              <a:rPr kumimoji="1" lang="en-US" altLang="ja-JP" dirty="0" smtClean="0"/>
              <a:t/>
            </a:r>
            <a:br>
              <a:rPr kumimoji="1" lang="en-US" altLang="ja-JP" dirty="0" smtClean="0"/>
            </a:br>
            <a:r>
              <a:rPr kumimoji="1" lang="ja-JP" altLang="en-US" dirty="0" smtClean="0"/>
              <a:t>付き合い方</a:t>
            </a:r>
            <a:endParaRPr kumimoji="1" lang="ja-JP" altLang="en-US" dirty="0"/>
          </a:p>
        </p:txBody>
      </p:sp>
      <p:sp>
        <p:nvSpPr>
          <p:cNvPr id="3" name="コンテンツ プレースホルダー 2"/>
          <p:cNvSpPr>
            <a:spLocks noGrp="1"/>
          </p:cNvSpPr>
          <p:nvPr>
            <p:ph idx="1"/>
          </p:nvPr>
        </p:nvSpPr>
        <p:spPr/>
        <p:txBody>
          <a:bodyPr>
            <a:normAutofit fontScale="92500"/>
          </a:bodyPr>
          <a:lstStyle/>
          <a:p>
            <a:r>
              <a:rPr kumimoji="1" lang="ja-JP" altLang="en-US" dirty="0" smtClean="0"/>
              <a:t>実は今日話した内容のいくつかは、デザインパターンのいくつかに当てはまります</a:t>
            </a:r>
            <a:endParaRPr kumimoji="1" lang="en-US" altLang="ja-JP" dirty="0" smtClean="0"/>
          </a:p>
          <a:p>
            <a:pPr lvl="1"/>
            <a:r>
              <a:rPr kumimoji="1" lang="ja-JP" altLang="en-US" dirty="0" smtClean="0"/>
              <a:t>実践的な設計の経験が無い状態で眺めてみても、あまり意味がありません</a:t>
            </a:r>
            <a:endParaRPr kumimoji="1" lang="en-US" altLang="ja-JP" dirty="0" smtClean="0"/>
          </a:p>
          <a:p>
            <a:r>
              <a:rPr lang="ja-JP" altLang="en-US" dirty="0"/>
              <a:t>あれ</a:t>
            </a:r>
            <a:r>
              <a:rPr lang="ja-JP" altLang="en-US" dirty="0" smtClean="0"/>
              <a:t>はプログラミング中級者以上の「あるある集」だと思いましょう</a:t>
            </a:r>
            <a:endParaRPr lang="en-US" altLang="ja-JP" dirty="0" smtClean="0"/>
          </a:p>
          <a:p>
            <a:pPr lvl="1"/>
            <a:r>
              <a:rPr kumimoji="1" lang="ja-JP" altLang="en-US" dirty="0"/>
              <a:t>ある</a:t>
            </a:r>
            <a:r>
              <a:rPr kumimoji="1" lang="ja-JP" altLang="en-US" dirty="0" smtClean="0"/>
              <a:t>程度分かるようになったら中級者の証</a:t>
            </a:r>
            <a:endParaRPr kumimoji="1" lang="en-US" altLang="ja-JP" dirty="0" smtClean="0"/>
          </a:p>
          <a:p>
            <a:pPr lvl="1"/>
            <a:r>
              <a:rPr lang="ja-JP" altLang="en-US" dirty="0"/>
              <a:t>その勢い</a:t>
            </a:r>
            <a:r>
              <a:rPr lang="ja-JP" altLang="en-US" dirty="0" smtClean="0"/>
              <a:t>で他のパターンにも手を出して試してみるのが吉</a:t>
            </a:r>
            <a:endParaRPr kumimoji="1" lang="ja-JP" altLang="en-US" dirty="0"/>
          </a:p>
        </p:txBody>
      </p:sp>
    </p:spTree>
    <p:extLst>
      <p:ext uri="{BB962C8B-B14F-4D97-AF65-F5344CB8AC3E}">
        <p14:creationId xmlns:p14="http://schemas.microsoft.com/office/powerpoint/2010/main" val="3732609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タイトル 1"/>
          <p:cNvSpPr>
            <a:spLocks noGrp="1"/>
          </p:cNvSpPr>
          <p:nvPr>
            <p:ph type="title"/>
          </p:nvPr>
        </p:nvSpPr>
        <p:spPr/>
        <p:txBody>
          <a:bodyPr/>
          <a:lstStyle/>
          <a:p>
            <a:pPr eaLnBrk="1" hangingPunct="1"/>
            <a:r>
              <a:rPr lang="ja-JP" altLang="en-US" dirty="0" smtClean="0"/>
              <a:t>今日の内容</a:t>
            </a:r>
          </a:p>
        </p:txBody>
      </p:sp>
      <p:sp>
        <p:nvSpPr>
          <p:cNvPr id="3075" name="コンテンツ プレースホルダ 2"/>
          <p:cNvSpPr>
            <a:spLocks noGrp="1"/>
          </p:cNvSpPr>
          <p:nvPr>
            <p:ph idx="1"/>
          </p:nvPr>
        </p:nvSpPr>
        <p:spPr/>
        <p:txBody>
          <a:bodyPr/>
          <a:lstStyle/>
          <a:p>
            <a:pPr eaLnBrk="1" hangingPunct="1"/>
            <a:r>
              <a:rPr lang="ja-JP" altLang="en-US" dirty="0" smtClean="0"/>
              <a:t>どうオブジェクト指向で作るのか</a:t>
            </a:r>
            <a:endParaRPr lang="en-US" altLang="ja-JP" dirty="0" smtClean="0"/>
          </a:p>
          <a:p>
            <a:pPr lvl="1" eaLnBrk="1" hangingPunct="1"/>
            <a:r>
              <a:rPr lang="ja-JP" altLang="en-US" dirty="0" smtClean="0"/>
              <a:t>クラスの設計理論</a:t>
            </a:r>
            <a:endParaRPr lang="en-US" altLang="ja-JP" dirty="0" smtClean="0"/>
          </a:p>
          <a:p>
            <a:pPr lvl="2" eaLnBrk="1" hangingPunct="1"/>
            <a:r>
              <a:rPr lang="ja-JP" altLang="en-US" dirty="0" smtClean="0"/>
              <a:t>包含か、継承か</a:t>
            </a:r>
            <a:endParaRPr lang="en-US" altLang="ja-JP" dirty="0" smtClean="0"/>
          </a:p>
          <a:p>
            <a:pPr lvl="1" eaLnBrk="1" hangingPunct="1"/>
            <a:r>
              <a:rPr lang="en-US" altLang="ja-JP" dirty="0" smtClean="0"/>
              <a:t>new</a:t>
            </a:r>
            <a:r>
              <a:rPr lang="ja-JP" altLang="en-US" dirty="0" smtClean="0"/>
              <a:t>の使いどころはどこなのか</a:t>
            </a:r>
            <a:endParaRPr lang="en-US" altLang="ja-JP"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title"/>
          </p:nvPr>
        </p:nvSpPr>
        <p:spPr/>
        <p:txBody>
          <a:bodyPr/>
          <a:lstStyle/>
          <a:p>
            <a:r>
              <a:rPr kumimoji="1" lang="ja-JP" altLang="en-US" dirty="0" smtClean="0"/>
              <a:t>なぜ</a:t>
            </a:r>
            <a:r>
              <a:rPr kumimoji="1" lang="en-US" altLang="ja-JP" dirty="0" smtClean="0"/>
              <a:t/>
            </a:r>
            <a:br>
              <a:rPr kumimoji="1" lang="en-US" altLang="ja-JP" dirty="0" smtClean="0"/>
            </a:br>
            <a:r>
              <a:rPr kumimoji="1" lang="ja-JP" altLang="en-US" dirty="0" smtClean="0"/>
              <a:t>オブジェクト指向で作るのか</a:t>
            </a:r>
            <a:endParaRPr kumimoji="1" lang="ja-JP" altLang="en-US" dirty="0"/>
          </a:p>
        </p:txBody>
      </p:sp>
      <p:sp>
        <p:nvSpPr>
          <p:cNvPr id="6" name="コンテンツ プレースホルダ 5"/>
          <p:cNvSpPr>
            <a:spLocks noGrp="1"/>
          </p:cNvSpPr>
          <p:nvPr>
            <p:ph idx="1"/>
          </p:nvPr>
        </p:nvSpPr>
        <p:spPr/>
        <p:txBody>
          <a:bodyPr/>
          <a:lstStyle/>
          <a:p>
            <a:r>
              <a:rPr kumimoji="1" lang="ja-JP" altLang="en-US" dirty="0" smtClean="0"/>
              <a:t>これはもう皆さん理解しているはず</a:t>
            </a:r>
          </a:p>
          <a:p>
            <a:pPr lvl="1"/>
            <a:r>
              <a:rPr lang="ja-JP" altLang="en-US" dirty="0" smtClean="0"/>
              <a:t>ゲーム内のオブジェクトを、それを構成する変数と関数をセットにして表現するため</a:t>
            </a:r>
            <a:endParaRPr lang="en-US" altLang="ja-JP" dirty="0" smtClean="0"/>
          </a:p>
          <a:p>
            <a:pPr lvl="1"/>
            <a:r>
              <a:rPr lang="ja-JP" altLang="en-US" dirty="0" smtClean="0"/>
              <a:t>変数</a:t>
            </a:r>
            <a:r>
              <a:rPr lang="en-US" altLang="ja-JP" dirty="0" smtClean="0"/>
              <a:t>1</a:t>
            </a:r>
            <a:r>
              <a:rPr lang="ja-JP" altLang="en-US" dirty="0" err="1" smtClean="0"/>
              <a:t>つで</a:t>
            </a:r>
            <a:r>
              <a:rPr lang="ja-JP" altLang="en-US" dirty="0" smtClean="0"/>
              <a:t>複雑なものが表現でき、変数を量産すれば同じ種類のものを量産できる</a:t>
            </a:r>
            <a:endParaRPr lang="en-US" altLang="ja-JP" dirty="0" smtClean="0"/>
          </a:p>
          <a:p>
            <a:pPr lvl="1"/>
            <a:r>
              <a:rPr lang="ja-JP" altLang="en-US" dirty="0" smtClean="0"/>
              <a:t>ある物事についての処理が隔離できるため、あちこちに処理が分散しなくてすむ</a:t>
            </a:r>
            <a:endParaRPr lang="en-US" altLang="ja-JP" dirty="0" smtClean="0"/>
          </a:p>
          <a:p>
            <a:endParaRPr lang="en-US" altLang="ja-JP" dirty="0" smtClean="0"/>
          </a:p>
          <a:p>
            <a:r>
              <a:rPr lang="ja-JP" altLang="en-US" dirty="0" smtClean="0"/>
              <a:t>ではこれをどう設計すればいいのか？</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皆さんが作る多くのクラスは</a:t>
            </a:r>
            <a:r>
              <a:rPr kumimoji="1" lang="en-US" altLang="ja-JP" dirty="0" smtClean="0"/>
              <a:t/>
            </a:r>
            <a:br>
              <a:rPr kumimoji="1" lang="en-US" altLang="ja-JP" dirty="0" smtClean="0"/>
            </a:br>
            <a:r>
              <a:rPr kumimoji="1" lang="ja-JP" altLang="en-US" dirty="0" smtClean="0"/>
              <a:t>「参照オブジェクト」です</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a:t>
            </a:r>
            <a:r>
              <a:rPr kumimoji="1" lang="en-US" altLang="ja-JP" dirty="0" smtClean="0"/>
              <a:t>C++</a:t>
            </a:r>
            <a:r>
              <a:rPr kumimoji="1" lang="ja-JP" altLang="en-US" dirty="0" smtClean="0"/>
              <a:t>クラス設計のノート」を参照</a:t>
            </a:r>
            <a:endParaRPr kumimoji="1" lang="en-US" altLang="ja-JP" dirty="0" smtClean="0"/>
          </a:p>
          <a:p>
            <a:pPr lvl="1"/>
            <a:r>
              <a:rPr lang="en-US" altLang="ja-JP" sz="1800" dirty="0" smtClean="0">
                <a:hlinkClick r:id="rId2"/>
              </a:rPr>
              <a:t>http://www.ogis-ri.co.jp/otc/hiroba/technical/CppDesignNote/</a:t>
            </a:r>
            <a:endParaRPr lang="en-US" altLang="ja-JP" sz="1800" dirty="0" smtClean="0"/>
          </a:p>
          <a:p>
            <a:pPr lvl="0"/>
            <a:r>
              <a:rPr lang="ja-JP" altLang="en-US" dirty="0" smtClean="0">
                <a:solidFill>
                  <a:prstClr val="black"/>
                </a:solidFill>
              </a:rPr>
              <a:t>シーン、キャラクター、エフェクトなど大抵のゲーム内に登場する物は全て該当します</a:t>
            </a:r>
            <a:endParaRPr lang="en-US" altLang="ja-JP" dirty="0" smtClean="0">
              <a:solidFill>
                <a:prstClr val="black"/>
              </a:solidFill>
            </a:endParaRPr>
          </a:p>
          <a:p>
            <a:r>
              <a:rPr lang="ja-JP" altLang="en-US" dirty="0" smtClean="0">
                <a:solidFill>
                  <a:prstClr val="black"/>
                </a:solidFill>
              </a:rPr>
              <a:t>参照オブジェクトを効果的に運用するために、値オブジェクトを設計することもあります</a:t>
            </a:r>
            <a:endParaRPr lang="en-US" altLang="ja-JP" dirty="0" smtClean="0">
              <a:solidFill>
                <a:prstClr val="black"/>
              </a:solidFill>
            </a:endParaRPr>
          </a:p>
          <a:p>
            <a:pPr lvl="1"/>
            <a:r>
              <a:rPr lang="en-US" altLang="ja-JP" dirty="0" err="1" smtClean="0">
                <a:solidFill>
                  <a:prstClr val="black"/>
                </a:solidFill>
              </a:rPr>
              <a:t>fk_Texture</a:t>
            </a:r>
            <a:r>
              <a:rPr lang="ja-JP" altLang="en-US" dirty="0" smtClean="0">
                <a:solidFill>
                  <a:prstClr val="black"/>
                </a:solidFill>
              </a:rPr>
              <a:t>に対する</a:t>
            </a:r>
            <a:r>
              <a:rPr lang="en-US" altLang="ja-JP" dirty="0" err="1" smtClean="0">
                <a:solidFill>
                  <a:prstClr val="black"/>
                </a:solidFill>
              </a:rPr>
              <a:t>fk_TexCoord</a:t>
            </a:r>
            <a:r>
              <a:rPr lang="ja-JP" altLang="en-US" dirty="0" smtClean="0">
                <a:solidFill>
                  <a:prstClr val="black"/>
                </a:solidFill>
              </a:rPr>
              <a:t>など</a:t>
            </a:r>
            <a:endParaRPr lang="en-US" altLang="ja-JP" dirty="0" smtClean="0">
              <a:solidFill>
                <a:prstClr val="black"/>
              </a:solidFill>
            </a:endParaRPr>
          </a:p>
          <a:p>
            <a:endParaRPr kumimoji="1" lang="ja-JP" altLang="en-US" sz="2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包含関係</a:t>
            </a:r>
            <a:r>
              <a:rPr kumimoji="1" lang="en-US" altLang="ja-JP" dirty="0" smtClean="0"/>
              <a:t>(Have-a</a:t>
            </a:r>
            <a:r>
              <a:rPr kumimoji="1" lang="ja-JP" altLang="en-US" dirty="0" smtClean="0"/>
              <a:t>関係</a:t>
            </a:r>
            <a:r>
              <a:rPr kumimoji="1" lang="en-US" altLang="ja-JP" dirty="0" smtClean="0"/>
              <a:t>)</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難しい表現ですが、ぶっちゃければ</a:t>
            </a:r>
            <a:r>
              <a:rPr kumimoji="1" lang="en-US" altLang="ja-JP" dirty="0" smtClean="0"/>
              <a:t/>
            </a:r>
            <a:br>
              <a:rPr kumimoji="1" lang="en-US" altLang="ja-JP" dirty="0" smtClean="0"/>
            </a:br>
            <a:r>
              <a:rPr kumimoji="1" lang="ja-JP" altLang="en-US" dirty="0" smtClean="0"/>
              <a:t>「メンバ変数にする」ことです</a:t>
            </a:r>
            <a:endParaRPr kumimoji="1" lang="en-US" altLang="ja-JP" dirty="0" smtClean="0"/>
          </a:p>
          <a:p>
            <a:r>
              <a:rPr lang="ja-JP" altLang="en-US" dirty="0" smtClean="0"/>
              <a:t>アプリケーションは</a:t>
            </a:r>
            <a:r>
              <a:rPr lang="en-US" altLang="ja-JP" dirty="0" smtClean="0"/>
              <a:t>Window</a:t>
            </a:r>
            <a:r>
              <a:rPr lang="ja-JP" altLang="en-US" dirty="0" smtClean="0"/>
              <a:t>を持つ</a:t>
            </a:r>
            <a:endParaRPr lang="en-US" altLang="ja-JP" dirty="0" smtClean="0"/>
          </a:p>
          <a:p>
            <a:r>
              <a:rPr kumimoji="1" lang="ja-JP" altLang="en-US" dirty="0" smtClean="0"/>
              <a:t>アプリケーションはシーンを持つ</a:t>
            </a:r>
            <a:endParaRPr kumimoji="1" lang="en-US" altLang="ja-JP" dirty="0" smtClean="0"/>
          </a:p>
          <a:p>
            <a:pPr lvl="1"/>
            <a:r>
              <a:rPr lang="ja-JP" altLang="en-US" dirty="0" smtClean="0"/>
              <a:t>シーンはマップを持つ</a:t>
            </a:r>
            <a:endParaRPr lang="en-US" altLang="ja-JP" dirty="0" smtClean="0"/>
          </a:p>
          <a:p>
            <a:pPr lvl="2"/>
            <a:r>
              <a:rPr lang="ja-JP" altLang="en-US" dirty="0" smtClean="0"/>
              <a:t>マップは地形データを配列で持つ</a:t>
            </a:r>
            <a:endParaRPr lang="en-US" altLang="ja-JP" dirty="0" smtClean="0"/>
          </a:p>
          <a:p>
            <a:pPr lvl="1"/>
            <a:r>
              <a:rPr kumimoji="1" lang="ja-JP" altLang="en-US" dirty="0" smtClean="0"/>
              <a:t>シーンはキャラを持つ</a:t>
            </a:r>
            <a:endParaRPr kumimoji="1" lang="en-US" altLang="ja-JP" dirty="0" smtClean="0"/>
          </a:p>
          <a:p>
            <a:pPr lvl="2"/>
            <a:r>
              <a:rPr lang="ja-JP" altLang="en-US" dirty="0" smtClean="0"/>
              <a:t>キャラはモデルを持つ</a:t>
            </a:r>
            <a:endParaRPr lang="en-US" altLang="ja-JP" dirty="0" smtClean="0"/>
          </a:p>
          <a:p>
            <a:pPr lvl="2"/>
            <a:r>
              <a:rPr kumimoji="1" lang="ja-JP" altLang="en-US" dirty="0" smtClean="0"/>
              <a:t>キャラはミサイルを持つ</a:t>
            </a:r>
            <a:endParaRPr kumimoji="1" lang="ja-JP" alt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メンバ関数にした場合の問題点</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自分を持っているクラスのメンバを利用できない</a:t>
            </a:r>
            <a:endParaRPr kumimoji="1" lang="en-US" altLang="ja-JP" dirty="0" smtClean="0"/>
          </a:p>
          <a:p>
            <a:pPr lvl="1"/>
            <a:r>
              <a:rPr lang="ja-JP" altLang="en-US" dirty="0" smtClean="0"/>
              <a:t>シーンはキャラを制御できるが、キャラからはシーンを参照できない</a:t>
            </a:r>
            <a:endParaRPr lang="en-US" altLang="ja-JP" dirty="0" smtClean="0"/>
          </a:p>
          <a:p>
            <a:endParaRPr kumimoji="1" lang="en-US" altLang="ja-JP" dirty="0" smtClean="0"/>
          </a:p>
          <a:p>
            <a:r>
              <a:rPr kumimoji="1" lang="ja-JP" altLang="en-US" dirty="0" smtClean="0"/>
              <a:t>解決策：メンバに</a:t>
            </a:r>
            <a:r>
              <a:rPr kumimoji="1" lang="en-US" altLang="ja-JP" dirty="0" smtClean="0"/>
              <a:t>this</a:t>
            </a:r>
            <a:r>
              <a:rPr kumimoji="1" lang="ja-JP" altLang="en-US" dirty="0" smtClean="0"/>
              <a:t>ポインタを渡す</a:t>
            </a:r>
            <a:endParaRPr kumimoji="1" lang="en-US" altLang="ja-JP" dirty="0" smtClean="0"/>
          </a:p>
          <a:p>
            <a:pPr lvl="1"/>
            <a:r>
              <a:rPr lang="ja-JP" altLang="en-US" dirty="0" smtClean="0"/>
              <a:t>関数レベルでのバインドをおすすめする</a:t>
            </a:r>
            <a:endParaRPr lang="en-US" altLang="ja-JP" dirty="0" smtClean="0"/>
          </a:p>
          <a:p>
            <a:pPr lvl="1"/>
            <a:r>
              <a:rPr kumimoji="1" lang="ja-JP" altLang="en-US" dirty="0" smtClean="0"/>
              <a:t>ガチガチに結びつける手段もあるが、</a:t>
            </a:r>
            <a:r>
              <a:rPr kumimoji="1" lang="en-US" altLang="ja-JP" dirty="0" smtClean="0"/>
              <a:t/>
            </a:r>
            <a:br>
              <a:rPr kumimoji="1" lang="en-US" altLang="ja-JP" dirty="0" smtClean="0"/>
            </a:br>
            <a:r>
              <a:rPr kumimoji="1" lang="ja-JP" altLang="en-US" dirty="0" smtClean="0"/>
              <a:t>必要最低限にとどめた方が良い</a:t>
            </a:r>
            <a:endParaRPr kumimoji="1" lang="ja-JP" alt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関数レベルのバインド</a:t>
            </a:r>
            <a:endParaRPr kumimoji="1" lang="ja-JP" altLang="en-US" dirty="0"/>
          </a:p>
        </p:txBody>
      </p:sp>
      <p:sp>
        <p:nvSpPr>
          <p:cNvPr id="4" name="コンテンツ プレースホルダ 3"/>
          <p:cNvSpPr>
            <a:spLocks noGrp="1"/>
          </p:cNvSpPr>
          <p:nvPr>
            <p:ph sz="half" idx="1"/>
          </p:nvPr>
        </p:nvSpPr>
        <p:spPr/>
        <p:txBody>
          <a:bodyPr/>
          <a:lstStyle/>
          <a:p>
            <a:pPr>
              <a:buNone/>
            </a:pPr>
            <a:r>
              <a:rPr lang="en-US" altLang="ja-JP" sz="1800" dirty="0" smtClean="0"/>
              <a:t>// </a:t>
            </a:r>
            <a:r>
              <a:rPr lang="ja-JP" altLang="en-US" sz="1800" dirty="0" smtClean="0"/>
              <a:t>飛び道具を表すクラス</a:t>
            </a:r>
            <a:endParaRPr lang="en-US" altLang="ja-JP" sz="1800" dirty="0" smtClean="0"/>
          </a:p>
          <a:p>
            <a:pPr>
              <a:buNone/>
            </a:pPr>
            <a:r>
              <a:rPr kumimoji="1" lang="en-US" altLang="ja-JP" sz="1800" dirty="0" smtClean="0"/>
              <a:t>class Missile {</a:t>
            </a:r>
          </a:p>
          <a:p>
            <a:pPr>
              <a:buNone/>
            </a:pPr>
            <a:r>
              <a:rPr kumimoji="1" lang="en-US" altLang="ja-JP" sz="1800" dirty="0" smtClean="0"/>
              <a:t>	void </a:t>
            </a:r>
            <a:r>
              <a:rPr kumimoji="1" lang="en-US" altLang="ja-JP" sz="1800" dirty="0" err="1" smtClean="0"/>
              <a:t>funcHoge</a:t>
            </a:r>
            <a:r>
              <a:rPr kumimoji="1" lang="en-US" altLang="ja-JP" sz="1800" dirty="0" smtClean="0"/>
              <a:t>(</a:t>
            </a:r>
            <a:r>
              <a:rPr kumimoji="1" lang="en-US" altLang="ja-JP" sz="1800" dirty="0" err="1" smtClean="0"/>
              <a:t>HogeChara</a:t>
            </a:r>
            <a:r>
              <a:rPr kumimoji="1" lang="en-US" altLang="ja-JP" sz="1800" dirty="0" smtClean="0"/>
              <a:t> *);</a:t>
            </a:r>
          </a:p>
          <a:p>
            <a:pPr>
              <a:buNone/>
            </a:pPr>
            <a:r>
              <a:rPr lang="en-US" altLang="ja-JP" sz="1800" dirty="0" smtClean="0"/>
              <a:t>};</a:t>
            </a:r>
            <a:endParaRPr kumimoji="1" lang="en-US" altLang="ja-JP" sz="1800" dirty="0" smtClean="0"/>
          </a:p>
          <a:p>
            <a:pPr>
              <a:buNone/>
            </a:pPr>
            <a:endParaRPr kumimoji="1" lang="en-US" altLang="ja-JP" sz="1800" dirty="0" smtClean="0"/>
          </a:p>
          <a:p>
            <a:pPr>
              <a:buNone/>
            </a:pPr>
            <a:r>
              <a:rPr lang="en-US" altLang="ja-JP" sz="1800" dirty="0" smtClean="0"/>
              <a:t>// </a:t>
            </a:r>
            <a:r>
              <a:rPr lang="ja-JP" altLang="en-US" sz="1800" dirty="0" smtClean="0"/>
              <a:t>キャラを表すクラス</a:t>
            </a:r>
            <a:endParaRPr kumimoji="1" lang="en-US" altLang="ja-JP" sz="1800" dirty="0" smtClean="0"/>
          </a:p>
          <a:p>
            <a:pPr>
              <a:buNone/>
            </a:pPr>
            <a:r>
              <a:rPr kumimoji="1" lang="en-US" altLang="ja-JP" sz="1800" dirty="0" smtClean="0"/>
              <a:t>class </a:t>
            </a:r>
            <a:r>
              <a:rPr kumimoji="1" lang="en-US" altLang="ja-JP" sz="1800" dirty="0" err="1" smtClean="0"/>
              <a:t>HogeChara</a:t>
            </a:r>
            <a:r>
              <a:rPr kumimoji="1" lang="en-US" altLang="ja-JP" sz="1800" dirty="0" smtClean="0"/>
              <a:t> {</a:t>
            </a:r>
          </a:p>
          <a:p>
            <a:pPr>
              <a:buNone/>
            </a:pPr>
            <a:r>
              <a:rPr kumimoji="1" lang="en-US" altLang="ja-JP" sz="1800" dirty="0" smtClean="0"/>
              <a:t>	Missile	arrow;</a:t>
            </a:r>
          </a:p>
          <a:p>
            <a:pPr>
              <a:buNone/>
            </a:pPr>
            <a:r>
              <a:rPr lang="en-US" altLang="ja-JP" sz="1800" dirty="0" smtClean="0"/>
              <a:t>	void update(void);</a:t>
            </a:r>
            <a:endParaRPr kumimoji="1" lang="en-US" altLang="ja-JP" sz="1800" dirty="0" smtClean="0"/>
          </a:p>
          <a:p>
            <a:pPr>
              <a:buNone/>
            </a:pPr>
            <a:r>
              <a:rPr lang="en-US" altLang="ja-JP" sz="1800" dirty="0" smtClean="0"/>
              <a:t>};</a:t>
            </a:r>
            <a:endParaRPr kumimoji="1" lang="ja-JP" altLang="en-US" sz="1800" dirty="0"/>
          </a:p>
        </p:txBody>
      </p:sp>
      <p:sp>
        <p:nvSpPr>
          <p:cNvPr id="5" name="コンテンツ プレースホルダ 4"/>
          <p:cNvSpPr>
            <a:spLocks noGrp="1"/>
          </p:cNvSpPr>
          <p:nvPr>
            <p:ph sz="half" idx="2"/>
          </p:nvPr>
        </p:nvSpPr>
        <p:spPr/>
        <p:txBody>
          <a:bodyPr/>
          <a:lstStyle/>
          <a:p>
            <a:pPr>
              <a:buNone/>
            </a:pPr>
            <a:r>
              <a:rPr kumimoji="1" lang="en-US" altLang="ja-JP" sz="2000" dirty="0" smtClean="0"/>
              <a:t>void Missile::</a:t>
            </a:r>
            <a:r>
              <a:rPr kumimoji="1" lang="en-US" altLang="ja-JP" sz="2000" dirty="0" err="1" smtClean="0"/>
              <a:t>funcHoge</a:t>
            </a:r>
            <a:r>
              <a:rPr kumimoji="1" lang="en-US" altLang="ja-JP" sz="2000" dirty="0" smtClean="0"/>
              <a:t/>
            </a:r>
            <a:br>
              <a:rPr kumimoji="1" lang="en-US" altLang="ja-JP" sz="2000" dirty="0" smtClean="0"/>
            </a:br>
            <a:r>
              <a:rPr kumimoji="1" lang="en-US" altLang="ja-JP" sz="2000" dirty="0" smtClean="0"/>
              <a:t>     (</a:t>
            </a:r>
            <a:r>
              <a:rPr kumimoji="1" lang="en-US" altLang="ja-JP" sz="2000" dirty="0" err="1" smtClean="0"/>
              <a:t>HogeChara</a:t>
            </a:r>
            <a:r>
              <a:rPr kumimoji="1" lang="en-US" altLang="ja-JP" sz="2000" dirty="0" smtClean="0"/>
              <a:t> *</a:t>
            </a:r>
            <a:r>
              <a:rPr kumimoji="1" lang="en-US" altLang="ja-JP" sz="2000" dirty="0" err="1" smtClean="0"/>
              <a:t>argOwner</a:t>
            </a:r>
            <a:r>
              <a:rPr kumimoji="1" lang="en-US" altLang="ja-JP" sz="2000" dirty="0" smtClean="0"/>
              <a:t>)</a:t>
            </a:r>
          </a:p>
          <a:p>
            <a:pPr>
              <a:buNone/>
            </a:pPr>
            <a:r>
              <a:rPr lang="en-US" altLang="ja-JP" sz="2000" dirty="0" smtClean="0"/>
              <a:t>{</a:t>
            </a:r>
          </a:p>
          <a:p>
            <a:pPr>
              <a:buNone/>
            </a:pPr>
            <a:r>
              <a:rPr lang="en-US" altLang="ja-JP" sz="2000" dirty="0" smtClean="0"/>
              <a:t>	</a:t>
            </a:r>
            <a:r>
              <a:rPr lang="en-US" altLang="ja-JP" sz="2000" dirty="0" err="1" smtClean="0"/>
              <a:t>argOwner</a:t>
            </a:r>
            <a:r>
              <a:rPr lang="en-US" altLang="ja-JP" sz="2000" dirty="0" smtClean="0"/>
              <a:t>-&gt;…;</a:t>
            </a:r>
          </a:p>
          <a:p>
            <a:pPr>
              <a:buNone/>
            </a:pPr>
            <a:r>
              <a:rPr kumimoji="1" lang="en-US" altLang="ja-JP" sz="2000" dirty="0" smtClean="0"/>
              <a:t>}</a:t>
            </a:r>
          </a:p>
          <a:p>
            <a:pPr>
              <a:buNone/>
            </a:pPr>
            <a:endParaRPr lang="en-US" altLang="ja-JP" sz="2000" dirty="0" smtClean="0"/>
          </a:p>
          <a:p>
            <a:pPr>
              <a:buNone/>
            </a:pPr>
            <a:r>
              <a:rPr kumimoji="1" lang="en-US" altLang="ja-JP" sz="2000" dirty="0" smtClean="0"/>
              <a:t>void </a:t>
            </a:r>
            <a:r>
              <a:rPr kumimoji="1" lang="en-US" altLang="ja-JP" sz="2000" dirty="0" err="1" smtClean="0"/>
              <a:t>HogeChara</a:t>
            </a:r>
            <a:r>
              <a:rPr kumimoji="1" lang="en-US" altLang="ja-JP" sz="2000" dirty="0" smtClean="0"/>
              <a:t>::update(void)</a:t>
            </a:r>
          </a:p>
          <a:p>
            <a:pPr>
              <a:buNone/>
            </a:pPr>
            <a:r>
              <a:rPr lang="en-US" altLang="ja-JP" sz="2000" dirty="0" smtClean="0"/>
              <a:t>{</a:t>
            </a:r>
          </a:p>
          <a:p>
            <a:pPr>
              <a:buNone/>
            </a:pPr>
            <a:r>
              <a:rPr lang="en-US" altLang="ja-JP" sz="2000" dirty="0" smtClean="0"/>
              <a:t>	</a:t>
            </a:r>
            <a:r>
              <a:rPr lang="en-US" altLang="ja-JP" sz="2000" dirty="0" err="1" smtClean="0"/>
              <a:t>arrow.funcHoge</a:t>
            </a:r>
            <a:r>
              <a:rPr lang="en-US" altLang="ja-JP" sz="2000" dirty="0" smtClean="0"/>
              <a:t>(this);</a:t>
            </a:r>
          </a:p>
          <a:p>
            <a:pPr>
              <a:buNone/>
            </a:pPr>
            <a:r>
              <a:rPr kumimoji="1" lang="en-US" altLang="ja-JP" sz="2000" dirty="0" smtClean="0"/>
              <a:t>}</a:t>
            </a:r>
            <a:endParaRPr kumimoji="1" lang="ja-JP" altLang="en-US" sz="2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ガチガチバインド</a:t>
            </a:r>
            <a:endParaRPr kumimoji="1" lang="ja-JP" altLang="en-US" dirty="0"/>
          </a:p>
        </p:txBody>
      </p:sp>
      <p:sp>
        <p:nvSpPr>
          <p:cNvPr id="4" name="コンテンツ プレースホルダ 3"/>
          <p:cNvSpPr>
            <a:spLocks noGrp="1"/>
          </p:cNvSpPr>
          <p:nvPr>
            <p:ph sz="half" idx="1"/>
          </p:nvPr>
        </p:nvSpPr>
        <p:spPr/>
        <p:txBody>
          <a:bodyPr/>
          <a:lstStyle/>
          <a:p>
            <a:pPr>
              <a:buNone/>
            </a:pPr>
            <a:r>
              <a:rPr lang="en-US" altLang="ja-JP" sz="1800" dirty="0" smtClean="0"/>
              <a:t>// </a:t>
            </a:r>
            <a:r>
              <a:rPr lang="ja-JP" altLang="en-US" sz="1800" dirty="0" smtClean="0"/>
              <a:t>飛び道具を表すクラス</a:t>
            </a:r>
            <a:endParaRPr lang="en-US" altLang="ja-JP" sz="1800" dirty="0" smtClean="0"/>
          </a:p>
          <a:p>
            <a:pPr>
              <a:buNone/>
            </a:pPr>
            <a:r>
              <a:rPr kumimoji="1" lang="en-US" altLang="ja-JP" sz="1800" dirty="0" smtClean="0"/>
              <a:t>class Missile {</a:t>
            </a:r>
          </a:p>
          <a:p>
            <a:pPr>
              <a:buNone/>
            </a:pPr>
            <a:r>
              <a:rPr lang="en-US" altLang="ja-JP" sz="1800" dirty="0" smtClean="0"/>
              <a:t>	</a:t>
            </a:r>
            <a:r>
              <a:rPr lang="en-US" altLang="ja-JP" sz="1800" dirty="0" err="1" smtClean="0"/>
              <a:t>HogeChara</a:t>
            </a:r>
            <a:r>
              <a:rPr lang="en-US" altLang="ja-JP" sz="1800" dirty="0" smtClean="0"/>
              <a:t> *</a:t>
            </a:r>
            <a:r>
              <a:rPr lang="en-US" altLang="ja-JP" sz="1800" dirty="0" err="1" smtClean="0"/>
              <a:t>ownerChara</a:t>
            </a:r>
            <a:r>
              <a:rPr lang="en-US" altLang="ja-JP" sz="1800" dirty="0" smtClean="0"/>
              <a:t>;</a:t>
            </a:r>
            <a:endParaRPr kumimoji="1" lang="en-US" altLang="ja-JP" sz="1800" dirty="0" smtClean="0"/>
          </a:p>
          <a:p>
            <a:pPr>
              <a:buNone/>
            </a:pPr>
            <a:r>
              <a:rPr kumimoji="1" lang="en-US" altLang="ja-JP" sz="1800" dirty="0" smtClean="0"/>
              <a:t>	Missile(</a:t>
            </a:r>
            <a:r>
              <a:rPr kumimoji="1" lang="en-US" altLang="ja-JP" sz="1800" dirty="0" err="1" smtClean="0"/>
              <a:t>HogeChara</a:t>
            </a:r>
            <a:r>
              <a:rPr kumimoji="1" lang="en-US" altLang="ja-JP" sz="1800" dirty="0" smtClean="0"/>
              <a:t> *);</a:t>
            </a:r>
          </a:p>
          <a:p>
            <a:pPr>
              <a:buNone/>
            </a:pPr>
            <a:r>
              <a:rPr lang="en-US" altLang="ja-JP" sz="1800" dirty="0" smtClean="0"/>
              <a:t>	void </a:t>
            </a:r>
            <a:r>
              <a:rPr lang="en-US" altLang="ja-JP" sz="1800" dirty="0" err="1" smtClean="0"/>
              <a:t>funcHoge</a:t>
            </a:r>
            <a:r>
              <a:rPr lang="en-US" altLang="ja-JP" sz="1800" dirty="0" smtClean="0"/>
              <a:t>(void);</a:t>
            </a:r>
            <a:endParaRPr kumimoji="1" lang="en-US" altLang="ja-JP" sz="1800" dirty="0" smtClean="0"/>
          </a:p>
          <a:p>
            <a:pPr>
              <a:buNone/>
            </a:pPr>
            <a:r>
              <a:rPr lang="en-US" altLang="ja-JP" sz="1800" dirty="0" smtClean="0"/>
              <a:t>};</a:t>
            </a:r>
            <a:endParaRPr kumimoji="1" lang="en-US" altLang="ja-JP" sz="1800" dirty="0" smtClean="0"/>
          </a:p>
          <a:p>
            <a:pPr>
              <a:buNone/>
            </a:pPr>
            <a:endParaRPr kumimoji="1" lang="en-US" altLang="ja-JP" sz="1800" dirty="0" smtClean="0"/>
          </a:p>
          <a:p>
            <a:pPr>
              <a:buNone/>
            </a:pPr>
            <a:r>
              <a:rPr lang="en-US" altLang="ja-JP" sz="1800" dirty="0" smtClean="0"/>
              <a:t>// </a:t>
            </a:r>
            <a:r>
              <a:rPr lang="ja-JP" altLang="en-US" sz="1800" dirty="0" smtClean="0"/>
              <a:t>キャラを表すクラス</a:t>
            </a:r>
            <a:endParaRPr kumimoji="1" lang="en-US" altLang="ja-JP" sz="1800" dirty="0" smtClean="0"/>
          </a:p>
          <a:p>
            <a:pPr>
              <a:buNone/>
            </a:pPr>
            <a:r>
              <a:rPr kumimoji="1" lang="en-US" altLang="ja-JP" sz="1800" dirty="0" smtClean="0"/>
              <a:t>class </a:t>
            </a:r>
            <a:r>
              <a:rPr kumimoji="1" lang="en-US" altLang="ja-JP" sz="1800" dirty="0" err="1" smtClean="0"/>
              <a:t>HogeChara</a:t>
            </a:r>
            <a:r>
              <a:rPr kumimoji="1" lang="en-US" altLang="ja-JP" sz="1800" dirty="0" smtClean="0"/>
              <a:t> {</a:t>
            </a:r>
          </a:p>
          <a:p>
            <a:pPr>
              <a:buNone/>
            </a:pPr>
            <a:r>
              <a:rPr kumimoji="1" lang="en-US" altLang="ja-JP" sz="1800" dirty="0" smtClean="0"/>
              <a:t>	Missile	*arrow;</a:t>
            </a:r>
          </a:p>
          <a:p>
            <a:pPr>
              <a:buNone/>
            </a:pPr>
            <a:r>
              <a:rPr lang="en-US" altLang="ja-JP" sz="1800" dirty="0" smtClean="0"/>
              <a:t>	</a:t>
            </a:r>
            <a:r>
              <a:rPr lang="en-US" altLang="ja-JP" sz="1800" dirty="0" err="1" smtClean="0"/>
              <a:t>HogeChara</a:t>
            </a:r>
            <a:r>
              <a:rPr lang="en-US" altLang="ja-JP" sz="1800" dirty="0" smtClean="0"/>
              <a:t>(void);</a:t>
            </a:r>
            <a:endParaRPr kumimoji="1" lang="en-US" altLang="ja-JP" sz="1800" dirty="0" smtClean="0"/>
          </a:p>
          <a:p>
            <a:pPr>
              <a:buNone/>
            </a:pPr>
            <a:r>
              <a:rPr lang="en-US" altLang="ja-JP" sz="1800" dirty="0" smtClean="0"/>
              <a:t>};</a:t>
            </a:r>
            <a:endParaRPr kumimoji="1" lang="ja-JP" altLang="en-US" sz="1800" dirty="0"/>
          </a:p>
        </p:txBody>
      </p:sp>
      <p:sp>
        <p:nvSpPr>
          <p:cNvPr id="5" name="コンテンツ プレースホルダ 4"/>
          <p:cNvSpPr>
            <a:spLocks noGrp="1"/>
          </p:cNvSpPr>
          <p:nvPr>
            <p:ph sz="half" idx="2"/>
          </p:nvPr>
        </p:nvSpPr>
        <p:spPr/>
        <p:txBody>
          <a:bodyPr/>
          <a:lstStyle/>
          <a:p>
            <a:pPr>
              <a:buNone/>
            </a:pPr>
            <a:r>
              <a:rPr kumimoji="1" lang="en-US" altLang="ja-JP" sz="1800" dirty="0" smtClean="0"/>
              <a:t>Missile::Missile</a:t>
            </a:r>
          </a:p>
          <a:p>
            <a:pPr>
              <a:buNone/>
            </a:pPr>
            <a:r>
              <a:rPr lang="en-US" altLang="ja-JP" sz="1800" dirty="0" smtClean="0"/>
              <a:t>	</a:t>
            </a:r>
            <a:r>
              <a:rPr kumimoji="1" lang="en-US" altLang="ja-JP" sz="1800" dirty="0" smtClean="0"/>
              <a:t>(</a:t>
            </a:r>
            <a:r>
              <a:rPr kumimoji="1" lang="en-US" altLang="ja-JP" sz="1800" dirty="0" err="1" smtClean="0"/>
              <a:t>HogeChara</a:t>
            </a:r>
            <a:r>
              <a:rPr kumimoji="1" lang="en-US" altLang="ja-JP" sz="1800" dirty="0" smtClean="0"/>
              <a:t> *</a:t>
            </a:r>
            <a:r>
              <a:rPr kumimoji="1" lang="en-US" altLang="ja-JP" sz="1800" dirty="0" err="1" smtClean="0"/>
              <a:t>argOwner</a:t>
            </a:r>
            <a:r>
              <a:rPr kumimoji="1" lang="en-US" altLang="ja-JP" sz="1800" dirty="0" smtClean="0"/>
              <a:t>)</a:t>
            </a:r>
          </a:p>
          <a:p>
            <a:pPr>
              <a:buNone/>
            </a:pPr>
            <a:r>
              <a:rPr lang="en-US" altLang="ja-JP" sz="1800" dirty="0" smtClean="0"/>
              <a:t>{</a:t>
            </a:r>
          </a:p>
          <a:p>
            <a:pPr>
              <a:buNone/>
            </a:pPr>
            <a:r>
              <a:rPr lang="en-US" altLang="ja-JP" sz="1800" dirty="0" smtClean="0"/>
              <a:t>	</a:t>
            </a:r>
            <a:r>
              <a:rPr lang="en-US" altLang="ja-JP" sz="1800" dirty="0" err="1" smtClean="0"/>
              <a:t>ownerChara</a:t>
            </a:r>
            <a:r>
              <a:rPr lang="en-US" altLang="ja-JP" sz="1800" dirty="0" smtClean="0"/>
              <a:t> = </a:t>
            </a:r>
            <a:r>
              <a:rPr lang="en-US" altLang="ja-JP" sz="1800" dirty="0" err="1" smtClean="0"/>
              <a:t>argOwner</a:t>
            </a:r>
            <a:r>
              <a:rPr lang="en-US" altLang="ja-JP" sz="1800" dirty="0" smtClean="0"/>
              <a:t>;</a:t>
            </a:r>
          </a:p>
          <a:p>
            <a:pPr>
              <a:buNone/>
            </a:pPr>
            <a:r>
              <a:rPr kumimoji="1" lang="en-US" altLang="ja-JP" sz="1800" dirty="0" smtClean="0"/>
              <a:t>}</a:t>
            </a:r>
          </a:p>
          <a:p>
            <a:pPr>
              <a:buNone/>
            </a:pPr>
            <a:r>
              <a:rPr lang="en-US" altLang="ja-JP" sz="1800" dirty="0" smtClean="0"/>
              <a:t>void Missile::</a:t>
            </a:r>
            <a:r>
              <a:rPr lang="en-US" altLang="ja-JP" sz="1800" dirty="0" err="1" smtClean="0"/>
              <a:t>funcHoge</a:t>
            </a:r>
            <a:r>
              <a:rPr lang="en-US" altLang="ja-JP" sz="1800" dirty="0" smtClean="0"/>
              <a:t>(void)</a:t>
            </a:r>
          </a:p>
          <a:p>
            <a:pPr>
              <a:buNone/>
            </a:pPr>
            <a:r>
              <a:rPr kumimoji="1" lang="en-US" altLang="ja-JP" sz="1800" dirty="0" smtClean="0"/>
              <a:t>{</a:t>
            </a:r>
          </a:p>
          <a:p>
            <a:pPr>
              <a:buNone/>
            </a:pPr>
            <a:r>
              <a:rPr lang="en-US" altLang="ja-JP" sz="1800" dirty="0" smtClean="0"/>
              <a:t>	</a:t>
            </a:r>
            <a:r>
              <a:rPr lang="en-US" altLang="ja-JP" sz="1800" dirty="0" err="1" smtClean="0"/>
              <a:t>ownerChara</a:t>
            </a:r>
            <a:r>
              <a:rPr lang="en-US" altLang="ja-JP" sz="1800" dirty="0" smtClean="0"/>
              <a:t>-&gt;…;</a:t>
            </a:r>
            <a:endParaRPr kumimoji="1" lang="en-US" altLang="ja-JP" sz="1800" dirty="0" smtClean="0"/>
          </a:p>
          <a:p>
            <a:pPr>
              <a:buNone/>
            </a:pPr>
            <a:r>
              <a:rPr lang="en-US" altLang="ja-JP" sz="1800" dirty="0" smtClean="0"/>
              <a:t>}</a:t>
            </a:r>
            <a:endParaRPr kumimoji="1" lang="en-US" altLang="ja-JP" sz="1800" dirty="0" smtClean="0"/>
          </a:p>
          <a:p>
            <a:pPr>
              <a:buNone/>
            </a:pPr>
            <a:endParaRPr lang="en-US" altLang="ja-JP" sz="1800" dirty="0" smtClean="0"/>
          </a:p>
          <a:p>
            <a:pPr>
              <a:buNone/>
            </a:pPr>
            <a:r>
              <a:rPr kumimoji="1" lang="en-US" altLang="ja-JP" sz="1800" dirty="0" err="1" smtClean="0"/>
              <a:t>HogeChara</a:t>
            </a:r>
            <a:r>
              <a:rPr kumimoji="1" lang="en-US" altLang="ja-JP" sz="1800" dirty="0" smtClean="0"/>
              <a:t>::</a:t>
            </a:r>
            <a:r>
              <a:rPr kumimoji="1" lang="en-US" altLang="ja-JP" sz="1800" dirty="0" err="1" smtClean="0"/>
              <a:t>HogeChara</a:t>
            </a:r>
            <a:r>
              <a:rPr kumimoji="1" lang="en-US" altLang="ja-JP" sz="1800" dirty="0" smtClean="0"/>
              <a:t>(void)</a:t>
            </a:r>
          </a:p>
          <a:p>
            <a:pPr>
              <a:buNone/>
            </a:pPr>
            <a:r>
              <a:rPr lang="en-US" altLang="ja-JP" sz="1800" dirty="0" smtClean="0"/>
              <a:t>{</a:t>
            </a:r>
          </a:p>
          <a:p>
            <a:pPr>
              <a:buNone/>
            </a:pPr>
            <a:r>
              <a:rPr lang="en-US" altLang="ja-JP" sz="1800" dirty="0" smtClean="0"/>
              <a:t>	arrow</a:t>
            </a:r>
            <a:r>
              <a:rPr lang="ja-JP" altLang="en-US" sz="1800" dirty="0" smtClean="0"/>
              <a:t> </a:t>
            </a:r>
            <a:r>
              <a:rPr lang="en-US" altLang="ja-JP" sz="1800" dirty="0" smtClean="0"/>
              <a:t>= new Missile(this);</a:t>
            </a:r>
          </a:p>
          <a:p>
            <a:pPr>
              <a:buNone/>
            </a:pPr>
            <a:r>
              <a:rPr kumimoji="1" lang="en-US" altLang="ja-JP" sz="1800" dirty="0" smtClean="0"/>
              <a:t>}</a:t>
            </a:r>
            <a:endParaRPr kumimoji="1" lang="ja-JP" altLang="en-US" sz="1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title"/>
          </p:nvPr>
        </p:nvSpPr>
        <p:spPr/>
        <p:txBody>
          <a:bodyPr/>
          <a:lstStyle/>
          <a:p>
            <a:r>
              <a:rPr kumimoji="1" lang="ja-JP" altLang="en-US" dirty="0" smtClean="0"/>
              <a:t>ガチガチバインド</a:t>
            </a:r>
            <a:r>
              <a:rPr lang="ja-JP" altLang="en-US" dirty="0" smtClean="0"/>
              <a:t>の問題点</a:t>
            </a:r>
            <a:endParaRPr kumimoji="1" lang="ja-JP" altLang="en-US" dirty="0"/>
          </a:p>
        </p:txBody>
      </p:sp>
      <p:sp>
        <p:nvSpPr>
          <p:cNvPr id="9" name="コンテンツ プレースホルダ 8"/>
          <p:cNvSpPr>
            <a:spLocks noGrp="1"/>
          </p:cNvSpPr>
          <p:nvPr>
            <p:ph idx="1"/>
          </p:nvPr>
        </p:nvSpPr>
        <p:spPr/>
        <p:txBody>
          <a:bodyPr>
            <a:normAutofit fontScale="92500" lnSpcReduction="10000"/>
          </a:bodyPr>
          <a:lstStyle/>
          <a:p>
            <a:r>
              <a:rPr kumimoji="1" lang="ja-JP" altLang="en-US" dirty="0" smtClean="0"/>
              <a:t>あまりクラス分けした意味がなくなる</a:t>
            </a:r>
            <a:endParaRPr kumimoji="1" lang="en-US" altLang="ja-JP" dirty="0" smtClean="0"/>
          </a:p>
          <a:p>
            <a:pPr lvl="1"/>
            <a:r>
              <a:rPr lang="ja-JP" altLang="en-US" dirty="0" smtClean="0"/>
              <a:t>特に</a:t>
            </a:r>
            <a:r>
              <a:rPr lang="en-US" altLang="ja-JP" dirty="0" smtClean="0"/>
              <a:t>friend</a:t>
            </a:r>
            <a:r>
              <a:rPr lang="ja-JP" altLang="en-US" dirty="0" smtClean="0"/>
              <a:t>宣言付けると無法地帯になるので節度を持った参照を心がけること</a:t>
            </a:r>
            <a:endParaRPr lang="en-US" altLang="ja-JP" dirty="0" smtClean="0"/>
          </a:p>
          <a:p>
            <a:r>
              <a:rPr lang="ja-JP" altLang="en-US" dirty="0" smtClean="0"/>
              <a:t>オブジェクトの寿命がずれると悲惨</a:t>
            </a:r>
            <a:endParaRPr lang="en-US" altLang="ja-JP" dirty="0" smtClean="0"/>
          </a:p>
          <a:p>
            <a:pPr lvl="1"/>
            <a:r>
              <a:rPr lang="ja-JP" altLang="en-US" dirty="0" smtClean="0"/>
              <a:t>別の場所で</a:t>
            </a:r>
            <a:r>
              <a:rPr lang="en-US" altLang="ja-JP" dirty="0" smtClean="0"/>
              <a:t>delete</a:t>
            </a:r>
            <a:r>
              <a:rPr lang="ja-JP" altLang="en-US" dirty="0" smtClean="0"/>
              <a:t>されたポインタを持ち続けるケースが発生しやすくなる</a:t>
            </a:r>
            <a:endParaRPr lang="en-US" altLang="ja-JP" dirty="0" smtClean="0"/>
          </a:p>
          <a:p>
            <a:r>
              <a:rPr kumimoji="1" lang="ja-JP" altLang="en-US" dirty="0" smtClean="0"/>
              <a:t>メンバに引数を渡すのがちょっと面倒</a:t>
            </a:r>
            <a:endParaRPr kumimoji="1" lang="en-US" altLang="ja-JP" dirty="0" smtClean="0"/>
          </a:p>
          <a:p>
            <a:pPr lvl="1"/>
            <a:r>
              <a:rPr kumimoji="1" lang="ja-JP" altLang="en-US" dirty="0" smtClean="0"/>
              <a:t>ポインタにして</a:t>
            </a:r>
            <a:r>
              <a:rPr kumimoji="1" lang="en-US" altLang="ja-JP" dirty="0" smtClean="0"/>
              <a:t>new/delete</a:t>
            </a:r>
            <a:r>
              <a:rPr kumimoji="1" lang="ja-JP" altLang="en-US" dirty="0" smtClean="0"/>
              <a:t>する</a:t>
            </a:r>
            <a:endParaRPr kumimoji="1" lang="en-US" altLang="ja-JP" dirty="0" smtClean="0"/>
          </a:p>
          <a:p>
            <a:pPr lvl="1"/>
            <a:r>
              <a:rPr kumimoji="1" lang="ja-JP" altLang="en-US" dirty="0" smtClean="0"/>
              <a:t>コンストラクタの初期化リストを使えばポインタ化しないで済むが、正直気持ち悪い</a:t>
            </a:r>
            <a:endParaRPr kumimoji="1" lang="ja-JP" altLang="en-US" dirty="0"/>
          </a:p>
        </p:txBody>
      </p:sp>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3358</TotalTime>
  <Words>883</Words>
  <Application>Microsoft Office PowerPoint</Application>
  <PresentationFormat>画面に合わせる (4:3)</PresentationFormat>
  <Paragraphs>154</Paragraphs>
  <Slides>18</Slides>
  <Notes>0</Notes>
  <HiddenSlides>0</HiddenSlides>
  <MMClips>0</MMClips>
  <ScaleCrop>false</ScaleCrop>
  <HeadingPairs>
    <vt:vector size="4" baseType="variant">
      <vt:variant>
        <vt:lpstr>テーマ</vt:lpstr>
      </vt:variant>
      <vt:variant>
        <vt:i4>1</vt:i4>
      </vt:variant>
      <vt:variant>
        <vt:lpstr>スライド タイトル</vt:lpstr>
      </vt:variant>
      <vt:variant>
        <vt:i4>18</vt:i4>
      </vt:variant>
    </vt:vector>
  </HeadingPairs>
  <TitlesOfParts>
    <vt:vector size="19" baseType="lpstr">
      <vt:lpstr>Office テーマ</vt:lpstr>
      <vt:lpstr>プロジェクト演習Ⅳ・Ⅵ インタラクティブゲーム制作</vt:lpstr>
      <vt:lpstr>今日の内容</vt:lpstr>
      <vt:lpstr>なぜ オブジェクト指向で作るのか</vt:lpstr>
      <vt:lpstr>皆さんが作る多くのクラスは 「参照オブジェクト」です</vt:lpstr>
      <vt:lpstr>包含関係(Have-a関係)</vt:lpstr>
      <vt:lpstr>メンバ関数にした場合の問題点</vt:lpstr>
      <vt:lpstr>関数レベルのバインド</vt:lpstr>
      <vt:lpstr>ガチガチバインド</vt:lpstr>
      <vt:lpstr>ガチガチバインドの問題点</vt:lpstr>
      <vt:lpstr>継承関係(Has-a関係)</vt:lpstr>
      <vt:lpstr>継承の狙い～何がうれしいのか？</vt:lpstr>
      <vt:lpstr>差分プログラミング</vt:lpstr>
      <vt:lpstr>ポリモフィズム(多態性)</vt:lpstr>
      <vt:lpstr>継承を使わなかったら どうなるか？</vt:lpstr>
      <vt:lpstr>継承を使うのは 必要に迫られてからでいい</vt:lpstr>
      <vt:lpstr>new/deleteが必要な場所</vt:lpstr>
      <vt:lpstr>解体責任をはっきりさせること</vt:lpstr>
      <vt:lpstr>デザインパターンとの 付き合い方</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Ryota Takeuchi</dc:creator>
  <cp:lastModifiedBy>Ryota Takeuchi</cp:lastModifiedBy>
  <cp:revision>225</cp:revision>
  <dcterms:created xsi:type="dcterms:W3CDTF">2009-10-06T17:40:33Z</dcterms:created>
  <dcterms:modified xsi:type="dcterms:W3CDTF">2010-12-21T08:52:46Z</dcterms:modified>
</cp:coreProperties>
</file>