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80" r:id="rId4"/>
    <p:sldId id="286" r:id="rId5"/>
    <p:sldId id="294" r:id="rId6"/>
    <p:sldId id="293" r:id="rId7"/>
    <p:sldId id="295" r:id="rId8"/>
    <p:sldId id="297" r:id="rId9"/>
    <p:sldId id="298" r:id="rId10"/>
    <p:sldId id="299" r:id="rId11"/>
    <p:sldId id="302" r:id="rId12"/>
    <p:sldId id="296" r:id="rId13"/>
    <p:sldId id="300" r:id="rId14"/>
    <p:sldId id="301" r:id="rId1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829" autoAdjust="0"/>
  </p:normalViewPr>
  <p:slideViewPr>
    <p:cSldViewPr>
      <p:cViewPr varScale="1">
        <p:scale>
          <a:sx n="95" d="100"/>
          <a:sy n="95" d="100"/>
        </p:scale>
        <p:origin x="-4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2010/11/16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2010/11/16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2010/11/16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2010/11/16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2010/11/16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2010/11/16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2010/11/16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2010/11/16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2010/11/16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2010/11/16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2010/11/16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BAE54-8286-40E6-B176-95992E070C67}" type="datetimeFigureOut">
              <a:rPr kumimoji="1" lang="ja-JP" altLang="en-US" smtClean="0"/>
              <a:pPr/>
              <a:t>2010/11/16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プロジェクト演習</a:t>
            </a:r>
            <a:r>
              <a:rPr lang="en-US" altLang="ja-JP" dirty="0" smtClean="0"/>
              <a:t>Ⅳ</a:t>
            </a:r>
            <a:r>
              <a:rPr lang="ja-JP" altLang="en-US" dirty="0" smtClean="0"/>
              <a:t>・</a:t>
            </a:r>
            <a:r>
              <a:rPr lang="en-US" altLang="ja-JP" dirty="0" smtClean="0"/>
              <a:t>Ⅵ</a:t>
            </a:r>
            <a:r>
              <a:rPr lang="ja-JP" altLang="en-US" dirty="0" smtClean="0"/>
              <a:t/>
            </a:r>
            <a:br>
              <a:rPr lang="ja-JP" altLang="en-US" dirty="0" smtClean="0"/>
            </a:br>
            <a:r>
              <a:rPr lang="ja-JP" altLang="en-US" dirty="0"/>
              <a:t>インタラクティブゲーム制作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第</a:t>
            </a:r>
            <a:r>
              <a:rPr kumimoji="1" lang="en-US" altLang="ja-JP" smtClean="0"/>
              <a:t>5</a:t>
            </a:r>
            <a:r>
              <a:rPr kumimoji="1" lang="ja-JP" altLang="en-US" smtClean="0"/>
              <a:t>回</a:t>
            </a:r>
            <a:endParaRPr kumimoji="1" lang="ja-JP" altLang="en-US" dirty="0" smtClean="0"/>
          </a:p>
          <a:p>
            <a:r>
              <a:rPr kumimoji="1" lang="ja-JP" altLang="en-US" dirty="0" smtClean="0"/>
              <a:t>当たり判定・リベンジ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重力の扱い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基本的には常時下向きの力を働かせる</a:t>
            </a:r>
            <a:endParaRPr kumimoji="1" lang="en-US" altLang="ja-JP" dirty="0" smtClean="0"/>
          </a:p>
          <a:p>
            <a:r>
              <a:rPr kumimoji="1" lang="ja-JP" altLang="en-US" dirty="0" smtClean="0"/>
              <a:t>そうすると、同じ高さで並べたブロックでつっかかる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足下のブロックから先に判定できればいいが、そう</a:t>
            </a:r>
            <a:r>
              <a:rPr lang="ja-JP" altLang="en-US" dirty="0" err="1" smtClean="0"/>
              <a:t>も</a:t>
            </a:r>
            <a:r>
              <a:rPr lang="ja-JP" altLang="en-US" dirty="0" smtClean="0"/>
              <a:t>いかない</a:t>
            </a:r>
            <a:endParaRPr lang="en-US" altLang="ja-JP" dirty="0" smtClean="0"/>
          </a:p>
          <a:p>
            <a:r>
              <a:rPr kumimoji="1" lang="ja-JP" altLang="en-US" dirty="0" smtClean="0"/>
              <a:t>速度を</a:t>
            </a:r>
            <a:r>
              <a:rPr kumimoji="1" lang="en-US" altLang="ja-JP" dirty="0" smtClean="0"/>
              <a:t>XZ</a:t>
            </a:r>
            <a:r>
              <a:rPr kumimoji="1" lang="ja-JP" altLang="en-US" dirty="0" smtClean="0"/>
              <a:t>方向と</a:t>
            </a:r>
            <a:r>
              <a:rPr kumimoji="1" lang="en-US" altLang="ja-JP" dirty="0" smtClean="0"/>
              <a:t>Y</a:t>
            </a:r>
            <a:r>
              <a:rPr kumimoji="1" lang="ja-JP" altLang="en-US" dirty="0" smtClean="0"/>
              <a:t>方向に分解して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回判定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kumimoji="1" lang="ja-JP" altLang="en-US" dirty="0" smtClean="0"/>
              <a:t>真横から見た図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4716016" y="3645024"/>
            <a:ext cx="1960553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A</a:t>
            </a:r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6300192" y="3645024"/>
            <a:ext cx="2354380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B</a:t>
            </a:r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5724128" y="2924944"/>
            <a:ext cx="504056" cy="72008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下矢印 7"/>
          <p:cNvSpPr/>
          <p:nvPr/>
        </p:nvSpPr>
        <p:spPr>
          <a:xfrm rot="18787754">
            <a:off x="6251241" y="3517415"/>
            <a:ext cx="648072" cy="936104"/>
          </a:xfrm>
          <a:prstGeom prst="down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物体を押せるようにした場合</a:t>
            </a:r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押されて動いた物体</a:t>
            </a:r>
            <a:r>
              <a:rPr kumimoji="1" lang="en-US" altLang="ja-JP" dirty="0" err="1" smtClean="0"/>
              <a:t>vs</a:t>
            </a:r>
            <a:r>
              <a:rPr kumimoji="1" lang="ja-JP" altLang="en-US" dirty="0" smtClean="0"/>
              <a:t>全物体での判定も必要</a:t>
            </a:r>
            <a:endParaRPr kumimoji="1" lang="en-US" altLang="ja-JP" dirty="0" smtClean="0"/>
          </a:p>
          <a:p>
            <a:r>
              <a:rPr lang="ja-JP" altLang="en-US" dirty="0" smtClean="0"/>
              <a:t>連鎖的に押せるような状況作りは困難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判定回数が指数関数的に増加する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kumimoji="1" lang="ja-JP" altLang="en-US" smtClean="0"/>
              <a:t>押して動かせるのは限定的にするべき</a:t>
            </a:r>
            <a:endParaRPr kumimoji="1" lang="ja-JP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効率的な判定のためテクニック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距離で刈り込む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OBB</a:t>
            </a:r>
            <a:r>
              <a:rPr kumimoji="1" lang="ja-JP" altLang="en-US" dirty="0" smtClean="0"/>
              <a:t>の判定より距離の判定の方が軽い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具体的な距離の値が要らない（距離内かどうかだけが知りたい）場合は、ベクトルの長さの</a:t>
            </a:r>
            <a:r>
              <a:rPr lang="en-US" altLang="ja-JP" dirty="0" smtClean="0"/>
              <a:t>2</a:t>
            </a:r>
            <a:r>
              <a:rPr lang="ja-JP" altLang="en-US" dirty="0" smtClean="0"/>
              <a:t>乗と判定距離の</a:t>
            </a:r>
            <a:r>
              <a:rPr lang="en-US" altLang="ja-JP" dirty="0" smtClean="0"/>
              <a:t>2</a:t>
            </a:r>
            <a:r>
              <a:rPr lang="ja-JP" altLang="en-US" dirty="0" smtClean="0"/>
              <a:t>乗で比較しよう</a:t>
            </a:r>
            <a:endParaRPr lang="en-US" altLang="ja-JP" dirty="0" smtClean="0"/>
          </a:p>
          <a:p>
            <a:pPr lvl="2"/>
            <a:r>
              <a:rPr kumimoji="1" lang="en-US" altLang="ja-JP" dirty="0" smtClean="0"/>
              <a:t>if(vec.dist2() &lt; d*d) </a:t>
            </a:r>
            <a:r>
              <a:rPr kumimoji="1" lang="ja-JP" altLang="en-US" dirty="0" err="1" smtClean="0"/>
              <a:t>のように</a:t>
            </a:r>
            <a:r>
              <a:rPr kumimoji="1" lang="ja-JP" altLang="en-US" dirty="0" smtClean="0"/>
              <a:t>判定</a:t>
            </a:r>
            <a:endParaRPr kumimoji="1" lang="en-US" altLang="ja-JP" dirty="0" smtClean="0"/>
          </a:p>
          <a:p>
            <a:pPr lvl="1"/>
            <a:r>
              <a:rPr lang="en-US" altLang="ja-JP" dirty="0" err="1" smtClean="0"/>
              <a:t>fkut_OBB</a:t>
            </a:r>
            <a:r>
              <a:rPr lang="ja-JP" altLang="en-US" dirty="0" smtClean="0"/>
              <a:t>では内部実装済み</a:t>
            </a:r>
            <a:endParaRPr kumimoji="1" lang="en-US" altLang="ja-JP" dirty="0" smtClean="0"/>
          </a:p>
          <a:p>
            <a:r>
              <a:rPr lang="ja-JP" altLang="en-US" dirty="0" smtClean="0"/>
              <a:t>クラスタで刈り込む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常時全物体と判定するのはナンセンスの極み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クラスタリングって？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kumimoji="1" lang="ja-JP" altLang="en-US" dirty="0" smtClean="0"/>
              <a:t>モノの分類や、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グループ分けのこと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マップを領域ごとに分割する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領域ごとに「どの物体が存在しているか」のリストを持つ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判定したくなったら、自分が居る領域のリストに問い合わせて判定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>
              <a:buNone/>
            </a:pPr>
            <a:r>
              <a:rPr lang="ja-JP" altLang="en-US" dirty="0" smtClean="0"/>
              <a:t>真上から見た図</a:t>
            </a:r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5148064" y="2420888"/>
            <a:ext cx="432048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5580112" y="2420888"/>
            <a:ext cx="432048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7740352" y="2420888"/>
            <a:ext cx="432048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7308304" y="2420888"/>
            <a:ext cx="432048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6876256" y="2420888"/>
            <a:ext cx="432048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6444208" y="2420888"/>
            <a:ext cx="432048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6012160" y="2420888"/>
            <a:ext cx="432048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5148064" y="2852936"/>
            <a:ext cx="432048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5580112" y="2852936"/>
            <a:ext cx="432048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7740352" y="2852936"/>
            <a:ext cx="432048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/>
          <p:cNvSpPr/>
          <p:nvPr/>
        </p:nvSpPr>
        <p:spPr>
          <a:xfrm>
            <a:off x="7308304" y="2852936"/>
            <a:ext cx="432048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6876256" y="2852936"/>
            <a:ext cx="432048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6444208" y="2852936"/>
            <a:ext cx="432048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/>
          <p:cNvSpPr/>
          <p:nvPr/>
        </p:nvSpPr>
        <p:spPr>
          <a:xfrm>
            <a:off x="6012160" y="2852936"/>
            <a:ext cx="432048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5148064" y="3284984"/>
            <a:ext cx="432048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/>
          <p:cNvSpPr/>
          <p:nvPr/>
        </p:nvSpPr>
        <p:spPr>
          <a:xfrm>
            <a:off x="5580112" y="3284984"/>
            <a:ext cx="432048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/>
          <p:cNvSpPr/>
          <p:nvPr/>
        </p:nvSpPr>
        <p:spPr>
          <a:xfrm>
            <a:off x="7740352" y="3284984"/>
            <a:ext cx="432048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/>
          <p:cNvSpPr/>
          <p:nvPr/>
        </p:nvSpPr>
        <p:spPr>
          <a:xfrm>
            <a:off x="7308304" y="3284984"/>
            <a:ext cx="432048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正方形/長方形 23"/>
          <p:cNvSpPr/>
          <p:nvPr/>
        </p:nvSpPr>
        <p:spPr>
          <a:xfrm>
            <a:off x="6876256" y="3284984"/>
            <a:ext cx="432048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/>
          <p:cNvSpPr/>
          <p:nvPr/>
        </p:nvSpPr>
        <p:spPr>
          <a:xfrm>
            <a:off x="6444208" y="3284984"/>
            <a:ext cx="432048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/>
          <p:cNvSpPr/>
          <p:nvPr/>
        </p:nvSpPr>
        <p:spPr>
          <a:xfrm>
            <a:off x="6012160" y="3284984"/>
            <a:ext cx="432048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/>
          <p:cNvSpPr/>
          <p:nvPr/>
        </p:nvSpPr>
        <p:spPr>
          <a:xfrm>
            <a:off x="5148064" y="3717032"/>
            <a:ext cx="432048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/>
          <p:cNvSpPr/>
          <p:nvPr/>
        </p:nvSpPr>
        <p:spPr>
          <a:xfrm>
            <a:off x="5580112" y="3717032"/>
            <a:ext cx="432048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正方形/長方形 28"/>
          <p:cNvSpPr/>
          <p:nvPr/>
        </p:nvSpPr>
        <p:spPr>
          <a:xfrm>
            <a:off x="7740352" y="3717032"/>
            <a:ext cx="432048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正方形/長方形 29"/>
          <p:cNvSpPr/>
          <p:nvPr/>
        </p:nvSpPr>
        <p:spPr>
          <a:xfrm>
            <a:off x="7308304" y="3717032"/>
            <a:ext cx="432048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正方形/長方形 30"/>
          <p:cNvSpPr/>
          <p:nvPr/>
        </p:nvSpPr>
        <p:spPr>
          <a:xfrm>
            <a:off x="6876256" y="3717032"/>
            <a:ext cx="432048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正方形/長方形 31"/>
          <p:cNvSpPr/>
          <p:nvPr/>
        </p:nvSpPr>
        <p:spPr>
          <a:xfrm>
            <a:off x="6444208" y="3717032"/>
            <a:ext cx="432048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正方形/長方形 32"/>
          <p:cNvSpPr/>
          <p:nvPr/>
        </p:nvSpPr>
        <p:spPr>
          <a:xfrm>
            <a:off x="6012160" y="3717032"/>
            <a:ext cx="432048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/>
          <p:cNvSpPr/>
          <p:nvPr/>
        </p:nvSpPr>
        <p:spPr>
          <a:xfrm>
            <a:off x="5148064" y="4149080"/>
            <a:ext cx="432048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正方形/長方形 34"/>
          <p:cNvSpPr/>
          <p:nvPr/>
        </p:nvSpPr>
        <p:spPr>
          <a:xfrm>
            <a:off x="5580112" y="4149080"/>
            <a:ext cx="432048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正方形/長方形 35"/>
          <p:cNvSpPr/>
          <p:nvPr/>
        </p:nvSpPr>
        <p:spPr>
          <a:xfrm>
            <a:off x="7740352" y="4149080"/>
            <a:ext cx="432048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正方形/長方形 36"/>
          <p:cNvSpPr/>
          <p:nvPr/>
        </p:nvSpPr>
        <p:spPr>
          <a:xfrm>
            <a:off x="7308304" y="4149080"/>
            <a:ext cx="432048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正方形/長方形 37"/>
          <p:cNvSpPr/>
          <p:nvPr/>
        </p:nvSpPr>
        <p:spPr>
          <a:xfrm>
            <a:off x="6876256" y="4149080"/>
            <a:ext cx="432048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正方形/長方形 38"/>
          <p:cNvSpPr/>
          <p:nvPr/>
        </p:nvSpPr>
        <p:spPr>
          <a:xfrm>
            <a:off x="6444208" y="4149080"/>
            <a:ext cx="432048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正方形/長方形 39"/>
          <p:cNvSpPr/>
          <p:nvPr/>
        </p:nvSpPr>
        <p:spPr>
          <a:xfrm>
            <a:off x="6012160" y="4149080"/>
            <a:ext cx="432048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正方形/長方形 40"/>
          <p:cNvSpPr/>
          <p:nvPr/>
        </p:nvSpPr>
        <p:spPr>
          <a:xfrm>
            <a:off x="5148064" y="4581128"/>
            <a:ext cx="432048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正方形/長方形 41"/>
          <p:cNvSpPr/>
          <p:nvPr/>
        </p:nvSpPr>
        <p:spPr>
          <a:xfrm>
            <a:off x="5580112" y="4581128"/>
            <a:ext cx="432048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正方形/長方形 42"/>
          <p:cNvSpPr/>
          <p:nvPr/>
        </p:nvSpPr>
        <p:spPr>
          <a:xfrm>
            <a:off x="7740352" y="4581128"/>
            <a:ext cx="432048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正方形/長方形 43"/>
          <p:cNvSpPr/>
          <p:nvPr/>
        </p:nvSpPr>
        <p:spPr>
          <a:xfrm>
            <a:off x="7308304" y="4581128"/>
            <a:ext cx="432048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正方形/長方形 44"/>
          <p:cNvSpPr/>
          <p:nvPr/>
        </p:nvSpPr>
        <p:spPr>
          <a:xfrm>
            <a:off x="6876256" y="4581128"/>
            <a:ext cx="432048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正方形/長方形 45"/>
          <p:cNvSpPr/>
          <p:nvPr/>
        </p:nvSpPr>
        <p:spPr>
          <a:xfrm>
            <a:off x="6444208" y="4581128"/>
            <a:ext cx="432048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正方形/長方形 46"/>
          <p:cNvSpPr/>
          <p:nvPr/>
        </p:nvSpPr>
        <p:spPr>
          <a:xfrm>
            <a:off x="6012160" y="4581128"/>
            <a:ext cx="432048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正方形/長方形 47"/>
          <p:cNvSpPr/>
          <p:nvPr/>
        </p:nvSpPr>
        <p:spPr>
          <a:xfrm>
            <a:off x="5148064" y="5013176"/>
            <a:ext cx="432048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正方形/長方形 48"/>
          <p:cNvSpPr/>
          <p:nvPr/>
        </p:nvSpPr>
        <p:spPr>
          <a:xfrm>
            <a:off x="5580112" y="5013176"/>
            <a:ext cx="432048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正方形/長方形 49"/>
          <p:cNvSpPr/>
          <p:nvPr/>
        </p:nvSpPr>
        <p:spPr>
          <a:xfrm>
            <a:off x="7740352" y="5013176"/>
            <a:ext cx="432048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正方形/長方形 50"/>
          <p:cNvSpPr/>
          <p:nvPr/>
        </p:nvSpPr>
        <p:spPr>
          <a:xfrm>
            <a:off x="7308304" y="5013176"/>
            <a:ext cx="432048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正方形/長方形 51"/>
          <p:cNvSpPr/>
          <p:nvPr/>
        </p:nvSpPr>
        <p:spPr>
          <a:xfrm>
            <a:off x="6876256" y="5013176"/>
            <a:ext cx="432048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正方形/長方形 52"/>
          <p:cNvSpPr/>
          <p:nvPr/>
        </p:nvSpPr>
        <p:spPr>
          <a:xfrm>
            <a:off x="6444208" y="5013176"/>
            <a:ext cx="432048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正方形/長方形 53"/>
          <p:cNvSpPr/>
          <p:nvPr/>
        </p:nvSpPr>
        <p:spPr>
          <a:xfrm>
            <a:off x="6012160" y="5013176"/>
            <a:ext cx="432048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正方形/長方形 54"/>
          <p:cNvSpPr/>
          <p:nvPr/>
        </p:nvSpPr>
        <p:spPr>
          <a:xfrm>
            <a:off x="5364088" y="2708920"/>
            <a:ext cx="576064" cy="20162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正方形/長方形 55"/>
          <p:cNvSpPr/>
          <p:nvPr/>
        </p:nvSpPr>
        <p:spPr>
          <a:xfrm>
            <a:off x="6228184" y="4797152"/>
            <a:ext cx="180020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正方形/長方形 56"/>
          <p:cNvSpPr/>
          <p:nvPr/>
        </p:nvSpPr>
        <p:spPr>
          <a:xfrm>
            <a:off x="6516216" y="3861048"/>
            <a:ext cx="288032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正方形/長方形 57"/>
          <p:cNvSpPr/>
          <p:nvPr/>
        </p:nvSpPr>
        <p:spPr>
          <a:xfrm rot="3084528">
            <a:off x="6827084" y="3053474"/>
            <a:ext cx="130853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クラスタリングに必要な部品</a:t>
            </a:r>
            <a:endParaRPr kumimoji="1" lang="ja-JP" altLang="en-US" dirty="0"/>
          </a:p>
        </p:txBody>
      </p:sp>
      <p:sp>
        <p:nvSpPr>
          <p:cNvPr id="9" name="コンテンツ プレースホルダ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座標→クラスター</a:t>
            </a:r>
            <a:r>
              <a:rPr kumimoji="1" lang="en-US" altLang="ja-JP" dirty="0" smtClean="0"/>
              <a:t>ID</a:t>
            </a:r>
            <a:r>
              <a:rPr kumimoji="1" lang="ja-JP" altLang="en-US" dirty="0" err="1" smtClean="0"/>
              <a:t>への</a:t>
            </a:r>
            <a:r>
              <a:rPr kumimoji="1" lang="ja-JP" altLang="en-US" dirty="0" smtClean="0"/>
              <a:t>変換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(x, z)</a:t>
            </a:r>
            <a:r>
              <a:rPr lang="ja-JP" altLang="en-US" dirty="0" smtClean="0"/>
              <a:t>の座標値を、一定間隔ごとの整数値に変換する必要がある</a:t>
            </a:r>
            <a:endParaRPr lang="en-US" altLang="ja-JP" dirty="0" smtClean="0"/>
          </a:p>
          <a:p>
            <a:r>
              <a:rPr kumimoji="1" lang="ja-JP" altLang="en-US" dirty="0" smtClean="0"/>
              <a:t>配列の配列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クラスター</a:t>
            </a:r>
            <a:r>
              <a:rPr lang="en-US" altLang="ja-JP" dirty="0" smtClean="0"/>
              <a:t>ID</a:t>
            </a:r>
            <a:r>
              <a:rPr lang="ja-JP" altLang="en-US" dirty="0" smtClean="0"/>
              <a:t>で問い合わせると、対応する領域の物体情報が取れるようにしたい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vector&lt; vector&lt;</a:t>
            </a:r>
            <a:r>
              <a:rPr kumimoji="1" lang="en-US" altLang="ja-JP" dirty="0" err="1" smtClean="0"/>
              <a:t>int</a:t>
            </a:r>
            <a:r>
              <a:rPr kumimoji="1" lang="en-US" altLang="ja-JP" dirty="0" smtClean="0"/>
              <a:t>&gt; &gt;</a:t>
            </a:r>
            <a:r>
              <a:rPr kumimoji="1" lang="ja-JP" altLang="en-US" dirty="0" smtClean="0"/>
              <a:t>などを使う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本当は</a:t>
            </a:r>
            <a:r>
              <a:rPr lang="en-US" altLang="ja-JP" dirty="0" smtClean="0"/>
              <a:t>list</a:t>
            </a:r>
            <a:r>
              <a:rPr lang="ja-JP" altLang="en-US" dirty="0" smtClean="0"/>
              <a:t>などに出来ればした方がよい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今日の内容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329642" cy="4525963"/>
          </a:xfrm>
        </p:spPr>
        <p:txBody>
          <a:bodyPr/>
          <a:lstStyle/>
          <a:p>
            <a:r>
              <a:rPr kumimoji="1" lang="ja-JP" altLang="en-US" dirty="0" smtClean="0"/>
              <a:t>究極の当たり判定を求めて</a:t>
            </a:r>
          </a:p>
          <a:p>
            <a:pPr lvl="1"/>
            <a:r>
              <a:rPr lang="ja-JP" altLang="en-US" dirty="0" smtClean="0"/>
              <a:t>球の拡張</a:t>
            </a:r>
          </a:p>
          <a:p>
            <a:pPr lvl="1"/>
            <a:r>
              <a:rPr kumimoji="1" lang="en-US" altLang="ja-JP" dirty="0" smtClean="0"/>
              <a:t>OBB</a:t>
            </a:r>
            <a:r>
              <a:rPr kumimoji="1" lang="ja-JP" altLang="en-US" dirty="0" smtClean="0"/>
              <a:t>完全版</a:t>
            </a:r>
          </a:p>
          <a:p>
            <a:pPr lvl="1"/>
            <a:r>
              <a:rPr kumimoji="1" lang="ja-JP" altLang="en-US" dirty="0" smtClean="0"/>
              <a:t>凸包</a:t>
            </a:r>
          </a:p>
          <a:p>
            <a:r>
              <a:rPr lang="ja-JP" altLang="en-US" dirty="0" smtClean="0"/>
              <a:t>戻し方で苦労しよう</a:t>
            </a:r>
            <a:endParaRPr kumimoji="1" lang="ja-JP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球ベース判定の傾向と対策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ja-JP" altLang="en-US" dirty="0" smtClean="0"/>
              <a:t>球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シンプルイズベスト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球だけで押し通すのは厳しいが、他の判定と併用することも多い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球の中心を「点」から「線分」に拡張することにより、「カプセル」へと進化する</a:t>
            </a:r>
            <a:endParaRPr lang="en-US" altLang="ja-JP" dirty="0" smtClean="0"/>
          </a:p>
          <a:p>
            <a:r>
              <a:rPr kumimoji="1" lang="ja-JP" altLang="en-US" dirty="0" smtClean="0"/>
              <a:t>カプセル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球よりボリュームの広いエリアをカバー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球の弾丸貫通問題対策としても使用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ボーンのように組み合わせれば人型キャラの判定は十分作れる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角張り系判定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en-US" altLang="ja-JP" dirty="0" smtClean="0"/>
              <a:t>AABB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XYZ</a:t>
            </a:r>
            <a:r>
              <a:rPr kumimoji="1" lang="ja-JP" altLang="en-US" dirty="0" smtClean="0"/>
              <a:t>軸に平行な直方体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球やカプセルとの判定も可能で、その場合は裏技を使って</a:t>
            </a:r>
            <a:r>
              <a:rPr lang="en-US" altLang="ja-JP" dirty="0" smtClean="0"/>
              <a:t>OBB</a:t>
            </a:r>
            <a:r>
              <a:rPr lang="ja-JP" altLang="en-US" dirty="0" smtClean="0"/>
              <a:t>同様の扱いができる</a:t>
            </a:r>
            <a:endParaRPr lang="en-US" altLang="ja-JP" dirty="0" smtClean="0"/>
          </a:p>
          <a:p>
            <a:r>
              <a:rPr kumimoji="1" lang="en-US" altLang="ja-JP" dirty="0" smtClean="0"/>
              <a:t>OBB</a:t>
            </a:r>
          </a:p>
          <a:p>
            <a:pPr lvl="1"/>
            <a:r>
              <a:rPr lang="ja-JP" altLang="en-US" dirty="0" smtClean="0"/>
              <a:t>自由に回転できる直方体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角張り系判定の究極系とされる</a:t>
            </a:r>
            <a:endParaRPr lang="en-US" altLang="ja-JP" dirty="0" smtClean="0"/>
          </a:p>
          <a:p>
            <a:r>
              <a:rPr lang="ja-JP" altLang="en-US" dirty="0" smtClean="0"/>
              <a:t>凸包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対球に関しては最強レベルの判定素材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凸包同士や、その他の判定素材との連携が困難</a:t>
            </a:r>
            <a:endParaRPr lang="en-US" altLang="ja-JP" dirty="0" smtClean="0"/>
          </a:p>
          <a:p>
            <a:pPr lvl="1"/>
            <a:endParaRPr kumimoji="1" lang="ja-JP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凸包とは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kumimoji="1" lang="ja-JP" altLang="en-US" dirty="0" smtClean="0"/>
              <a:t>凹んだ部位のない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立体</a:t>
            </a:r>
            <a:endParaRPr kumimoji="1" lang="en-US" altLang="ja-JP" dirty="0" smtClean="0"/>
          </a:p>
          <a:p>
            <a:r>
              <a:rPr lang="en-US" altLang="ja-JP" dirty="0" smtClean="0"/>
              <a:t>n</a:t>
            </a:r>
            <a:r>
              <a:rPr lang="ja-JP" altLang="en-US" dirty="0" smtClean="0"/>
              <a:t>角柱、</a:t>
            </a:r>
            <a:r>
              <a:rPr lang="en-US" altLang="ja-JP" dirty="0" smtClean="0"/>
              <a:t>n</a:t>
            </a:r>
            <a:r>
              <a:rPr lang="ja-JP" altLang="en-US" dirty="0" smtClean="0"/>
              <a:t>角錐なども凸包に含まれる</a:t>
            </a:r>
            <a:endParaRPr lang="en-US" altLang="ja-JP" dirty="0" smtClean="0"/>
          </a:p>
          <a:p>
            <a:r>
              <a:rPr kumimoji="1" lang="ja-JP" altLang="en-US" dirty="0" smtClean="0"/>
              <a:t>点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球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との内外判定がべらぼうに簡単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衝突検出になると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難しいが</a:t>
            </a:r>
            <a:r>
              <a:rPr lang="ja-JP" altLang="en-US" dirty="0" err="1" smtClean="0"/>
              <a:t>。。。</a:t>
            </a:r>
            <a:endParaRPr kumimoji="1" lang="ja-JP" altLang="en-US" dirty="0"/>
          </a:p>
        </p:txBody>
      </p:sp>
      <p:pic>
        <p:nvPicPr>
          <p:cNvPr id="1026" name="Picture 2" descr="http://www.is.sci.toho-u.ac.jp/dbps_data/_material_/is/topics/topics2/sample_poly1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3800" y="2040731"/>
            <a:ext cx="3327400" cy="3644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とりあえずおすすめは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キャラ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球</a:t>
            </a:r>
            <a:r>
              <a:rPr lang="en-US" altLang="ja-JP" dirty="0" smtClean="0"/>
              <a:t>(</a:t>
            </a:r>
            <a:r>
              <a:rPr lang="ja-JP" altLang="en-US" dirty="0" smtClean="0"/>
              <a:t>カプセル</a:t>
            </a:r>
            <a:r>
              <a:rPr lang="en-US" altLang="ja-JP" dirty="0" smtClean="0"/>
              <a:t>)</a:t>
            </a:r>
            <a:r>
              <a:rPr lang="ja-JP" altLang="en-US" dirty="0" err="1" smtClean="0"/>
              <a:t>、</a:t>
            </a:r>
            <a:r>
              <a:rPr lang="en-US" altLang="ja-JP" dirty="0" smtClean="0"/>
              <a:t>OBB</a:t>
            </a:r>
          </a:p>
          <a:p>
            <a:r>
              <a:rPr lang="ja-JP" altLang="en-US" dirty="0" smtClean="0"/>
              <a:t>障害物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OBB</a:t>
            </a:r>
          </a:p>
          <a:p>
            <a:r>
              <a:rPr lang="ja-JP" altLang="en-US" dirty="0" smtClean="0"/>
              <a:t>地形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OBB</a:t>
            </a:r>
            <a:r>
              <a:rPr lang="ja-JP" altLang="en-US" dirty="0" err="1" smtClean="0"/>
              <a:t>、</a:t>
            </a:r>
            <a:r>
              <a:rPr lang="ja-JP" altLang="en-US" dirty="0" smtClean="0"/>
              <a:t>角張り系</a:t>
            </a:r>
            <a:endParaRPr lang="en-US" altLang="ja-JP" dirty="0" smtClean="0"/>
          </a:p>
          <a:p>
            <a:r>
              <a:rPr kumimoji="1" lang="ja-JP" altLang="en-US" dirty="0" smtClean="0"/>
              <a:t>乗っかれる必要があるデカキャラなど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OBB</a:t>
            </a:r>
            <a:endParaRPr kumimoji="1" lang="en-US" altLang="ja-JP" dirty="0" smtClean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視界判定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ベクトルの内積による角度判定＆距離</a:t>
            </a:r>
            <a:endParaRPr lang="en-US" altLang="ja-JP" dirty="0" smtClean="0"/>
          </a:p>
          <a:p>
            <a:r>
              <a:rPr lang="ja-JP" altLang="en-US" dirty="0" smtClean="0"/>
              <a:t>攻撃判定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球、カプセル</a:t>
            </a:r>
            <a:endParaRPr lang="en-US" altLang="ja-JP" dirty="0" smtClean="0"/>
          </a:p>
          <a:p>
            <a:pPr lvl="1"/>
            <a:endParaRPr kumimoji="1" lang="ja-JP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戻し方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動物体の次フレームでの位置を仮定する</a:t>
            </a:r>
            <a:endParaRPr kumimoji="1" lang="en-US" altLang="ja-JP" dirty="0" smtClean="0"/>
          </a:p>
          <a:p>
            <a:r>
              <a:rPr lang="ja-JP" altLang="en-US" dirty="0" smtClean="0"/>
              <a:t>その動きを阻害する可能性のある物体全てと衝突判定を行う</a:t>
            </a:r>
            <a:endParaRPr lang="en-US" altLang="ja-JP" dirty="0" smtClean="0"/>
          </a:p>
          <a:p>
            <a:r>
              <a:rPr kumimoji="1" lang="ja-JP" altLang="en-US" dirty="0" smtClean="0"/>
              <a:t>戻しベクトル</a:t>
            </a:r>
            <a:r>
              <a:rPr lang="ja-JP" altLang="en-US" dirty="0" smtClean="0"/>
              <a:t>が発生したら動物体に適用する</a:t>
            </a:r>
            <a:endParaRPr lang="en-US" altLang="ja-JP" dirty="0" smtClean="0"/>
          </a:p>
          <a:p>
            <a:r>
              <a:rPr lang="ja-JP" altLang="en-US" dirty="0" smtClean="0"/>
              <a:t>全物体と判定を終えたら終了</a:t>
            </a:r>
            <a:r>
              <a:rPr lang="en-US" altLang="ja-JP" dirty="0" smtClean="0"/>
              <a:t>…</a:t>
            </a:r>
          </a:p>
          <a:p>
            <a:pPr algn="ctr">
              <a:buNone/>
            </a:pPr>
            <a:r>
              <a:rPr lang="ja-JP" altLang="en-US" sz="6600" dirty="0" smtClean="0">
                <a:solidFill>
                  <a:srgbClr val="FF0000"/>
                </a:solidFill>
              </a:rPr>
              <a:t>ではない</a:t>
            </a:r>
            <a:endParaRPr lang="en-US" altLang="ja-JP" sz="6600" dirty="0" smtClean="0">
              <a:solidFill>
                <a:srgbClr val="FF0000"/>
              </a:solidFill>
            </a:endParaRPr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以下のようなシチュを考える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kumimoji="1" lang="ja-JP" altLang="en-US" dirty="0" smtClean="0"/>
              <a:t>右図のような状況の場合、</a:t>
            </a:r>
            <a:r>
              <a:rPr kumimoji="1" lang="en-US" altLang="ja-JP" dirty="0" smtClean="0"/>
              <a:t>A</a:t>
            </a:r>
            <a:r>
              <a:rPr kumimoji="1" lang="ja-JP" altLang="en-US" dirty="0" smtClean="0"/>
              <a:t>に衝突して発生した戻しベクトルによって、</a:t>
            </a:r>
            <a:r>
              <a:rPr kumimoji="1" lang="en-US" altLang="ja-JP" dirty="0" smtClean="0"/>
              <a:t>B</a:t>
            </a:r>
            <a:r>
              <a:rPr kumimoji="1" lang="ja-JP" altLang="en-US" dirty="0" smtClean="0"/>
              <a:t>に衝突する危険性がある</a:t>
            </a:r>
            <a:endParaRPr kumimoji="1" lang="en-US" altLang="ja-JP" dirty="0" smtClean="0"/>
          </a:p>
          <a:p>
            <a:r>
              <a:rPr lang="en-US" altLang="ja-JP" dirty="0" smtClean="0"/>
              <a:t>A</a:t>
            </a:r>
            <a:r>
              <a:rPr lang="ja-JP" altLang="en-US" dirty="0" smtClean="0"/>
              <a:t>→</a:t>
            </a:r>
            <a:r>
              <a:rPr lang="en-US" altLang="ja-JP" dirty="0" smtClean="0"/>
              <a:t>B</a:t>
            </a:r>
            <a:r>
              <a:rPr lang="ja-JP" altLang="en-US" dirty="0" smtClean="0"/>
              <a:t>の順に判定できればいいが、そうならなかったらどうする？</a:t>
            </a:r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>
              <a:buNone/>
            </a:pPr>
            <a:r>
              <a:rPr kumimoji="1" lang="ja-JP" altLang="en-US" dirty="0" smtClean="0"/>
              <a:t>真上から見た図</a:t>
            </a:r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 rot="17703651">
            <a:off x="4962286" y="3336865"/>
            <a:ext cx="1960553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A</a:t>
            </a:r>
            <a:endParaRPr kumimoji="1" lang="ja-JP" altLang="en-US" dirty="0"/>
          </a:p>
        </p:txBody>
      </p:sp>
      <p:sp>
        <p:nvSpPr>
          <p:cNvPr id="8" name="正方形/長方形 7"/>
          <p:cNvSpPr/>
          <p:nvPr/>
        </p:nvSpPr>
        <p:spPr>
          <a:xfrm rot="4492153">
            <a:off x="6275858" y="3707633"/>
            <a:ext cx="2354380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B</a:t>
            </a:r>
            <a:endParaRPr kumimoji="1"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6373657" y="5229200"/>
            <a:ext cx="504056" cy="72008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下矢印 9"/>
          <p:cNvSpPr/>
          <p:nvPr/>
        </p:nvSpPr>
        <p:spPr>
          <a:xfrm rot="10800000">
            <a:off x="6301649" y="4293096"/>
            <a:ext cx="648072" cy="936104"/>
          </a:xfrm>
          <a:prstGeom prst="down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解決案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ja-JP" altLang="en-US" dirty="0" smtClean="0"/>
              <a:t>全部の物体と判定して、「戻しベクトルが発生しなかったら」判定終了とする</a:t>
            </a:r>
            <a:endParaRPr kumimoji="1" lang="en-US" altLang="ja-JP" dirty="0" smtClean="0"/>
          </a:p>
          <a:p>
            <a:r>
              <a:rPr lang="ja-JP" altLang="en-US" dirty="0" smtClean="0"/>
              <a:t>色々効率化の余地はあるだろうが、とりあえずはこうしておこう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kumimoji="1" lang="en-US" altLang="ja-JP" dirty="0" smtClean="0"/>
              <a:t>do {</a:t>
            </a:r>
          </a:p>
          <a:p>
            <a:pPr>
              <a:buNone/>
            </a:pPr>
            <a:r>
              <a:rPr lang="en-US" altLang="ja-JP" dirty="0" smtClean="0"/>
              <a:t>	</a:t>
            </a:r>
            <a:r>
              <a:rPr lang="ja-JP" altLang="en-US" dirty="0" smtClean="0"/>
              <a:t>戻しベクトル初期化</a:t>
            </a:r>
            <a:endParaRPr kumimoji="1" lang="en-US" altLang="ja-JP" dirty="0" smtClean="0"/>
          </a:p>
          <a:p>
            <a:pPr>
              <a:buNone/>
            </a:pPr>
            <a:r>
              <a:rPr lang="en-US" altLang="ja-JP" dirty="0" smtClean="0"/>
              <a:t>	for(</a:t>
            </a:r>
            <a:r>
              <a:rPr lang="ja-JP" altLang="en-US" dirty="0" smtClean="0"/>
              <a:t>障害物全部</a:t>
            </a:r>
            <a:r>
              <a:rPr lang="en-US" altLang="ja-JP" dirty="0" smtClean="0"/>
              <a:t>) {</a:t>
            </a:r>
          </a:p>
          <a:p>
            <a:pPr>
              <a:buNone/>
            </a:pPr>
            <a:r>
              <a:rPr kumimoji="1" lang="en-US" altLang="ja-JP" dirty="0" smtClean="0"/>
              <a:t>		</a:t>
            </a:r>
            <a:r>
              <a:rPr kumimoji="1" lang="ja-JP" altLang="en-US" dirty="0" smtClean="0"/>
              <a:t>当たり判定する</a:t>
            </a:r>
            <a:endParaRPr kumimoji="1" lang="en-US" altLang="ja-JP" dirty="0" smtClean="0"/>
          </a:p>
          <a:p>
            <a:pPr>
              <a:buNone/>
            </a:pPr>
            <a:r>
              <a:rPr lang="en-US" altLang="ja-JP" dirty="0" smtClean="0"/>
              <a:t>		</a:t>
            </a:r>
            <a:r>
              <a:rPr lang="ja-JP" altLang="en-US" dirty="0" smtClean="0"/>
              <a:t>戻しベクトル加算</a:t>
            </a:r>
            <a:endParaRPr lang="en-US" altLang="ja-JP" dirty="0" smtClean="0"/>
          </a:p>
          <a:p>
            <a:pPr>
              <a:buNone/>
            </a:pPr>
            <a:r>
              <a:rPr kumimoji="1" lang="en-US" altLang="ja-JP" dirty="0" smtClean="0"/>
              <a:t>	}</a:t>
            </a:r>
          </a:p>
          <a:p>
            <a:pPr>
              <a:buNone/>
            </a:pPr>
            <a:r>
              <a:rPr kumimoji="1" lang="en-US" altLang="ja-JP" dirty="0" smtClean="0"/>
              <a:t>	</a:t>
            </a:r>
            <a:r>
              <a:rPr kumimoji="1" lang="ja-JP" altLang="en-US" dirty="0" smtClean="0"/>
              <a:t>動物体に適用</a:t>
            </a:r>
            <a:endParaRPr kumimoji="1" lang="en-US" altLang="ja-JP" dirty="0" smtClean="0"/>
          </a:p>
          <a:p>
            <a:pPr>
              <a:buNone/>
            </a:pPr>
            <a:r>
              <a:rPr lang="en-US" altLang="ja-JP" dirty="0" smtClean="0"/>
              <a:t>} while(</a:t>
            </a:r>
            <a:r>
              <a:rPr lang="ja-JP" altLang="en-US" dirty="0" smtClean="0"/>
              <a:t>適用したベクトルがゼロじゃなかったらもう</a:t>
            </a:r>
            <a:r>
              <a:rPr lang="en-US" altLang="ja-JP" dirty="0" smtClean="0"/>
              <a:t>1</a:t>
            </a:r>
            <a:r>
              <a:rPr lang="ja-JP" altLang="en-US" dirty="0" smtClean="0"/>
              <a:t>回ループ</a:t>
            </a:r>
            <a:r>
              <a:rPr lang="en-US" altLang="ja-JP" dirty="0" smtClean="0"/>
              <a:t>);</a:t>
            </a:r>
            <a:endParaRPr kumimoji="1" lang="ja-JP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1209</TotalTime>
  <Words>620</Words>
  <Application>Microsoft Office PowerPoint</Application>
  <PresentationFormat>画面に合わせる (4:3)</PresentationFormat>
  <Paragraphs>104</Paragraphs>
  <Slides>14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15" baseType="lpstr">
      <vt:lpstr>Office テーマ</vt:lpstr>
      <vt:lpstr>プロジェクト演習Ⅳ・Ⅵ インタラクティブゲーム制作</vt:lpstr>
      <vt:lpstr>今日の内容</vt:lpstr>
      <vt:lpstr>球ベース判定の傾向と対策</vt:lpstr>
      <vt:lpstr>角張り系判定</vt:lpstr>
      <vt:lpstr>凸包とは</vt:lpstr>
      <vt:lpstr>とりあえずおすすめは</vt:lpstr>
      <vt:lpstr>戻し方</vt:lpstr>
      <vt:lpstr>以下のようなシチュを考える</vt:lpstr>
      <vt:lpstr>解決案</vt:lpstr>
      <vt:lpstr>重力の扱い</vt:lpstr>
      <vt:lpstr>物体を押せるようにした場合</vt:lpstr>
      <vt:lpstr>効率的な判定のためテクニック</vt:lpstr>
      <vt:lpstr>クラスタリングって？</vt:lpstr>
      <vt:lpstr>クラスタリングに必要な部品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Ryota Takeuchi</dc:creator>
  <cp:lastModifiedBy>Ryota Takeuchi</cp:lastModifiedBy>
  <cp:revision>121</cp:revision>
  <dcterms:created xsi:type="dcterms:W3CDTF">2009-10-06T17:40:33Z</dcterms:created>
  <dcterms:modified xsi:type="dcterms:W3CDTF">2010-11-16T07:38:58Z</dcterms:modified>
</cp:coreProperties>
</file>