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05" r:id="rId4"/>
    <p:sldId id="307" r:id="rId5"/>
    <p:sldId id="306" r:id="rId6"/>
    <p:sldId id="308" r:id="rId7"/>
    <p:sldId id="309" r:id="rId8"/>
    <p:sldId id="310" r:id="rId9"/>
    <p:sldId id="311" r:id="rId10"/>
    <p:sldId id="312" r:id="rId11"/>
    <p:sldId id="313" r:id="rId12"/>
    <p:sldId id="315" r:id="rId13"/>
    <p:sldId id="316" r:id="rId14"/>
    <p:sldId id="314" r:id="rId15"/>
    <p:sldId id="317" r:id="rId16"/>
    <p:sldId id="327" r:id="rId17"/>
    <p:sldId id="318" r:id="rId18"/>
    <p:sldId id="319" r:id="rId19"/>
    <p:sldId id="320" r:id="rId20"/>
    <p:sldId id="321" r:id="rId21"/>
    <p:sldId id="322" r:id="rId22"/>
    <p:sldId id="323" r:id="rId23"/>
    <p:sldId id="324" r:id="rId24"/>
    <p:sldId id="325" r:id="rId25"/>
    <p:sldId id="326"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2" d="100"/>
          <a:sy n="72" d="100"/>
        </p:scale>
        <p:origin x="-41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2012/7/25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7b.biglobe.ne.jp/robe/cpp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eu.ac.jp/aqua/GS/text/PDF/Containe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5c.biglobe.ne.jp/~ecb/cpp/cpp00.html" TargetMode="External"/><Relationship Id="rId2" Type="http://schemas.openxmlformats.org/officeDocument/2006/relationships/hyperlink" Target="http://www.ogis-ri.co.jp/otc/hiroba/technical/CppDesignNote/" TargetMode="External"/><Relationship Id="rId1" Type="http://schemas.openxmlformats.org/officeDocument/2006/relationships/slideLayout" Target="../slideLayouts/slideLayout2.xml"/><Relationship Id="rId4" Type="http://schemas.openxmlformats.org/officeDocument/2006/relationships/hyperlink" Target="http://homepage2.nifty.com/c_la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marupeke296.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mps.org/index.php?3D%B6%F5%B4%D6%A4%CB%A4%AA%A4%B1%A4%EB%B2%F3%C5%BE%A4%CE%C9%BD%B8%BD%B7%C1%BC%B0" TargetMode="External"/><Relationship Id="rId2" Type="http://schemas.openxmlformats.org/officeDocument/2006/relationships/hyperlink" Target="http://www.tmps.org/index.php?TMPSwiki" TargetMode="External"/><Relationship Id="rId1" Type="http://schemas.openxmlformats.org/officeDocument/2006/relationships/slideLayout" Target="../slideLayouts/slideLayout2.xml"/><Relationship Id="rId4" Type="http://schemas.openxmlformats.org/officeDocument/2006/relationships/hyperlink" Target="http://www.geekpage.jp/programming/winsock/"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alpha-net.ne.jp/users2/uk413/vc/index.html" TargetMode="External"/><Relationship Id="rId2" Type="http://schemas.openxmlformats.org/officeDocument/2006/relationships/hyperlink" Target="http://toruweb.web.fc2.com/inde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isdom.sakura.ne.jp/" TargetMode="External"/><Relationship Id="rId2" Type="http://schemas.openxmlformats.org/officeDocument/2006/relationships/hyperlink" Target="http://marina.sys.wakayama-u.ac.jp/~tokoi/"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iwatam-server.sakura.ne.jp/game/index.html" TargetMode="External"/><Relationship Id="rId2" Type="http://schemas.openxmlformats.org/officeDocument/2006/relationships/hyperlink" Target="http://itpro.nikkeibp.co.jp/article/COLUMN/20070109/258278/?ST=develo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drednote.blog92.fc2.com/" TargetMode="External"/><Relationship Id="rId2" Type="http://schemas.openxmlformats.org/officeDocument/2006/relationships/hyperlink" Target="http://www.sun-inet.or.jp/~yaneura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11</a:t>
            </a:r>
            <a:r>
              <a:rPr kumimoji="1" lang="ja-JP" altLang="en-US" dirty="0" smtClean="0"/>
              <a:t>回</a:t>
            </a:r>
            <a:endParaRPr kumimoji="1" lang="en-US" altLang="ja-JP" dirty="0" smtClean="0"/>
          </a:p>
          <a:p>
            <a:r>
              <a:rPr lang="en-US" altLang="ja-JP" dirty="0"/>
              <a:t>3</a:t>
            </a:r>
            <a:r>
              <a:rPr lang="ja-JP" altLang="en-US" dirty="0"/>
              <a:t>年生へ</a:t>
            </a:r>
            <a:r>
              <a:rPr lang="ja-JP" altLang="en-US" dirty="0" smtClean="0"/>
              <a:t>のアドバイス</a:t>
            </a:r>
            <a:endParaRPr lang="en-US" altLang="ja-JP" dirty="0" smtClean="0"/>
          </a:p>
          <a:p>
            <a:r>
              <a:rPr kumimoji="1" lang="en-US" altLang="ja-JP" dirty="0" smtClean="0"/>
              <a:t>2</a:t>
            </a:r>
            <a:r>
              <a:rPr kumimoji="1" lang="ja-JP" altLang="en-US" dirty="0" smtClean="0"/>
              <a:t>年生へのプレゼント</a:t>
            </a:r>
            <a:endParaRPr kumimoji="1"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年生へのプレゼント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それは</a:t>
            </a:r>
            <a:r>
              <a:rPr kumimoji="1" lang="en-US" altLang="ja-JP" dirty="0" smtClean="0"/>
              <a:t>……</a:t>
            </a:r>
          </a:p>
          <a:p>
            <a:endParaRPr kumimoji="1" lang="en-US" altLang="ja-JP" dirty="0" smtClean="0"/>
          </a:p>
          <a:p>
            <a:pPr marL="0" lvl="0" indent="0" algn="ctr">
              <a:buNone/>
            </a:pPr>
            <a:r>
              <a:rPr lang="ja-JP" altLang="en-US" sz="4800" b="1" dirty="0" smtClean="0">
                <a:solidFill>
                  <a:prstClr val="black"/>
                </a:solidFill>
              </a:rPr>
              <a:t>＼夏休みの～／</a:t>
            </a:r>
            <a:endParaRPr lang="ja-JP" altLang="en-US" sz="4800" b="1" dirty="0">
              <a:solidFill>
                <a:prstClr val="black"/>
              </a:solidFill>
            </a:endParaRPr>
          </a:p>
          <a:p>
            <a:pPr marL="0" indent="0" algn="ctr">
              <a:buNone/>
            </a:pPr>
            <a:r>
              <a:rPr kumimoji="1" lang="ja-JP" altLang="en-US" sz="4800" b="1" dirty="0" smtClean="0"/>
              <a:t>＼宿題です／</a:t>
            </a:r>
            <a:endParaRPr kumimoji="1" lang="ja-JP" altLang="en-US" sz="4800" b="1" dirty="0"/>
          </a:p>
        </p:txBody>
      </p:sp>
    </p:spTree>
    <p:extLst>
      <p:ext uri="{BB962C8B-B14F-4D97-AF65-F5344CB8AC3E}">
        <p14:creationId xmlns:p14="http://schemas.microsoft.com/office/powerpoint/2010/main" val="317311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これまでの授業で出た課題</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スタックとヒープの違い、</a:t>
            </a:r>
            <a:r>
              <a:rPr kumimoji="1" lang="en-US" altLang="ja-JP" dirty="0" smtClean="0"/>
              <a:t/>
            </a:r>
            <a:br>
              <a:rPr kumimoji="1" lang="en-US" altLang="ja-JP" dirty="0" smtClean="0"/>
            </a:br>
            <a:r>
              <a:rPr kumimoji="1" lang="ja-JP" altLang="en-US" dirty="0" smtClean="0"/>
              <a:t>扱い方について述べよ</a:t>
            </a:r>
            <a:endParaRPr kumimoji="1" lang="en-US" altLang="ja-JP" dirty="0" smtClean="0"/>
          </a:p>
          <a:p>
            <a:pPr lvl="1"/>
            <a:r>
              <a:rPr lang="ja-JP" altLang="en-US" dirty="0"/>
              <a:t>書式</a:t>
            </a:r>
            <a:r>
              <a:rPr lang="ja-JP" altLang="en-US" dirty="0" smtClean="0"/>
              <a:t>は</a:t>
            </a:r>
            <a:r>
              <a:rPr lang="ja-JP" altLang="en-US" dirty="0"/>
              <a:t>自由</a:t>
            </a:r>
            <a:endParaRPr kumimoji="1" lang="en-US" altLang="ja-JP" dirty="0" smtClean="0"/>
          </a:p>
          <a:p>
            <a:r>
              <a:rPr lang="ja-JP" altLang="en-US" dirty="0"/>
              <a:t>プラグ</a:t>
            </a:r>
            <a:r>
              <a:rPr lang="ja-JP" altLang="en-US" dirty="0" smtClean="0"/>
              <a:t>ちゃんの機体がキー操作などによって動的に増減する処理を実現せよ</a:t>
            </a:r>
            <a:endParaRPr lang="en-US" altLang="ja-JP" dirty="0" smtClean="0"/>
          </a:p>
          <a:p>
            <a:r>
              <a:rPr kumimoji="1" lang="ja-JP" altLang="en-US" dirty="0" smtClean="0"/>
              <a:t>マップデータに応じてステージを</a:t>
            </a:r>
            <a:r>
              <a:rPr kumimoji="1" lang="en-US" altLang="ja-JP" dirty="0" smtClean="0"/>
              <a:t/>
            </a:r>
            <a:br>
              <a:rPr kumimoji="1" lang="en-US" altLang="ja-JP" dirty="0" smtClean="0"/>
            </a:br>
            <a:r>
              <a:rPr kumimoji="1" lang="ja-JP" altLang="en-US" dirty="0" smtClean="0"/>
              <a:t>構成する処理を実現せよ</a:t>
            </a:r>
            <a:endParaRPr kumimoji="1" lang="ja-JP" altLang="en-US" dirty="0"/>
          </a:p>
        </p:txBody>
      </p:sp>
    </p:spTree>
    <p:extLst>
      <p:ext uri="{BB962C8B-B14F-4D97-AF65-F5344CB8AC3E}">
        <p14:creationId xmlns:p14="http://schemas.microsoft.com/office/powerpoint/2010/main" val="3117816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これまでの授業で出た課題</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dirty="0"/>
              <a:t>一定距離内に一定の角度で近づいた場合、</a:t>
            </a:r>
            <a:r>
              <a:rPr lang="en-US" altLang="ja-JP" dirty="0"/>
              <a:t/>
            </a:r>
            <a:br>
              <a:rPr lang="en-US" altLang="ja-JP" dirty="0"/>
            </a:br>
            <a:r>
              <a:rPr lang="ja-JP" altLang="en-US" dirty="0"/>
              <a:t>プレイヤーモデル</a:t>
            </a:r>
            <a:r>
              <a:rPr lang="en-US" altLang="ja-JP" dirty="0"/>
              <a:t>(</a:t>
            </a:r>
            <a:r>
              <a:rPr lang="ja-JP" altLang="en-US" dirty="0"/>
              <a:t>キー操作可能なモデル</a:t>
            </a:r>
            <a:r>
              <a:rPr lang="en-US" altLang="ja-JP" dirty="0"/>
              <a:t>)</a:t>
            </a:r>
            <a:r>
              <a:rPr lang="ja-JP" altLang="en-US" dirty="0"/>
              <a:t>を追跡してくる動きを</a:t>
            </a:r>
            <a:r>
              <a:rPr lang="ja-JP" altLang="en-US" dirty="0" smtClean="0"/>
              <a:t>実現せよ</a:t>
            </a:r>
            <a:endParaRPr lang="en-US" altLang="ja-JP" dirty="0" smtClean="0"/>
          </a:p>
          <a:p>
            <a:endParaRPr lang="en-US" altLang="ja-JP" dirty="0" smtClean="0"/>
          </a:p>
          <a:p>
            <a:r>
              <a:rPr lang="ja-JP" altLang="en-US" dirty="0" smtClean="0"/>
              <a:t>上下</a:t>
            </a:r>
            <a:r>
              <a:rPr lang="ja-JP" altLang="en-US" dirty="0"/>
              <a:t>左右キーによる移動方向がカメラの向きと連動</a:t>
            </a:r>
            <a:r>
              <a:rPr lang="ja-JP" altLang="en-US" dirty="0" smtClean="0"/>
              <a:t>する</a:t>
            </a:r>
            <a:r>
              <a:rPr lang="ja-JP" altLang="en-US" dirty="0"/>
              <a:t>処理</a:t>
            </a:r>
            <a:r>
              <a:rPr lang="ja-JP" altLang="en-US" dirty="0" smtClean="0"/>
              <a:t>を実現せよ</a:t>
            </a:r>
            <a:endParaRPr lang="en-US" altLang="ja-JP" dirty="0" smtClean="0"/>
          </a:p>
          <a:p>
            <a:pPr lvl="1"/>
            <a:r>
              <a:rPr lang="ja-JP" altLang="en-US" dirty="0"/>
              <a:t>外積</a:t>
            </a:r>
            <a:r>
              <a:rPr lang="ja-JP" altLang="en-US" dirty="0" smtClean="0"/>
              <a:t>が</a:t>
            </a:r>
            <a:r>
              <a:rPr lang="ja-JP" altLang="en-US" dirty="0"/>
              <a:t>必要</a:t>
            </a:r>
          </a:p>
        </p:txBody>
      </p:sp>
    </p:spTree>
    <p:extLst>
      <p:ext uri="{BB962C8B-B14F-4D97-AF65-F5344CB8AC3E}">
        <p14:creationId xmlns:p14="http://schemas.microsoft.com/office/powerpoint/2010/main" val="4273068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以下の</a:t>
            </a:r>
            <a:r>
              <a:rPr lang="en-US" altLang="ja-JP" dirty="0" smtClean="0"/>
              <a:t>PDF</a:t>
            </a:r>
            <a:r>
              <a:rPr lang="ja-JP" altLang="en-US" dirty="0" smtClean="0"/>
              <a:t>に含まれている問題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ベクトル</a:t>
            </a:r>
            <a:r>
              <a:rPr lang="ja-JP" altLang="en-US" dirty="0"/>
              <a:t>と行列の基礎 </a:t>
            </a:r>
            <a:endParaRPr lang="en-US" altLang="ja-JP" dirty="0" smtClean="0"/>
          </a:p>
          <a:p>
            <a:r>
              <a:rPr lang="ja-JP" altLang="en-US" dirty="0"/>
              <a:t>三次元幾何要素表現と交差交線計算 </a:t>
            </a:r>
            <a:endParaRPr lang="en-US" altLang="ja-JP" dirty="0" smtClean="0"/>
          </a:p>
          <a:p>
            <a:r>
              <a:rPr lang="ja-JP" altLang="en-US" dirty="0"/>
              <a:t>データの格納と参照 </a:t>
            </a:r>
            <a:r>
              <a:rPr lang="en-US" altLang="ja-JP" dirty="0"/>
              <a:t>(STL </a:t>
            </a:r>
            <a:r>
              <a:rPr lang="ja-JP" altLang="en-US" dirty="0"/>
              <a:t>入門</a:t>
            </a:r>
            <a:r>
              <a:rPr lang="en-US" altLang="ja-JP" dirty="0" smtClean="0"/>
              <a:t>)</a:t>
            </a:r>
          </a:p>
          <a:p>
            <a:endParaRPr lang="en-US" altLang="ja-JP" dirty="0" smtClean="0"/>
          </a:p>
          <a:p>
            <a:r>
              <a:rPr lang="ja-JP" altLang="en-US" dirty="0" smtClean="0"/>
              <a:t>モデル</a:t>
            </a:r>
            <a:r>
              <a:rPr lang="ja-JP" altLang="en-US" dirty="0"/>
              <a:t>座標系と行列による</a:t>
            </a:r>
            <a:r>
              <a:rPr lang="ja-JP" altLang="en-US" dirty="0" smtClean="0"/>
              <a:t>変換</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133538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今回新たに提示する課題</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現時点でのプロトタイプ、またはゲームフレームワークを制作し、提出せよ</a:t>
            </a:r>
            <a:endParaRPr lang="en-US" altLang="ja-JP" dirty="0" smtClean="0"/>
          </a:p>
          <a:p>
            <a:pPr lvl="1"/>
            <a:r>
              <a:rPr lang="ja-JP" altLang="en-US" dirty="0" smtClean="0"/>
              <a:t>出来るだけオブジェクト指向に設計すること</a:t>
            </a:r>
            <a:endParaRPr lang="en-US" altLang="ja-JP" dirty="0" smtClean="0"/>
          </a:p>
          <a:p>
            <a:pPr lvl="2"/>
            <a:r>
              <a:rPr lang="ja-JP" altLang="en-US" dirty="0" smtClean="0"/>
              <a:t>継承は使ってもいいし、使わなくてもいい</a:t>
            </a:r>
            <a:endParaRPr lang="en-US" altLang="ja-JP" dirty="0" smtClean="0"/>
          </a:p>
          <a:p>
            <a:pPr lvl="1"/>
            <a:r>
              <a:rPr kumimoji="1" lang="en-US" altLang="ja-JP" dirty="0" smtClean="0"/>
              <a:t>FK</a:t>
            </a:r>
            <a:r>
              <a:rPr kumimoji="1" lang="ja-JP" altLang="en-US" dirty="0" smtClean="0"/>
              <a:t>以外の開発環境でも可</a:t>
            </a:r>
            <a:endParaRPr kumimoji="1" lang="en-US" altLang="ja-JP" dirty="0" smtClean="0"/>
          </a:p>
          <a:p>
            <a:pPr lvl="1"/>
            <a:r>
              <a:rPr lang="ja-JP" altLang="en-US" dirty="0" smtClean="0"/>
              <a:t>プロジェクトに加えて、操作説明や</a:t>
            </a:r>
            <a:r>
              <a:rPr lang="en-US" altLang="ja-JP" dirty="0" smtClean="0"/>
              <a:t>(</a:t>
            </a:r>
            <a:r>
              <a:rPr lang="ja-JP" altLang="en-US" dirty="0" smtClean="0"/>
              <a:t>フレームワークの場合は</a:t>
            </a:r>
            <a:r>
              <a:rPr lang="en-US" altLang="ja-JP" dirty="0" smtClean="0"/>
              <a:t>)</a:t>
            </a:r>
            <a:r>
              <a:rPr lang="ja-JP" altLang="en-US" dirty="0" smtClean="0"/>
              <a:t>開発の進め方をドキュメントにまとめて添付すること</a:t>
            </a:r>
            <a:endParaRPr lang="en-US" altLang="ja-JP" dirty="0" smtClean="0"/>
          </a:p>
          <a:p>
            <a:pPr lvl="1"/>
            <a:r>
              <a:rPr kumimoji="1" lang="ja-JP" altLang="en-US" dirty="0"/>
              <a:t>複数人</a:t>
            </a:r>
            <a:r>
              <a:rPr kumimoji="1" lang="ja-JP" altLang="en-US" dirty="0" smtClean="0"/>
              <a:t>で</a:t>
            </a:r>
            <a:r>
              <a:rPr kumimoji="1" lang="ja-JP" altLang="en-US" dirty="0"/>
              <a:t>協力しても</a:t>
            </a:r>
            <a:r>
              <a:rPr kumimoji="1" lang="ja-JP" altLang="en-US" dirty="0" smtClean="0"/>
              <a:t>可</a:t>
            </a:r>
            <a:endParaRPr kumimoji="1" lang="en-US" altLang="ja-JP" dirty="0" smtClean="0"/>
          </a:p>
          <a:p>
            <a:pPr lvl="2"/>
            <a:r>
              <a:rPr lang="ja-JP" altLang="en-US" dirty="0"/>
              <a:t>その場合</a:t>
            </a:r>
            <a:r>
              <a:rPr lang="ja-JP" altLang="en-US" dirty="0" smtClean="0"/>
              <a:t>は協力した人は同じ物を提出してよい</a:t>
            </a:r>
            <a:endParaRPr lang="en-US" altLang="ja-JP" dirty="0" smtClean="0"/>
          </a:p>
          <a:p>
            <a:pPr lvl="2"/>
            <a:r>
              <a:rPr kumimoji="1" lang="ja-JP" altLang="en-US" dirty="0"/>
              <a:t>協力</a:t>
            </a:r>
            <a:r>
              <a:rPr kumimoji="1" lang="ja-JP" altLang="en-US" dirty="0" smtClean="0"/>
              <a:t>したメンバー一覧をドキュメントに記述する</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733973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課題</a:t>
            </a:r>
            <a:r>
              <a:rPr lang="ja-JP" altLang="en-US" dirty="0" smtClean="0"/>
              <a:t>に取り組むに</a:t>
            </a:r>
            <a:r>
              <a:rPr lang="en-US" altLang="ja-JP" dirty="0" smtClean="0"/>
              <a:t/>
            </a:r>
            <a:br>
              <a:rPr lang="en-US" altLang="ja-JP" dirty="0" smtClean="0"/>
            </a:br>
            <a:r>
              <a:rPr lang="ja-JP" altLang="en-US" dirty="0" smtClean="0"/>
              <a:t>あたってのルール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出来る範囲でいいです</a:t>
            </a:r>
            <a:endParaRPr kumimoji="1" lang="en-US" altLang="ja-JP" dirty="0" smtClean="0"/>
          </a:p>
          <a:p>
            <a:pPr lvl="1"/>
            <a:r>
              <a:rPr lang="ja-JP" altLang="en-US" dirty="0"/>
              <a:t>全部</a:t>
            </a:r>
            <a:r>
              <a:rPr lang="ja-JP" altLang="en-US" dirty="0" smtClean="0"/>
              <a:t>はさすがに厳しかろう</a:t>
            </a:r>
            <a:endParaRPr lang="en-US" altLang="ja-JP" dirty="0" smtClean="0"/>
          </a:p>
          <a:p>
            <a:r>
              <a:rPr lang="ja-JP" altLang="en-US" dirty="0" smtClean="0"/>
              <a:t>質問大歓迎</a:t>
            </a:r>
            <a:endParaRPr lang="en-US" altLang="ja-JP" dirty="0" smtClean="0"/>
          </a:p>
          <a:p>
            <a:pPr lvl="1"/>
            <a:r>
              <a:rPr lang="ja-JP" altLang="en-US" dirty="0"/>
              <a:t>授業</a:t>
            </a:r>
            <a:r>
              <a:rPr lang="ja-JP" altLang="en-US" dirty="0" smtClean="0"/>
              <a:t>回数少ないのでむしろしないときつい</a:t>
            </a:r>
            <a:endParaRPr lang="en-US" altLang="ja-JP" dirty="0" smtClean="0"/>
          </a:p>
          <a:p>
            <a:r>
              <a:rPr lang="ja-JP" altLang="en-US" dirty="0"/>
              <a:t>提出</a:t>
            </a:r>
            <a:r>
              <a:rPr lang="ja-JP" altLang="en-US" dirty="0" smtClean="0"/>
              <a:t>期限は </a:t>
            </a:r>
            <a:r>
              <a:rPr lang="en-US" altLang="ja-JP" dirty="0" smtClean="0"/>
              <a:t>8/17(</a:t>
            </a:r>
            <a:r>
              <a:rPr lang="ja-JP" altLang="en-US" dirty="0" smtClean="0"/>
              <a:t>金</a:t>
            </a:r>
            <a:r>
              <a:rPr lang="en-US" altLang="ja-JP" dirty="0" smtClean="0"/>
              <a:t>) 23:59</a:t>
            </a:r>
          </a:p>
          <a:p>
            <a:pPr lvl="1"/>
            <a:r>
              <a:rPr lang="en-US" altLang="ja-JP" dirty="0" err="1" smtClean="0"/>
              <a:t>Assit</a:t>
            </a:r>
            <a:r>
              <a:rPr lang="ja-JP" altLang="en-US" dirty="0" smtClean="0"/>
              <a:t>による提出</a:t>
            </a:r>
            <a:endParaRPr lang="en-US" altLang="ja-JP" dirty="0"/>
          </a:p>
          <a:p>
            <a:r>
              <a:rPr lang="ja-JP" altLang="en-US" dirty="0" smtClean="0"/>
              <a:t>追加資料やサンプルを足していきます</a:t>
            </a:r>
            <a:endParaRPr lang="en-US" altLang="ja-JP" dirty="0" smtClean="0"/>
          </a:p>
          <a:p>
            <a:pPr lvl="1"/>
            <a:r>
              <a:rPr lang="ja-JP" altLang="en-US" dirty="0" smtClean="0"/>
              <a:t>プロ演のサイトは外部からでもアクセス可！</a:t>
            </a:r>
            <a:endParaRPr lang="en-US" altLang="ja-JP" dirty="0" smtClean="0"/>
          </a:p>
        </p:txBody>
      </p:sp>
    </p:spTree>
    <p:extLst>
      <p:ext uri="{BB962C8B-B14F-4D97-AF65-F5344CB8AC3E}">
        <p14:creationId xmlns:p14="http://schemas.microsoft.com/office/powerpoint/2010/main" val="631795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外部参考資料</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以降のスライドに自学自習する際に</a:t>
            </a:r>
            <a:r>
              <a:rPr kumimoji="1" lang="en-US" altLang="ja-JP" dirty="0" smtClean="0"/>
              <a:t/>
            </a:r>
            <a:br>
              <a:rPr kumimoji="1" lang="en-US" altLang="ja-JP" dirty="0" smtClean="0"/>
            </a:br>
            <a:r>
              <a:rPr kumimoji="1" lang="ja-JP" altLang="en-US" dirty="0" smtClean="0"/>
              <a:t>有用なサイトへのリンクを列挙します</a:t>
            </a:r>
            <a:endParaRPr kumimoji="1" lang="en-US" altLang="ja-JP" dirty="0" smtClean="0"/>
          </a:p>
          <a:p>
            <a:endParaRPr lang="en-US" altLang="ja-JP" dirty="0"/>
          </a:p>
          <a:p>
            <a:r>
              <a:rPr kumimoji="1" lang="ja-JP" altLang="en-US" dirty="0" smtClean="0"/>
              <a:t>課題と、後期以降の授業についていく</a:t>
            </a:r>
            <a:r>
              <a:rPr kumimoji="1" lang="en-US" altLang="ja-JP" dirty="0" smtClean="0"/>
              <a:t/>
            </a:r>
            <a:br>
              <a:rPr kumimoji="1" lang="en-US" altLang="ja-JP" dirty="0" smtClean="0"/>
            </a:br>
            <a:r>
              <a:rPr kumimoji="1" lang="ja-JP" altLang="en-US" dirty="0" smtClean="0"/>
              <a:t>ためにも積極的に利用してください</a:t>
            </a:r>
            <a:endParaRPr kumimoji="1" lang="ja-JP" altLang="en-US" dirty="0"/>
          </a:p>
        </p:txBody>
      </p:sp>
    </p:spTree>
    <p:extLst>
      <p:ext uri="{BB962C8B-B14F-4D97-AF65-F5344CB8AC3E}">
        <p14:creationId xmlns:p14="http://schemas.microsoft.com/office/powerpoint/2010/main" val="1395398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の文法・概念編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「ロベールの</a:t>
            </a:r>
            <a:r>
              <a:rPr kumimoji="1" lang="en-US" altLang="ja-JP" dirty="0" smtClean="0"/>
              <a:t>C++</a:t>
            </a:r>
            <a:r>
              <a:rPr kumimoji="1" lang="ja-JP" altLang="en-US" dirty="0" smtClean="0"/>
              <a:t>教室」</a:t>
            </a:r>
            <a:endParaRPr kumimoji="1" lang="en-US" altLang="ja-JP" dirty="0" smtClean="0"/>
          </a:p>
          <a:p>
            <a:pPr lvl="1"/>
            <a:r>
              <a:rPr lang="en-US" altLang="ja-JP" sz="2400" dirty="0" smtClean="0">
                <a:hlinkClick r:id="rId2"/>
              </a:rPr>
              <a:t>http://www7b.biglobe.ne.jp/robe/cpphtml/</a:t>
            </a:r>
            <a:endParaRPr lang="en-US" altLang="ja-JP" sz="2400" dirty="0" smtClean="0"/>
          </a:p>
          <a:p>
            <a:pPr lvl="1"/>
            <a:r>
              <a:rPr lang="ja-JP" altLang="en-US" dirty="0" smtClean="0"/>
              <a:t>基本的な文法や概念はここでだいたい揃う</a:t>
            </a:r>
            <a:endParaRPr lang="en-US" altLang="ja-JP" dirty="0" smtClean="0"/>
          </a:p>
          <a:p>
            <a:pPr lvl="1"/>
            <a:r>
              <a:rPr kumimoji="1" lang="en-US" altLang="ja-JP" dirty="0" smtClean="0"/>
              <a:t>1</a:t>
            </a:r>
            <a:r>
              <a:rPr kumimoji="1" lang="ja-JP" altLang="en-US" dirty="0" smtClean="0"/>
              <a:t>部の内容は必須</a:t>
            </a:r>
            <a:endParaRPr kumimoji="1" lang="en-US" altLang="ja-JP" dirty="0" smtClean="0"/>
          </a:p>
          <a:p>
            <a:pPr lvl="1"/>
            <a:r>
              <a:rPr lang="en-US" altLang="ja-JP" dirty="0" smtClean="0"/>
              <a:t>2</a:t>
            </a:r>
            <a:r>
              <a:rPr lang="ja-JP" altLang="en-US" dirty="0" smtClean="0"/>
              <a:t>部も</a:t>
            </a:r>
            <a:r>
              <a:rPr kumimoji="1" lang="ja-JP" altLang="en-US" dirty="0" smtClean="0"/>
              <a:t>網羅しておきたい</a:t>
            </a:r>
            <a:endParaRPr kumimoji="1" lang="en-US" altLang="ja-JP" dirty="0" smtClean="0"/>
          </a:p>
          <a:p>
            <a:pPr lvl="2"/>
            <a:r>
              <a:rPr kumimoji="1" lang="ja-JP" altLang="en-US" dirty="0" smtClean="0"/>
              <a:t>テンプレートに関しては後回しでもよい</a:t>
            </a:r>
            <a:endParaRPr kumimoji="1" lang="en-US" altLang="ja-JP" dirty="0" smtClean="0"/>
          </a:p>
          <a:p>
            <a:pPr lvl="2"/>
            <a:r>
              <a:rPr lang="en-US" altLang="ja-JP" dirty="0" smtClean="0"/>
              <a:t>4</a:t>
            </a:r>
            <a:r>
              <a:rPr lang="ja-JP" altLang="en-US" dirty="0" smtClean="0"/>
              <a:t>部で</a:t>
            </a:r>
            <a:r>
              <a:rPr lang="en-US" altLang="ja-JP" dirty="0" smtClean="0"/>
              <a:t>STL</a:t>
            </a:r>
            <a:r>
              <a:rPr lang="ja-JP" altLang="en-US" dirty="0" smtClean="0"/>
              <a:t>の使い方だけ触れているのでそちらを</a:t>
            </a:r>
            <a:endParaRPr kumimoji="1" lang="ja-JP" altLang="en-US" dirty="0"/>
          </a:p>
        </p:txBody>
      </p:sp>
    </p:spTree>
    <p:extLst>
      <p:ext uri="{BB962C8B-B14F-4D97-AF65-F5344CB8AC3E}">
        <p14:creationId xmlns:p14="http://schemas.microsoft.com/office/powerpoint/2010/main" val="1675604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STL</a:t>
            </a:r>
            <a:r>
              <a:rPr kumimoji="1" lang="ja-JP" altLang="en-US" dirty="0" smtClean="0"/>
              <a:t>の使い方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C++ STL</a:t>
            </a:r>
            <a:r>
              <a:rPr kumimoji="1" lang="ja-JP" altLang="en-US" dirty="0" smtClean="0"/>
              <a:t>」でググれ！</a:t>
            </a:r>
            <a:endParaRPr kumimoji="1" lang="en-US" altLang="ja-JP" dirty="0" smtClean="0"/>
          </a:p>
          <a:p>
            <a:pPr lvl="1"/>
            <a:r>
              <a:rPr lang="ja-JP" altLang="en-US" dirty="0" smtClean="0"/>
              <a:t>いつも</a:t>
            </a:r>
            <a:r>
              <a:rPr lang="en-US" altLang="ja-JP" dirty="0" smtClean="0"/>
              <a:t>vector</a:t>
            </a:r>
            <a:r>
              <a:rPr lang="ja-JP" altLang="en-US" dirty="0" smtClean="0"/>
              <a:t>配列をメインに使っているが、それ以外にも便利なものが色々ある</a:t>
            </a:r>
            <a:endParaRPr lang="en-US" altLang="ja-JP" dirty="0" smtClean="0"/>
          </a:p>
          <a:p>
            <a:pPr lvl="1"/>
            <a:r>
              <a:rPr kumimoji="1" lang="ja-JP" altLang="en-US" dirty="0" smtClean="0"/>
              <a:t>私も使い方をど忘れしたときはよく調べます</a:t>
            </a:r>
            <a:endParaRPr kumimoji="1" lang="en-US" altLang="ja-JP" dirty="0" smtClean="0"/>
          </a:p>
          <a:p>
            <a:pPr lvl="1"/>
            <a:r>
              <a:rPr lang="ja-JP" altLang="en-US" dirty="0" smtClean="0"/>
              <a:t>うちの研究室の資料もどうぞ</a:t>
            </a:r>
            <a:endParaRPr lang="en-US" altLang="ja-JP" dirty="0" smtClean="0"/>
          </a:p>
          <a:p>
            <a:pPr lvl="2"/>
            <a:r>
              <a:rPr lang="en-US" altLang="ja-JP" sz="2000" dirty="0" smtClean="0">
                <a:hlinkClick r:id="rId2"/>
              </a:rPr>
              <a:t>http://www.teu.ac.jp/aqua/GS/text/PDF/Container.pdf</a:t>
            </a:r>
            <a:endParaRPr lang="en-US" altLang="ja-JP" sz="2000" dirty="0" smtClean="0"/>
          </a:p>
          <a:p>
            <a:pPr lvl="2"/>
            <a:endParaRPr kumimoji="1" lang="ja-JP" altLang="en-US" dirty="0"/>
          </a:p>
        </p:txBody>
      </p:sp>
    </p:spTree>
    <p:extLst>
      <p:ext uri="{BB962C8B-B14F-4D97-AF65-F5344CB8AC3E}">
        <p14:creationId xmlns:p14="http://schemas.microsoft.com/office/powerpoint/2010/main" val="3727692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その他言語の基本系</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a:t>
            </a:r>
            <a:r>
              <a:rPr kumimoji="1" lang="en-US" altLang="ja-JP" dirty="0" smtClean="0"/>
              <a:t>C++</a:t>
            </a:r>
            <a:r>
              <a:rPr kumimoji="1" lang="ja-JP" altLang="en-US" dirty="0" smtClean="0"/>
              <a:t>クラス設計に関するノート」</a:t>
            </a:r>
            <a:endParaRPr kumimoji="1" lang="en-US" altLang="ja-JP" dirty="0" smtClean="0"/>
          </a:p>
          <a:p>
            <a:pPr lvl="1"/>
            <a:r>
              <a:rPr lang="en-US" altLang="ja-JP" sz="1800" dirty="0" smtClean="0">
                <a:hlinkClick r:id="rId2"/>
              </a:rPr>
              <a:t>http://www.ogis-ri.co.jp/otc/hiroba/technical/CppDesignNote/</a:t>
            </a:r>
            <a:endParaRPr lang="en-US" altLang="ja-JP" sz="1800" dirty="0" smtClean="0"/>
          </a:p>
          <a:p>
            <a:pPr lvl="1"/>
            <a:r>
              <a:rPr kumimoji="1" lang="ja-JP" altLang="en-US" dirty="0" smtClean="0"/>
              <a:t>文法について理解できたら是非</a:t>
            </a:r>
            <a:endParaRPr kumimoji="1" lang="en-US" altLang="ja-JP" dirty="0" smtClean="0"/>
          </a:p>
          <a:p>
            <a:r>
              <a:rPr lang="ja-JP" altLang="en-US" dirty="0" smtClean="0"/>
              <a:t>ロベールが合わなかった人向け</a:t>
            </a:r>
            <a:endParaRPr lang="en-US" altLang="ja-JP" dirty="0" smtClean="0"/>
          </a:p>
          <a:p>
            <a:pPr lvl="1"/>
            <a:r>
              <a:rPr lang="ja-JP" altLang="en-US" dirty="0" smtClean="0"/>
              <a:t>「目指</a:t>
            </a:r>
            <a:r>
              <a:rPr lang="ja-JP" altLang="en-US" dirty="0" err="1" smtClean="0"/>
              <a:t>せ</a:t>
            </a:r>
            <a:r>
              <a:rPr lang="ja-JP" altLang="en-US" dirty="0" smtClean="0"/>
              <a:t>プログラマー！」</a:t>
            </a:r>
            <a:endParaRPr lang="en-US" altLang="ja-JP" dirty="0" smtClean="0"/>
          </a:p>
          <a:p>
            <a:pPr lvl="2"/>
            <a:r>
              <a:rPr lang="en-US" altLang="ja-JP" sz="2000" dirty="0" smtClean="0">
                <a:hlinkClick r:id="rId3"/>
              </a:rPr>
              <a:t>http://www5c.biglobe.ne.jp/~ecb/cpp/cpp00.html</a:t>
            </a:r>
            <a:endParaRPr lang="en-US" altLang="ja-JP" sz="2000" dirty="0" smtClean="0"/>
          </a:p>
          <a:p>
            <a:pPr lvl="1"/>
            <a:r>
              <a:rPr lang="ja-JP" altLang="en-US" dirty="0" smtClean="0"/>
              <a:t>「猫でもわかるプログラミング」</a:t>
            </a:r>
            <a:endParaRPr lang="en-US" altLang="ja-JP" dirty="0" smtClean="0"/>
          </a:p>
          <a:p>
            <a:pPr lvl="2"/>
            <a:r>
              <a:rPr lang="en-US" altLang="ja-JP" dirty="0" smtClean="0">
                <a:hlinkClick r:id="rId4"/>
              </a:rPr>
              <a:t>http://homepage2.nifty.com/c_lang/</a:t>
            </a:r>
            <a:endParaRPr lang="ja-JP" altLang="en-US" dirty="0" smtClean="0"/>
          </a:p>
          <a:p>
            <a:pPr lvl="2"/>
            <a:endParaRPr lang="en-US" altLang="ja-JP" dirty="0" smtClean="0"/>
          </a:p>
          <a:p>
            <a:pPr lvl="1">
              <a:buNone/>
            </a:pPr>
            <a:endParaRPr lang="en-US" altLang="ja-JP" dirty="0" smtClean="0">
              <a:hlinkClick r:id="rId4"/>
            </a:endParaRPr>
          </a:p>
        </p:txBody>
      </p:sp>
    </p:spTree>
    <p:extLst>
      <p:ext uri="{BB962C8B-B14F-4D97-AF65-F5344CB8AC3E}">
        <p14:creationId xmlns:p14="http://schemas.microsoft.com/office/powerpoint/2010/main" val="2635439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3</a:t>
            </a:r>
            <a:r>
              <a:rPr kumimoji="1" lang="ja-JP" altLang="en-US" dirty="0" smtClean="0"/>
              <a:t>年生へ</a:t>
            </a:r>
            <a:endParaRPr kumimoji="1" lang="en-US" altLang="ja-JP" dirty="0" smtClean="0"/>
          </a:p>
          <a:p>
            <a:pPr lvl="1"/>
            <a:r>
              <a:rPr kumimoji="1" lang="en-US" altLang="ja-JP" dirty="0" smtClean="0"/>
              <a:t>TGS</a:t>
            </a:r>
            <a:r>
              <a:rPr kumimoji="1" lang="ja-JP" altLang="en-US" dirty="0" smtClean="0"/>
              <a:t>直前でのアドバイス</a:t>
            </a:r>
            <a:endParaRPr kumimoji="1" lang="en-US" altLang="ja-JP" dirty="0" smtClean="0"/>
          </a:p>
          <a:p>
            <a:r>
              <a:rPr lang="en-US" altLang="ja-JP" dirty="0"/>
              <a:t>2</a:t>
            </a:r>
            <a:r>
              <a:rPr lang="ja-JP" altLang="en-US" dirty="0" smtClean="0"/>
              <a:t>年生へ</a:t>
            </a:r>
            <a:endParaRPr lang="en-US" altLang="ja-JP" dirty="0" smtClean="0"/>
          </a:p>
          <a:p>
            <a:pPr lvl="1"/>
            <a:r>
              <a:rPr kumimoji="1" lang="ja-JP" altLang="en-US" dirty="0" smtClean="0"/>
              <a:t>プレゼント</a:t>
            </a:r>
            <a:endParaRPr kumimoji="1" lang="ja-JP" altLang="en-US" dirty="0"/>
          </a:p>
        </p:txBody>
      </p:sp>
    </p:spTree>
    <p:extLst>
      <p:ext uri="{BB962C8B-B14F-4D97-AF65-F5344CB8AC3E}">
        <p14:creationId xmlns:p14="http://schemas.microsoft.com/office/powerpoint/2010/main" val="2917187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今日の大本命</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「マルペケつく</a:t>
            </a:r>
            <a:r>
              <a:rPr kumimoji="1" lang="ja-JP" altLang="en-US" dirty="0" err="1" smtClean="0"/>
              <a:t>ろー</a:t>
            </a:r>
            <a:r>
              <a:rPr kumimoji="1" lang="ja-JP" altLang="en-US" dirty="0" smtClean="0"/>
              <a:t>どっとコム」</a:t>
            </a:r>
            <a:endParaRPr kumimoji="1" lang="en-US" altLang="ja-JP" dirty="0" smtClean="0"/>
          </a:p>
          <a:p>
            <a:pPr lvl="1"/>
            <a:r>
              <a:rPr lang="en-US" altLang="ja-JP" dirty="0" smtClean="0">
                <a:hlinkClick r:id="rId2"/>
              </a:rPr>
              <a:t>http://marupeke296.com/</a:t>
            </a:r>
            <a:endParaRPr lang="en-US" altLang="ja-JP" dirty="0" smtClean="0"/>
          </a:p>
          <a:p>
            <a:pPr lvl="1"/>
            <a:r>
              <a:rPr lang="ja-JP" altLang="en-US" dirty="0" smtClean="0"/>
              <a:t>このサイトがあれば私は要らない！かも</a:t>
            </a:r>
            <a:endParaRPr lang="en-US" altLang="ja-JP" dirty="0" smtClean="0"/>
          </a:p>
          <a:p>
            <a:pPr lvl="1"/>
            <a:r>
              <a:rPr lang="en-US" altLang="ja-JP" dirty="0" smtClean="0"/>
              <a:t>C++</a:t>
            </a:r>
            <a:r>
              <a:rPr lang="ja-JP" altLang="en-US" dirty="0" smtClean="0"/>
              <a:t>文法の基礎知識は</a:t>
            </a:r>
            <a:r>
              <a:rPr lang="en-US" altLang="ja-JP" dirty="0" smtClean="0"/>
              <a:t>”</a:t>
            </a:r>
            <a:r>
              <a:rPr lang="ja-JP" altLang="en-US" dirty="0" smtClean="0"/>
              <a:t>前提</a:t>
            </a:r>
            <a:r>
              <a:rPr lang="en-US" altLang="ja-JP" dirty="0" smtClean="0"/>
              <a:t>”</a:t>
            </a:r>
            <a:r>
              <a:rPr lang="ja-JP" altLang="en-US" dirty="0" smtClean="0"/>
              <a:t>になっている</a:t>
            </a:r>
            <a:endParaRPr lang="en-US" altLang="ja-JP" dirty="0" smtClean="0"/>
          </a:p>
          <a:p>
            <a:pPr lvl="1"/>
            <a:r>
              <a:rPr lang="ja-JP" altLang="en-US" dirty="0" smtClean="0"/>
              <a:t>要素技術と、そのサンプル、設計論にまで踏み込んでいるので非常に有用</a:t>
            </a:r>
            <a:endParaRPr lang="en-US" altLang="ja-JP" dirty="0" smtClean="0"/>
          </a:p>
          <a:p>
            <a:pPr lvl="1"/>
            <a:r>
              <a:rPr lang="ja-JP" altLang="en-US" dirty="0" smtClean="0"/>
              <a:t>著者のレベルアップにより、内容がどんどん高度で複雑になっているので注意</a:t>
            </a:r>
            <a:endParaRPr lang="en-US" altLang="ja-JP" dirty="0" smtClean="0"/>
          </a:p>
          <a:p>
            <a:pPr lvl="1"/>
            <a:endParaRPr kumimoji="1" lang="ja-JP" altLang="en-US" dirty="0"/>
          </a:p>
        </p:txBody>
      </p:sp>
    </p:spTree>
    <p:extLst>
      <p:ext uri="{BB962C8B-B14F-4D97-AF65-F5344CB8AC3E}">
        <p14:creationId xmlns:p14="http://schemas.microsoft.com/office/powerpoint/2010/main" val="3127557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要素技術のフォローアップ</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アニメーションの原理、</a:t>
            </a:r>
            <a:r>
              <a:rPr kumimoji="1" lang="en-US" altLang="ja-JP" dirty="0" smtClean="0"/>
              <a:t>3</a:t>
            </a:r>
            <a:r>
              <a:rPr kumimoji="1" lang="ja-JP" altLang="en-US" dirty="0" smtClean="0"/>
              <a:t>次元回転概論</a:t>
            </a:r>
            <a:endParaRPr kumimoji="1" lang="en-US" altLang="ja-JP" dirty="0" smtClean="0"/>
          </a:p>
          <a:p>
            <a:pPr lvl="1"/>
            <a:r>
              <a:rPr lang="ja-JP" altLang="en-US" dirty="0" smtClean="0"/>
              <a:t>「</a:t>
            </a:r>
            <a:r>
              <a:rPr lang="en-US" altLang="ja-JP" dirty="0" err="1" smtClean="0"/>
              <a:t>TMPSwiki</a:t>
            </a:r>
            <a:r>
              <a:rPr lang="ja-JP" altLang="en-US" dirty="0" smtClean="0"/>
              <a:t>」</a:t>
            </a:r>
            <a:endParaRPr lang="en-US" altLang="ja-JP" dirty="0" smtClean="0"/>
          </a:p>
          <a:p>
            <a:pPr lvl="2"/>
            <a:r>
              <a:rPr lang="en-US" altLang="ja-JP" dirty="0" smtClean="0">
                <a:hlinkClick r:id="rId2"/>
              </a:rPr>
              <a:t>http://www.tmps.org/index.php?TMPSwiki</a:t>
            </a:r>
            <a:endParaRPr lang="en-US" altLang="ja-JP" dirty="0" smtClean="0"/>
          </a:p>
          <a:p>
            <a:pPr lvl="2"/>
            <a:r>
              <a:rPr lang="ja-JP" altLang="en-US" dirty="0" smtClean="0"/>
              <a:t>「</a:t>
            </a:r>
            <a:r>
              <a:rPr lang="en-US" altLang="ja-JP" dirty="0" smtClean="0">
                <a:hlinkClick r:id="rId3" tooltip="3D空間における回転の表現形式 (958d)"/>
              </a:rPr>
              <a:t>3D</a:t>
            </a:r>
            <a:r>
              <a:rPr lang="ja-JP" altLang="en-US" dirty="0" smtClean="0">
                <a:hlinkClick r:id="rId3" tooltip="3D空間における回転の表現形式 (958d)"/>
              </a:rPr>
              <a:t>空間における回転の表現形式</a:t>
            </a:r>
            <a:r>
              <a:rPr lang="ja-JP" altLang="en-US" dirty="0" smtClean="0"/>
              <a:t>」は必読！</a:t>
            </a:r>
            <a:endParaRPr lang="en-US" altLang="ja-JP" dirty="0" smtClean="0"/>
          </a:p>
          <a:p>
            <a:r>
              <a:rPr kumimoji="1" lang="ja-JP" altLang="en-US" dirty="0" smtClean="0"/>
              <a:t>ネットワーク通信</a:t>
            </a:r>
            <a:endParaRPr kumimoji="1" lang="en-US" altLang="ja-JP" dirty="0" smtClean="0"/>
          </a:p>
          <a:p>
            <a:pPr lvl="1"/>
            <a:r>
              <a:rPr lang="ja-JP" altLang="en-US" dirty="0" smtClean="0"/>
              <a:t>「</a:t>
            </a:r>
            <a:r>
              <a:rPr lang="en-US" altLang="ja-JP" dirty="0" smtClean="0"/>
              <a:t>Geek</a:t>
            </a:r>
            <a:r>
              <a:rPr lang="ja-JP" altLang="en-US" dirty="0" err="1" smtClean="0"/>
              <a:t>なぺー</a:t>
            </a:r>
            <a:r>
              <a:rPr lang="ja-JP" altLang="en-US" dirty="0" smtClean="0"/>
              <a:t>じ </a:t>
            </a:r>
            <a:r>
              <a:rPr lang="en-US" altLang="ja-JP" dirty="0" smtClean="0"/>
              <a:t>–</a:t>
            </a:r>
            <a:r>
              <a:rPr lang="en-US" altLang="ja-JP" dirty="0" err="1" smtClean="0"/>
              <a:t>winsock</a:t>
            </a:r>
            <a:r>
              <a:rPr lang="ja-JP" altLang="en-US" dirty="0" smtClean="0"/>
              <a:t>プログラミング」</a:t>
            </a:r>
            <a:endParaRPr lang="en-US" altLang="ja-JP" dirty="0" smtClean="0"/>
          </a:p>
          <a:p>
            <a:pPr lvl="2"/>
            <a:r>
              <a:rPr lang="en-US" altLang="ja-JP" sz="2000" dirty="0" smtClean="0">
                <a:hlinkClick r:id="rId4"/>
              </a:rPr>
              <a:t>http://www.geekpage.jp/programming/winsock/</a:t>
            </a:r>
            <a:endParaRPr lang="en-US" altLang="ja-JP" dirty="0" smtClean="0"/>
          </a:p>
          <a:p>
            <a:pPr lvl="2"/>
            <a:r>
              <a:rPr kumimoji="1" lang="ja-JP" altLang="en-US" dirty="0" smtClean="0"/>
              <a:t>私が通信処理を学んだのはここ</a:t>
            </a:r>
            <a:endParaRPr kumimoji="1" lang="ja-JP" altLang="en-US" dirty="0"/>
          </a:p>
        </p:txBody>
      </p:sp>
    </p:spTree>
    <p:extLst>
      <p:ext uri="{BB962C8B-B14F-4D97-AF65-F5344CB8AC3E}">
        <p14:creationId xmlns:p14="http://schemas.microsoft.com/office/powerpoint/2010/main" val="3704941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Windows API</a:t>
            </a:r>
            <a:r>
              <a:rPr kumimoji="1" lang="ja-JP" altLang="en-US" dirty="0" smtClean="0"/>
              <a:t>系</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a:t>
            </a:r>
            <a:r>
              <a:rPr kumimoji="1" lang="en-US" altLang="ja-JP" dirty="0" smtClean="0"/>
              <a:t>Toru</a:t>
            </a:r>
            <a:r>
              <a:rPr kumimoji="1" lang="ja-JP" altLang="en-US" dirty="0" smtClean="0"/>
              <a:t>の</a:t>
            </a:r>
            <a:r>
              <a:rPr kumimoji="1" lang="en-US" altLang="ja-JP" dirty="0" smtClean="0"/>
              <a:t>DirectX</a:t>
            </a:r>
            <a:r>
              <a:rPr kumimoji="1" lang="ja-JP" altLang="en-US" dirty="0" smtClean="0"/>
              <a:t>プログラミング講座」</a:t>
            </a:r>
            <a:endParaRPr kumimoji="1" lang="en-US" altLang="ja-JP" dirty="0" smtClean="0"/>
          </a:p>
          <a:p>
            <a:pPr lvl="1"/>
            <a:r>
              <a:rPr lang="en-US" altLang="ja-JP" dirty="0" smtClean="0">
                <a:hlinkClick r:id="rId2"/>
              </a:rPr>
              <a:t>http://toruweb.web.fc2.com/index.html</a:t>
            </a:r>
            <a:endParaRPr lang="en-US" altLang="ja-JP" dirty="0" smtClean="0"/>
          </a:p>
          <a:p>
            <a:pPr lvl="1"/>
            <a:r>
              <a:rPr kumimoji="1" lang="en-US" altLang="ja-JP" dirty="0" smtClean="0"/>
              <a:t>DirectInput</a:t>
            </a:r>
            <a:r>
              <a:rPr kumimoji="1" lang="ja-JP" altLang="en-US" dirty="0" smtClean="0"/>
              <a:t>はここで学びました</a:t>
            </a:r>
            <a:endParaRPr kumimoji="1" lang="en-US" altLang="ja-JP" dirty="0" smtClean="0"/>
          </a:p>
          <a:p>
            <a:r>
              <a:rPr lang="ja-JP" altLang="en-US" dirty="0" smtClean="0"/>
              <a:t>「</a:t>
            </a:r>
            <a:r>
              <a:rPr lang="en-US" altLang="ja-JP" dirty="0" smtClean="0"/>
              <a:t>VC++</a:t>
            </a:r>
            <a:r>
              <a:rPr lang="ja-JP" altLang="en-US" dirty="0" smtClean="0"/>
              <a:t>小手先のテクニック集」</a:t>
            </a:r>
            <a:endParaRPr lang="en-US" altLang="ja-JP" dirty="0" smtClean="0"/>
          </a:p>
          <a:p>
            <a:pPr lvl="1"/>
            <a:r>
              <a:rPr lang="en-US" altLang="ja-JP" sz="2000" dirty="0" smtClean="0">
                <a:hlinkClick r:id="rId3"/>
              </a:rPr>
              <a:t>http://www.alpha-net.ne.jp/users2/uk413/vc/index.html</a:t>
            </a:r>
            <a:endParaRPr kumimoji="1" lang="en-US" altLang="ja-JP" sz="2000" dirty="0" smtClean="0"/>
          </a:p>
          <a:p>
            <a:pPr lvl="1"/>
            <a:r>
              <a:rPr kumimoji="1" lang="en-US" altLang="ja-JP" dirty="0" smtClean="0"/>
              <a:t>Windows</a:t>
            </a:r>
            <a:r>
              <a:rPr kumimoji="1" lang="ja-JP" altLang="en-US" dirty="0" smtClean="0"/>
              <a:t>ならでは細かい処理や設定など</a:t>
            </a:r>
            <a:endParaRPr kumimoji="1" lang="en-US" altLang="ja-JP" dirty="0" smtClean="0"/>
          </a:p>
          <a:p>
            <a:endParaRPr kumimoji="1" lang="en-US" altLang="ja-JP" dirty="0" smtClean="0"/>
          </a:p>
          <a:p>
            <a:r>
              <a:rPr kumimoji="1" lang="ja-JP" altLang="en-US" dirty="0" smtClean="0"/>
              <a:t>「猫でもわかるプログラミング」も</a:t>
            </a:r>
            <a:r>
              <a:rPr kumimoji="1" lang="en-US" altLang="ja-JP" dirty="0" smtClean="0"/>
              <a:t>Windows</a:t>
            </a:r>
            <a:r>
              <a:rPr kumimoji="1" lang="ja-JP" altLang="en-US" dirty="0" smtClean="0"/>
              <a:t>固有の内容には強いです</a:t>
            </a:r>
            <a:endParaRPr kumimoji="1" lang="en-US" altLang="ja-JP" dirty="0" smtClean="0"/>
          </a:p>
          <a:p>
            <a:endParaRPr kumimoji="1" lang="en-US" altLang="ja-JP" dirty="0" smtClean="0"/>
          </a:p>
        </p:txBody>
      </p:sp>
    </p:spTree>
    <p:extLst>
      <p:ext uri="{BB962C8B-B14F-4D97-AF65-F5344CB8AC3E}">
        <p14:creationId xmlns:p14="http://schemas.microsoft.com/office/powerpoint/2010/main" val="4174483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OpenGL</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「床井研究室」</a:t>
            </a:r>
            <a:endParaRPr lang="en-US" altLang="ja-JP" dirty="0" smtClean="0"/>
          </a:p>
          <a:p>
            <a:pPr lvl="1"/>
            <a:r>
              <a:rPr lang="en-US" altLang="ja-JP" sz="2400" dirty="0" smtClean="0">
                <a:hlinkClick r:id="rId2"/>
              </a:rPr>
              <a:t>http://marina.sys.wakayama-u.ac.jp/~tokoi/</a:t>
            </a:r>
            <a:endParaRPr lang="en-US" altLang="ja-JP" sz="2400" dirty="0" smtClean="0"/>
          </a:p>
          <a:p>
            <a:pPr lvl="1"/>
            <a:r>
              <a:rPr lang="ja-JP" altLang="en-US" dirty="0" smtClean="0"/>
              <a:t>うちの研究室でもお世話になっている人が多い、</a:t>
            </a:r>
            <a:r>
              <a:rPr lang="en-US" altLang="ja-JP" dirty="0" smtClean="0"/>
              <a:t>OpenGL</a:t>
            </a:r>
            <a:r>
              <a:rPr lang="ja-JP" altLang="en-US" dirty="0" smtClean="0"/>
              <a:t>を使ったテクニックと実装例が豊富な優良サイト</a:t>
            </a:r>
            <a:endParaRPr lang="en-US" altLang="ja-JP" dirty="0" smtClean="0"/>
          </a:p>
          <a:p>
            <a:r>
              <a:rPr kumimoji="1" lang="ja-JP" altLang="en-US" dirty="0" smtClean="0"/>
              <a:t>「</a:t>
            </a:r>
            <a:r>
              <a:rPr kumimoji="1" lang="en-US" altLang="ja-JP" dirty="0" err="1" smtClean="0"/>
              <a:t>WisdomSoft</a:t>
            </a:r>
            <a:r>
              <a:rPr kumimoji="1" lang="ja-JP" altLang="en-US" dirty="0" smtClean="0"/>
              <a:t>」</a:t>
            </a:r>
            <a:endParaRPr kumimoji="1" lang="en-US" altLang="ja-JP" dirty="0" smtClean="0"/>
          </a:p>
          <a:p>
            <a:pPr lvl="1"/>
            <a:r>
              <a:rPr lang="en-US" altLang="ja-JP" dirty="0" smtClean="0">
                <a:hlinkClick r:id="rId3"/>
              </a:rPr>
              <a:t>http://wisdom.sakura.ne.jp/</a:t>
            </a:r>
            <a:endParaRPr lang="en-US" altLang="ja-JP" dirty="0" smtClean="0"/>
          </a:p>
          <a:p>
            <a:pPr lvl="1"/>
            <a:r>
              <a:rPr kumimoji="1" lang="en-US" altLang="ja-JP" dirty="0" smtClean="0"/>
              <a:t>OpenGL</a:t>
            </a:r>
            <a:r>
              <a:rPr kumimoji="1" lang="ja-JP" altLang="en-US" dirty="0" err="1" smtClean="0"/>
              <a:t>だけで</a:t>
            </a:r>
            <a:r>
              <a:rPr kumimoji="1" lang="ja-JP" altLang="en-US" dirty="0" smtClean="0"/>
              <a:t>なく、</a:t>
            </a:r>
            <a:r>
              <a:rPr kumimoji="1" lang="en-US" altLang="ja-JP" dirty="0" smtClean="0"/>
              <a:t>Win32</a:t>
            </a:r>
            <a:r>
              <a:rPr lang="ja-JP" altLang="en-US" dirty="0" smtClean="0"/>
              <a:t>や</a:t>
            </a:r>
            <a:r>
              <a:rPr kumimoji="1" lang="en-US" altLang="ja-JP" dirty="0" smtClean="0"/>
              <a:t>DirectX</a:t>
            </a:r>
            <a:r>
              <a:rPr kumimoji="1" lang="ja-JP" altLang="en-US" dirty="0" err="1" smtClean="0"/>
              <a:t>、</a:t>
            </a:r>
            <a:r>
              <a:rPr kumimoji="1" lang="en-US" altLang="ja-JP" dirty="0" smtClean="0"/>
              <a:t>C++</a:t>
            </a:r>
            <a:r>
              <a:rPr kumimoji="1" lang="ja-JP" altLang="en-US" dirty="0" smtClean="0"/>
              <a:t>基礎までも淡々とまとまっていて</a:t>
            </a:r>
            <a:r>
              <a:rPr kumimoji="1" lang="en-US" altLang="ja-JP" dirty="0" smtClean="0"/>
              <a:t>good.</a:t>
            </a:r>
            <a:endParaRPr kumimoji="1" lang="ja-JP" altLang="en-US" dirty="0"/>
          </a:p>
        </p:txBody>
      </p:sp>
    </p:spTree>
    <p:extLst>
      <p:ext uri="{BB962C8B-B14F-4D97-AF65-F5344CB8AC3E}">
        <p14:creationId xmlns:p14="http://schemas.microsoft.com/office/powerpoint/2010/main" val="17484671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アルゴリズム・ゲームデザイン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「地球にやさしいアルゴリズム」</a:t>
            </a:r>
            <a:endParaRPr kumimoji="1" lang="en-US" altLang="ja-JP" dirty="0" smtClean="0"/>
          </a:p>
          <a:p>
            <a:pPr lvl="1"/>
            <a:r>
              <a:rPr lang="en-US" altLang="ja-JP" sz="1400" dirty="0" smtClean="0">
                <a:hlinkClick r:id="rId2"/>
              </a:rPr>
              <a:t>http://itpro.nikkeibp.co.jp/article/COLUMN/20070109/258278/?ST=develop</a:t>
            </a:r>
            <a:endParaRPr lang="en-US" altLang="ja-JP" sz="1400" dirty="0" smtClean="0"/>
          </a:p>
          <a:p>
            <a:pPr lvl="1"/>
            <a:r>
              <a:rPr lang="ja-JP" altLang="en-US" dirty="0" smtClean="0"/>
              <a:t>言語の文法は分かるけど、使いこなしがイマイチ</a:t>
            </a:r>
            <a:r>
              <a:rPr lang="en-US" altLang="ja-JP" dirty="0" smtClean="0"/>
              <a:t>…</a:t>
            </a:r>
            <a:r>
              <a:rPr lang="ja-JP" altLang="en-US" dirty="0" smtClean="0"/>
              <a:t>という人のトレーニングにおすすめ</a:t>
            </a:r>
            <a:endParaRPr lang="en-US" altLang="ja-JP" dirty="0" smtClean="0"/>
          </a:p>
          <a:p>
            <a:r>
              <a:rPr kumimoji="1" lang="ja-JP" altLang="en-US" dirty="0" smtClean="0"/>
              <a:t>「</a:t>
            </a:r>
            <a:r>
              <a:rPr kumimoji="1" lang="en-US" altLang="ja-JP" dirty="0" smtClean="0"/>
              <a:t>Gamers Resource</a:t>
            </a:r>
            <a:r>
              <a:rPr kumimoji="1" lang="ja-JP" altLang="en-US" dirty="0" smtClean="0"/>
              <a:t>」</a:t>
            </a:r>
            <a:endParaRPr kumimoji="1" lang="en-US" altLang="ja-JP" dirty="0" smtClean="0"/>
          </a:p>
          <a:p>
            <a:pPr lvl="1"/>
            <a:r>
              <a:rPr lang="en-US" altLang="ja-JP" sz="2000" dirty="0" smtClean="0">
                <a:hlinkClick r:id="rId3"/>
              </a:rPr>
              <a:t>http://iwatam-server.sakura.ne.jp/game/index.html</a:t>
            </a:r>
            <a:endParaRPr lang="en-US" altLang="ja-JP" sz="2000" dirty="0" smtClean="0"/>
          </a:p>
          <a:p>
            <a:pPr lvl="1"/>
            <a:r>
              <a:rPr lang="ja-JP" altLang="en-US" dirty="0" smtClean="0">
                <a:solidFill>
                  <a:prstClr val="black"/>
                </a:solidFill>
              </a:rPr>
              <a:t>ゲームデザインについての考察。プログラマーもたまには読んでおくと良いやも</a:t>
            </a:r>
            <a:endParaRPr kumimoji="1" lang="ja-JP" altLang="en-US" sz="1800" dirty="0"/>
          </a:p>
        </p:txBody>
      </p:sp>
    </p:spTree>
    <p:extLst>
      <p:ext uri="{BB962C8B-B14F-4D97-AF65-F5344CB8AC3E}">
        <p14:creationId xmlns:p14="http://schemas.microsoft.com/office/powerpoint/2010/main" val="3636216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場合によっては毒</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BM98’S ROOM</a:t>
            </a:r>
            <a:r>
              <a:rPr kumimoji="1" lang="ja-JP" altLang="en-US" dirty="0" smtClean="0"/>
              <a:t>つう」</a:t>
            </a:r>
            <a:endParaRPr kumimoji="1" lang="en-US" altLang="ja-JP" dirty="0" smtClean="0"/>
          </a:p>
          <a:p>
            <a:pPr lvl="1"/>
            <a:r>
              <a:rPr lang="en-US" altLang="ja-JP" dirty="0" smtClean="0">
                <a:hlinkClick r:id="rId2"/>
              </a:rPr>
              <a:t>http://www.sun-inet.or.jp/~yaneurao/</a:t>
            </a:r>
            <a:endParaRPr lang="en-US" altLang="ja-JP" dirty="0" smtClean="0"/>
          </a:p>
          <a:p>
            <a:pPr lvl="1"/>
            <a:r>
              <a:rPr kumimoji="1" lang="ja-JP" altLang="en-US" dirty="0" smtClean="0"/>
              <a:t>毒にも薬にもなるサイト。閲覧時は要注意</a:t>
            </a:r>
            <a:endParaRPr kumimoji="1" lang="en-US" altLang="ja-JP" dirty="0" smtClean="0"/>
          </a:p>
          <a:p>
            <a:r>
              <a:rPr lang="ja-JP" altLang="en-US" dirty="0" smtClean="0"/>
              <a:t>「エロゲプレイ日記」</a:t>
            </a:r>
            <a:endParaRPr lang="en-US" altLang="ja-JP" dirty="0" smtClean="0"/>
          </a:p>
          <a:p>
            <a:pPr lvl="1"/>
            <a:r>
              <a:rPr lang="en-US" altLang="ja-JP" dirty="0" smtClean="0">
                <a:hlinkClick r:id="rId3"/>
              </a:rPr>
              <a:t>http://drednote.blog92.fc2.com/</a:t>
            </a:r>
            <a:endParaRPr lang="en-US" altLang="ja-JP" dirty="0" smtClean="0"/>
          </a:p>
          <a:p>
            <a:pPr lvl="1"/>
            <a:r>
              <a:rPr kumimoji="1" lang="ja-JP" altLang="en-US" dirty="0" smtClean="0"/>
              <a:t>タイトルの通りの危険性。なんで一緒にするんだよ</a:t>
            </a:r>
            <a:r>
              <a:rPr kumimoji="1" lang="ja-JP" altLang="en-US" dirty="0" err="1" smtClean="0"/>
              <a:t>。。。</a:t>
            </a:r>
            <a:endParaRPr kumimoji="1" lang="en-US" altLang="ja-JP" dirty="0" smtClean="0"/>
          </a:p>
          <a:p>
            <a:pPr lvl="1"/>
            <a:r>
              <a:rPr lang="en-US" altLang="ja-JP" dirty="0" err="1" smtClean="0"/>
              <a:t>Ogg</a:t>
            </a:r>
            <a:r>
              <a:rPr lang="en-US" altLang="ja-JP" dirty="0" smtClean="0"/>
              <a:t> </a:t>
            </a:r>
            <a:r>
              <a:rPr lang="en-US" altLang="ja-JP" dirty="0" err="1" smtClean="0"/>
              <a:t>Vorbis</a:t>
            </a:r>
            <a:r>
              <a:rPr lang="ja-JP" altLang="en-US" dirty="0" smtClean="0"/>
              <a:t>の実装時にはお世話になった</a:t>
            </a:r>
            <a:endParaRPr kumimoji="1" lang="ja-JP" altLang="en-US" dirty="0"/>
          </a:p>
        </p:txBody>
      </p:sp>
    </p:spTree>
    <p:extLst>
      <p:ext uri="{BB962C8B-B14F-4D97-AF65-F5344CB8AC3E}">
        <p14:creationId xmlns:p14="http://schemas.microsoft.com/office/powerpoint/2010/main" val="3396521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TGS</a:t>
            </a:r>
            <a:r>
              <a:rPr kumimoji="1" lang="ja-JP" altLang="en-US" dirty="0" smtClean="0"/>
              <a:t>直前でのアドバイス</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ε(</a:t>
            </a:r>
            <a:r>
              <a:rPr kumimoji="1" lang="ja-JP" altLang="en-US" dirty="0" smtClean="0"/>
              <a:t>　　　　 </a:t>
            </a:r>
            <a:r>
              <a:rPr kumimoji="1" lang="en-US" altLang="ja-JP" dirty="0" smtClean="0"/>
              <a:t>v </a:t>
            </a:r>
            <a:r>
              <a:rPr kumimoji="1" lang="ja-JP" altLang="en-US" dirty="0" smtClean="0"/>
              <a:t>ﾟ</a:t>
            </a:r>
            <a:r>
              <a:rPr kumimoji="1" lang="en-US" altLang="ja-JP" dirty="0" smtClean="0"/>
              <a:t>ω</a:t>
            </a:r>
            <a:r>
              <a:rPr kumimoji="1" lang="ja-JP" altLang="en-US" dirty="0" smtClean="0"/>
              <a:t>ﾟ</a:t>
            </a:r>
            <a:r>
              <a:rPr kumimoji="1" lang="en-US" altLang="ja-JP" dirty="0" smtClean="0"/>
              <a:t>)</a:t>
            </a:r>
            <a:r>
              <a:rPr kumimoji="1" lang="ja-JP" altLang="en-US" dirty="0" smtClean="0"/>
              <a:t>＜僕が山積みだよ！</a:t>
            </a:r>
            <a:endParaRPr kumimoji="1" lang="en-US" altLang="ja-JP" dirty="0" smtClean="0"/>
          </a:p>
          <a:p>
            <a:pPr lvl="1"/>
            <a:r>
              <a:rPr lang="ja-JP" altLang="en-US" dirty="0" smtClean="0"/>
              <a:t>口うるさく</a:t>
            </a:r>
            <a:r>
              <a:rPr lang="ja-JP" altLang="en-US" dirty="0"/>
              <a:t>言う</a:t>
            </a:r>
            <a:r>
              <a:rPr lang="ja-JP" altLang="en-US" dirty="0" smtClean="0"/>
              <a:t>が、</a:t>
            </a:r>
            <a:r>
              <a:rPr lang="en-US" altLang="ja-JP" dirty="0" smtClean="0"/>
              <a:t>ε(</a:t>
            </a:r>
            <a:r>
              <a:rPr lang="ja-JP" altLang="en-US" dirty="0" smtClean="0"/>
              <a:t>　　　　 </a:t>
            </a:r>
            <a:r>
              <a:rPr lang="en-US" altLang="ja-JP" dirty="0" smtClean="0"/>
              <a:t>v </a:t>
            </a:r>
            <a:r>
              <a:rPr lang="ja-JP" altLang="en-US" dirty="0" smtClean="0"/>
              <a:t>ﾟ</a:t>
            </a:r>
            <a:r>
              <a:rPr lang="en-US" altLang="ja-JP" dirty="0" smtClean="0"/>
              <a:t>ω</a:t>
            </a:r>
            <a:r>
              <a:rPr lang="ja-JP" altLang="en-US" dirty="0" smtClean="0"/>
              <a:t>ﾟ</a:t>
            </a:r>
            <a:r>
              <a:rPr lang="en-US" altLang="ja-JP" dirty="0" smtClean="0"/>
              <a:t>)</a:t>
            </a:r>
            <a:r>
              <a:rPr lang="ja-JP" altLang="en-US" dirty="0" smtClean="0"/>
              <a:t>を</a:t>
            </a:r>
            <a:r>
              <a:rPr lang="en-US" altLang="ja-JP" dirty="0" smtClean="0"/>
              <a:t/>
            </a:r>
            <a:br>
              <a:rPr lang="en-US" altLang="ja-JP" dirty="0" smtClean="0"/>
            </a:br>
            <a:r>
              <a:rPr lang="ja-JP" altLang="en-US" dirty="0" smtClean="0"/>
              <a:t>リスト化すること</a:t>
            </a:r>
            <a:endParaRPr lang="en-US" altLang="ja-JP" dirty="0" smtClean="0"/>
          </a:p>
          <a:p>
            <a:pPr lvl="1"/>
            <a:r>
              <a:rPr kumimoji="1" lang="ja-JP" altLang="en-US" dirty="0"/>
              <a:t>文字情報</a:t>
            </a:r>
            <a:r>
              <a:rPr kumimoji="1" lang="ja-JP" altLang="en-US" dirty="0" smtClean="0"/>
              <a:t>にして整理されているものは、</a:t>
            </a:r>
            <a:r>
              <a:rPr kumimoji="1" lang="en-US" altLang="ja-JP" dirty="0" smtClean="0"/>
              <a:t/>
            </a:r>
            <a:br>
              <a:rPr kumimoji="1" lang="en-US" altLang="ja-JP" dirty="0" smtClean="0"/>
            </a:br>
            <a:r>
              <a:rPr kumimoji="1" lang="ja-JP" altLang="en-US" dirty="0" smtClean="0"/>
              <a:t>とにかくこれを潰せばいい！と認識できる</a:t>
            </a:r>
            <a:endParaRPr kumimoji="1" lang="en-US" altLang="ja-JP" dirty="0" smtClean="0"/>
          </a:p>
          <a:p>
            <a:pPr lvl="1"/>
            <a:r>
              <a:rPr lang="ja-JP" altLang="en-US" dirty="0"/>
              <a:t>文字情報</a:t>
            </a:r>
            <a:r>
              <a:rPr lang="ja-JP" altLang="en-US" dirty="0" smtClean="0"/>
              <a:t>に</a:t>
            </a:r>
            <a:r>
              <a:rPr lang="ja-JP" altLang="en-US" dirty="0"/>
              <a:t>せず</a:t>
            </a:r>
            <a:r>
              <a:rPr lang="ja-JP" altLang="en-US" dirty="0" smtClean="0"/>
              <a:t>、あれもしないとこれも</a:t>
            </a:r>
            <a:r>
              <a:rPr lang="en-US" altLang="ja-JP" dirty="0" smtClean="0"/>
              <a:t/>
            </a:r>
            <a:br>
              <a:rPr lang="en-US" altLang="ja-JP" dirty="0" smtClean="0"/>
            </a:br>
            <a:r>
              <a:rPr lang="ja-JP" altLang="en-US" dirty="0" smtClean="0"/>
              <a:t>しないと</a:t>
            </a:r>
            <a:r>
              <a:rPr lang="en-US" altLang="ja-JP" dirty="0" smtClean="0"/>
              <a:t>……</a:t>
            </a:r>
            <a:r>
              <a:rPr lang="ja-JP" altLang="en-US" dirty="0" smtClean="0"/>
              <a:t>と思い悩む状況は</a:t>
            </a:r>
            <a:r>
              <a:rPr lang="ja-JP" altLang="en-US" b="1" u="sng" dirty="0" smtClean="0">
                <a:solidFill>
                  <a:srgbClr val="FF0000"/>
                </a:solidFill>
              </a:rPr>
              <a:t>確実に病む</a:t>
            </a:r>
            <a:r>
              <a:rPr lang="ja-JP" altLang="en-US" dirty="0" smtClean="0"/>
              <a:t>！</a:t>
            </a:r>
            <a:endParaRPr lang="en-US" altLang="ja-JP" dirty="0" smtClean="0"/>
          </a:p>
          <a:p>
            <a:pPr lvl="1"/>
            <a:r>
              <a:rPr kumimoji="1" lang="en-US" altLang="ja-JP" dirty="0"/>
              <a:t>ε(</a:t>
            </a:r>
            <a:r>
              <a:rPr kumimoji="1" lang="ja-JP" altLang="en-US" dirty="0"/>
              <a:t>　　　　 </a:t>
            </a:r>
            <a:r>
              <a:rPr kumimoji="1" lang="en-US" altLang="ja-JP" dirty="0"/>
              <a:t>v </a:t>
            </a:r>
            <a:r>
              <a:rPr kumimoji="1" lang="ja-JP" altLang="en-US" dirty="0"/>
              <a:t>ﾟ</a:t>
            </a:r>
            <a:r>
              <a:rPr kumimoji="1" lang="en-US" altLang="ja-JP" dirty="0"/>
              <a:t>ω</a:t>
            </a:r>
            <a:r>
              <a:rPr kumimoji="1" lang="ja-JP" altLang="en-US" dirty="0"/>
              <a:t>ﾟ</a:t>
            </a:r>
            <a:r>
              <a:rPr kumimoji="1" lang="en-US" altLang="ja-JP" dirty="0" smtClean="0"/>
              <a:t>)</a:t>
            </a:r>
            <a:r>
              <a:rPr lang="ja-JP" altLang="en-US" dirty="0" smtClean="0"/>
              <a:t>＜僕をおうちに帰すと</a:t>
            </a:r>
            <a:r>
              <a:rPr lang="en-US" altLang="ja-JP" dirty="0" smtClean="0"/>
              <a:t/>
            </a:r>
            <a:br>
              <a:rPr lang="en-US" altLang="ja-JP" dirty="0" smtClean="0"/>
            </a:br>
            <a:r>
              <a:rPr lang="ja-JP" altLang="en-US" dirty="0" smtClean="0"/>
              <a:t>思って楽しくやろうね！</a:t>
            </a:r>
            <a:endParaRPr lang="en-US" altLang="ja-JP" dirty="0" smtClean="0"/>
          </a:p>
          <a:p>
            <a:pPr lvl="2"/>
            <a:r>
              <a:rPr kumimoji="1" lang="ja-JP" altLang="en-US" dirty="0"/>
              <a:t>うる</a:t>
            </a:r>
            <a:r>
              <a:rPr kumimoji="1" lang="ja-JP" altLang="en-US" dirty="0" err="1"/>
              <a:t>せ</a:t>
            </a:r>
            <a:r>
              <a:rPr kumimoji="1" lang="ja-JP" altLang="en-US" dirty="0" smtClean="0"/>
              <a:t>ーバカ！</a:t>
            </a:r>
            <a:endParaRPr kumimoji="1" lang="en-US" altLang="ja-JP" dirty="0" smtClean="0"/>
          </a:p>
          <a:p>
            <a:pPr marL="0" indent="0">
              <a:buNone/>
            </a:pPr>
            <a:endParaRPr kumimoji="1" lang="en-US" altLang="ja-JP" dirty="0" smtClean="0"/>
          </a:p>
          <a:p>
            <a:endParaRPr kumimoji="1" lang="ja-JP" altLang="en-US" dirty="0"/>
          </a:p>
        </p:txBody>
      </p:sp>
    </p:spTree>
    <p:extLst>
      <p:ext uri="{BB962C8B-B14F-4D97-AF65-F5344CB8AC3E}">
        <p14:creationId xmlns:p14="http://schemas.microsoft.com/office/powerpoint/2010/main" val="3265770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皆さんは</a:t>
            </a:r>
            <a:r>
              <a:rPr kumimoji="1" lang="en-US" altLang="ja-JP" dirty="0" smtClean="0"/>
              <a:t>TGS</a:t>
            </a:r>
            <a:r>
              <a:rPr kumimoji="1" lang="ja-JP" altLang="en-US" dirty="0" err="1" smtClean="0"/>
              <a:t>での</a:t>
            </a:r>
            <a:r>
              <a:rPr kumimoji="1" lang="ja-JP" altLang="en-US" dirty="0" smtClean="0"/>
              <a:t>出し物を</a:t>
            </a:r>
            <a:r>
              <a:rPr kumimoji="1" lang="en-US" altLang="ja-JP" dirty="0" smtClean="0"/>
              <a:t/>
            </a:r>
            <a:br>
              <a:rPr kumimoji="1" lang="en-US" altLang="ja-JP" dirty="0" smtClean="0"/>
            </a:br>
            <a:r>
              <a:rPr kumimoji="1" lang="ja-JP" altLang="en-US" dirty="0" smtClean="0"/>
              <a:t>作っています！</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プレイヤーがどう思うかが第一です</a:t>
            </a:r>
            <a:endParaRPr kumimoji="1" lang="en-US" altLang="ja-JP" dirty="0" smtClean="0"/>
          </a:p>
          <a:p>
            <a:pPr lvl="1"/>
            <a:r>
              <a:rPr lang="ja-JP" altLang="en-US" dirty="0" smtClean="0"/>
              <a:t>自分</a:t>
            </a:r>
            <a:r>
              <a:rPr lang="ja-JP" altLang="en-US" dirty="0"/>
              <a:t>たち</a:t>
            </a:r>
            <a:r>
              <a:rPr lang="ja-JP" altLang="en-US" dirty="0" smtClean="0"/>
              <a:t>の</a:t>
            </a:r>
            <a:r>
              <a:rPr lang="ja-JP" altLang="en-US" dirty="0"/>
              <a:t>こだわり</a:t>
            </a:r>
            <a:r>
              <a:rPr lang="ja-JP" altLang="en-US" dirty="0" smtClean="0"/>
              <a:t>は捨てねばならない時もあるので、その覚悟は持とう</a:t>
            </a:r>
            <a:endParaRPr kumimoji="1" lang="en-US" altLang="ja-JP" dirty="0" smtClean="0"/>
          </a:p>
          <a:p>
            <a:r>
              <a:rPr lang="ja-JP" altLang="en-US" dirty="0"/>
              <a:t>出展まで</a:t>
            </a:r>
            <a:r>
              <a:rPr lang="ja-JP" altLang="en-US" dirty="0" smtClean="0"/>
              <a:t>に色々言われることでしょう</a:t>
            </a:r>
            <a:endParaRPr lang="en-US" altLang="ja-JP" dirty="0" smtClean="0"/>
          </a:p>
          <a:p>
            <a:pPr lvl="1"/>
            <a:r>
              <a:rPr kumimoji="1" lang="ja-JP" altLang="en-US" dirty="0" smtClean="0"/>
              <a:t>こんなんゲームじゃねぇだの、プレイヤーはそっぽを向くだの</a:t>
            </a:r>
            <a:endParaRPr kumimoji="1" lang="en-US" altLang="ja-JP" dirty="0" smtClean="0"/>
          </a:p>
          <a:p>
            <a:pPr lvl="1"/>
            <a:r>
              <a:rPr lang="ja-JP" altLang="en-US" dirty="0"/>
              <a:t>ですが</a:t>
            </a:r>
            <a:r>
              <a:rPr lang="ja-JP" altLang="en-US" dirty="0" smtClean="0"/>
              <a:t>、この段階になるとそういった意見を拾い上げた方が遊んでもらいやすくなります</a:t>
            </a:r>
            <a:endParaRPr lang="en-US" altLang="ja-JP" dirty="0" smtClean="0"/>
          </a:p>
          <a:p>
            <a:pPr lvl="1"/>
            <a:r>
              <a:rPr kumimoji="1" lang="ja-JP" altLang="en-US" dirty="0"/>
              <a:t>全部</a:t>
            </a:r>
            <a:r>
              <a:rPr kumimoji="1" lang="ja-JP" altLang="en-US" dirty="0" smtClean="0"/>
              <a:t>は直しきれないので、優先順位を見誤らないように！</a:t>
            </a:r>
            <a:endParaRPr kumimoji="1" lang="en-US" altLang="ja-JP" dirty="0" smtClean="0"/>
          </a:p>
        </p:txBody>
      </p:sp>
    </p:spTree>
    <p:extLst>
      <p:ext uri="{BB962C8B-B14F-4D97-AF65-F5344CB8AC3E}">
        <p14:creationId xmlns:p14="http://schemas.microsoft.com/office/powerpoint/2010/main" val="2163692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ε(</a:t>
            </a:r>
            <a:r>
              <a:rPr kumimoji="1" lang="ja-JP" altLang="en-US" dirty="0" smtClean="0"/>
              <a:t>　　　　 </a:t>
            </a:r>
            <a:r>
              <a:rPr kumimoji="1" lang="en-US" altLang="ja-JP" dirty="0" smtClean="0"/>
              <a:t>v </a:t>
            </a:r>
            <a:r>
              <a:rPr kumimoji="1" lang="ja-JP" altLang="en-US" dirty="0" smtClean="0"/>
              <a:t>ﾟ</a:t>
            </a:r>
            <a:r>
              <a:rPr kumimoji="1" lang="en-US" altLang="ja-JP" dirty="0" smtClean="0"/>
              <a:t>ω</a:t>
            </a:r>
            <a:r>
              <a:rPr kumimoji="1" lang="ja-JP" altLang="en-US" dirty="0" smtClean="0"/>
              <a:t>ﾟ</a:t>
            </a:r>
            <a:r>
              <a:rPr kumimoji="1" lang="en-US" altLang="ja-JP" dirty="0" smtClean="0"/>
              <a:t>)</a:t>
            </a:r>
            <a:r>
              <a:rPr kumimoji="1" lang="ja-JP" altLang="en-US" dirty="0" err="1" smtClean="0"/>
              <a:t>の優</a:t>
            </a:r>
            <a:r>
              <a:rPr kumimoji="1" lang="ja-JP" altLang="en-US" dirty="0" smtClean="0"/>
              <a:t>先順位</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正直今まで企画発表してきたことが</a:t>
            </a:r>
            <a:r>
              <a:rPr kumimoji="1" lang="en-US" altLang="ja-JP" dirty="0" smtClean="0"/>
              <a:t>100</a:t>
            </a:r>
            <a:r>
              <a:rPr kumimoji="1" lang="ja-JP" altLang="en-US" dirty="0" smtClean="0"/>
              <a:t>％出来ているところはないだろう</a:t>
            </a:r>
            <a:endParaRPr kumimoji="1" lang="en-US" altLang="ja-JP" dirty="0" smtClean="0"/>
          </a:p>
          <a:p>
            <a:r>
              <a:rPr lang="ja-JP" altLang="en-US" dirty="0" smtClean="0"/>
              <a:t>これから先はそれを</a:t>
            </a:r>
            <a:r>
              <a:rPr lang="en-US" altLang="ja-JP" dirty="0" smtClean="0"/>
              <a:t>100</a:t>
            </a:r>
            <a:r>
              <a:rPr lang="ja-JP" altLang="en-US" dirty="0" smtClean="0"/>
              <a:t>％にするよりも</a:t>
            </a:r>
            <a:r>
              <a:rPr lang="en-US" altLang="ja-JP" dirty="0" smtClean="0"/>
              <a:t/>
            </a:r>
            <a:br>
              <a:rPr lang="en-US" altLang="ja-JP" dirty="0" smtClean="0"/>
            </a:br>
            <a:r>
              <a:rPr lang="ja-JP" altLang="en-US" dirty="0" smtClean="0"/>
              <a:t>重要度が高くなる項目が出てくる</a:t>
            </a:r>
            <a:endParaRPr lang="en-US" altLang="ja-JP" dirty="0" smtClean="0"/>
          </a:p>
          <a:p>
            <a:endParaRPr kumimoji="1" lang="en-US" altLang="ja-JP" dirty="0"/>
          </a:p>
          <a:p>
            <a:pPr marL="0" indent="0" algn="ctr">
              <a:buNone/>
            </a:pPr>
            <a:r>
              <a:rPr lang="ja-JP" altLang="en-US" b="1" dirty="0" smtClean="0"/>
              <a:t>それが、ユーザビリティ</a:t>
            </a:r>
            <a:endParaRPr lang="en-US" altLang="ja-JP" b="1" dirty="0" smtClean="0"/>
          </a:p>
          <a:p>
            <a:pPr marL="0" indent="0" algn="ctr">
              <a:buNone/>
            </a:pPr>
            <a:r>
              <a:rPr kumimoji="1" lang="en-US" altLang="ja-JP" b="1" dirty="0" smtClean="0"/>
              <a:t>(</a:t>
            </a:r>
            <a:r>
              <a:rPr kumimoji="1" lang="ja-JP" altLang="en-US" b="1" dirty="0" smtClean="0"/>
              <a:t>ゲームバランスとか以前の問題</a:t>
            </a:r>
            <a:r>
              <a:rPr kumimoji="1" lang="en-US" altLang="ja-JP" b="1" dirty="0" smtClean="0"/>
              <a:t>)</a:t>
            </a:r>
            <a:endParaRPr kumimoji="1" lang="ja-JP" altLang="en-US" b="1" dirty="0"/>
          </a:p>
        </p:txBody>
      </p:sp>
    </p:spTree>
    <p:extLst>
      <p:ext uri="{BB962C8B-B14F-4D97-AF65-F5344CB8AC3E}">
        <p14:creationId xmlns:p14="http://schemas.microsoft.com/office/powerpoint/2010/main" val="2970983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ユーザビリティを高めるには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プレイヤーに親切であること</a:t>
            </a:r>
            <a:endParaRPr kumimoji="1" lang="en-US" altLang="ja-JP" dirty="0" smtClean="0"/>
          </a:p>
          <a:p>
            <a:endParaRPr lang="en-US" altLang="ja-JP" dirty="0"/>
          </a:p>
          <a:p>
            <a:r>
              <a:rPr kumimoji="1" lang="en-US" altLang="ja-JP" dirty="0" smtClean="0"/>
              <a:t>Q</a:t>
            </a:r>
            <a:r>
              <a:rPr kumimoji="1" lang="ja-JP" altLang="en-US" dirty="0" smtClean="0"/>
              <a:t>「人間余裕の無い時に他人に親切にできるものでしょうか？」</a:t>
            </a:r>
            <a:endParaRPr kumimoji="1" lang="en-US" altLang="ja-JP" dirty="0" smtClean="0"/>
          </a:p>
          <a:p>
            <a:r>
              <a:rPr lang="en-US" altLang="ja-JP" dirty="0" smtClean="0"/>
              <a:t>A</a:t>
            </a:r>
            <a:r>
              <a:rPr lang="ja-JP" altLang="en-US" dirty="0" smtClean="0"/>
              <a:t>「まず無理でしょうね」</a:t>
            </a:r>
            <a:endParaRPr lang="en-US" altLang="ja-JP" dirty="0" smtClean="0"/>
          </a:p>
          <a:p>
            <a:endParaRPr kumimoji="1" lang="en-US" altLang="ja-JP" dirty="0"/>
          </a:p>
          <a:p>
            <a:r>
              <a:rPr lang="ja-JP" altLang="en-US" b="1" u="sng" dirty="0" smtClean="0"/>
              <a:t>余裕のあるうちに操作周りの不親切さを解消しておこう！</a:t>
            </a:r>
            <a:endParaRPr kumimoji="1" lang="ja-JP" altLang="en-US" b="1" u="sng" dirty="0"/>
          </a:p>
        </p:txBody>
      </p:sp>
    </p:spTree>
    <p:extLst>
      <p:ext uri="{BB962C8B-B14F-4D97-AF65-F5344CB8AC3E}">
        <p14:creationId xmlns:p14="http://schemas.microsoft.com/office/powerpoint/2010/main" val="142453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1</a:t>
            </a:r>
            <a:r>
              <a:rPr lang="ja-JP" altLang="en-US" dirty="0" smtClean="0"/>
              <a:t>人でも多くのプレイヤーに</a:t>
            </a:r>
            <a:r>
              <a:rPr lang="en-US" altLang="ja-JP" dirty="0" smtClean="0"/>
              <a:t/>
            </a:r>
            <a:br>
              <a:rPr lang="en-US" altLang="ja-JP" dirty="0" smtClean="0"/>
            </a:br>
            <a:r>
              <a:rPr lang="ja-JP" altLang="en-US" dirty="0" smtClean="0"/>
              <a:t>少しでも楽しい体験を</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開発は会場でもできる！</a:t>
            </a:r>
            <a:endParaRPr kumimoji="1" lang="en-US" altLang="ja-JP" dirty="0" smtClean="0"/>
          </a:p>
          <a:p>
            <a:pPr lvl="1"/>
            <a:r>
              <a:rPr lang="en-US" altLang="ja-JP" dirty="0" smtClean="0"/>
              <a:t>…Unreal</a:t>
            </a:r>
            <a:r>
              <a:rPr lang="ja-JP" altLang="en-US" dirty="0" smtClean="0"/>
              <a:t>だと厳しいか？</a:t>
            </a:r>
            <a:endParaRPr lang="en-US" altLang="ja-JP" dirty="0" smtClean="0"/>
          </a:p>
          <a:p>
            <a:endParaRPr kumimoji="1" lang="en-US" altLang="ja-JP" dirty="0" smtClean="0"/>
          </a:p>
          <a:p>
            <a:r>
              <a:rPr kumimoji="1" lang="ja-JP" altLang="en-US" dirty="0" smtClean="0"/>
              <a:t>修正→筐体へ反映、の流れをミスせずに迅速にできるようになっておくこと！</a:t>
            </a:r>
            <a:endParaRPr kumimoji="1" lang="en-US" altLang="ja-JP" dirty="0" smtClean="0"/>
          </a:p>
          <a:p>
            <a:pPr lvl="1"/>
            <a:r>
              <a:rPr kumimoji="1" lang="ja-JP" altLang="en-US" dirty="0" smtClean="0"/>
              <a:t>昨年度はメモリリークなどのバグが発覚して修正必須に追い込まれたところもあるので</a:t>
            </a:r>
            <a:endParaRPr kumimoji="1" lang="ja-JP" altLang="en-US" dirty="0"/>
          </a:p>
        </p:txBody>
      </p:sp>
    </p:spTree>
    <p:extLst>
      <p:ext uri="{BB962C8B-B14F-4D97-AF65-F5344CB8AC3E}">
        <p14:creationId xmlns:p14="http://schemas.microsoft.com/office/powerpoint/2010/main" val="3171224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バッカお前</a:t>
            </a:r>
            <a:r>
              <a:rPr kumimoji="1" lang="en-US" altLang="ja-JP" dirty="0" smtClean="0"/>
              <a:t>…</a:t>
            </a:r>
            <a:r>
              <a:rPr kumimoji="1" lang="ja-JP" altLang="en-US" dirty="0" smtClean="0"/>
              <a:t>俺がついてるだろ！</a:t>
            </a:r>
            <a:endParaRPr kumimoji="1" lang="ja-JP" altLang="en-US" dirty="0"/>
          </a:p>
        </p:txBody>
      </p:sp>
      <p:sp>
        <p:nvSpPr>
          <p:cNvPr id="3" name="コンテンツ プレースホルダー 2"/>
          <p:cNvSpPr>
            <a:spLocks noGrp="1"/>
          </p:cNvSpPr>
          <p:nvPr>
            <p:ph idx="1"/>
          </p:nvPr>
        </p:nvSpPr>
        <p:spPr/>
        <p:txBody>
          <a:bodyPr/>
          <a:lstStyle/>
          <a:p>
            <a:r>
              <a:rPr lang="ja-JP" altLang="en-US" dirty="0"/>
              <a:t>自力</a:t>
            </a:r>
            <a:r>
              <a:rPr lang="ja-JP" altLang="en-US" dirty="0" smtClean="0"/>
              <a:t>で何かを成し遂げるというのは、</a:t>
            </a:r>
            <a:r>
              <a:rPr lang="en-US" altLang="ja-JP" dirty="0" smtClean="0"/>
              <a:t/>
            </a:r>
            <a:br>
              <a:rPr lang="en-US" altLang="ja-JP" dirty="0" smtClean="0"/>
            </a:br>
            <a:r>
              <a:rPr lang="ja-JP" altLang="en-US" dirty="0" smtClean="0"/>
              <a:t>如何に周囲の人たちの力を借りられるか、でもあるのだぜ！</a:t>
            </a:r>
            <a:endParaRPr lang="en-US" altLang="ja-JP" dirty="0" smtClean="0"/>
          </a:p>
          <a:p>
            <a:pPr lvl="1"/>
            <a:r>
              <a:rPr kumimoji="1" lang="ja-JP" altLang="en-US" dirty="0"/>
              <a:t>基本的</a:t>
            </a:r>
            <a:r>
              <a:rPr kumimoji="1" lang="ja-JP" altLang="en-US" dirty="0" smtClean="0"/>
              <a:t>に</a:t>
            </a:r>
            <a:r>
              <a:rPr kumimoji="1" lang="en-US" altLang="ja-JP" dirty="0" smtClean="0"/>
              <a:t>8</a:t>
            </a:r>
            <a:r>
              <a:rPr kumimoji="1" lang="ja-JP" altLang="en-US" dirty="0" smtClean="0"/>
              <a:t>月中もオンライン・オフライン</a:t>
            </a:r>
            <a:r>
              <a:rPr kumimoji="1" lang="en-US" altLang="ja-JP" dirty="0" smtClean="0"/>
              <a:t/>
            </a:r>
            <a:br>
              <a:rPr kumimoji="1" lang="en-US" altLang="ja-JP" dirty="0" smtClean="0"/>
            </a:br>
            <a:r>
              <a:rPr kumimoji="1" lang="ja-JP" altLang="en-US" dirty="0" smtClean="0"/>
              <a:t>問わず質問・相談受け付けます</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4088985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その他の格言</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「転ばぬ先のバックアップ」</a:t>
            </a:r>
            <a:endParaRPr kumimoji="1" lang="en-US" altLang="ja-JP" dirty="0" smtClean="0"/>
          </a:p>
          <a:p>
            <a:pPr lvl="1"/>
            <a:r>
              <a:rPr lang="ja-JP" altLang="en-US" dirty="0"/>
              <a:t>対</a:t>
            </a:r>
            <a:r>
              <a:rPr lang="ja-JP" altLang="en-US" dirty="0" smtClean="0"/>
              <a:t>になる格言として</a:t>
            </a:r>
            <a:r>
              <a:rPr lang="en-US" altLang="ja-JP" dirty="0" smtClean="0"/>
              <a:t/>
            </a:r>
            <a:br>
              <a:rPr lang="en-US" altLang="ja-JP" dirty="0" smtClean="0"/>
            </a:br>
            <a:r>
              <a:rPr lang="ja-JP" altLang="en-US" dirty="0" smtClean="0"/>
              <a:t>「バックアップ、したい時にはデータ無し」</a:t>
            </a:r>
            <a:endParaRPr lang="en-US" altLang="ja-JP" dirty="0" smtClean="0"/>
          </a:p>
          <a:p>
            <a:endParaRPr kumimoji="1" lang="en-US" altLang="ja-JP" dirty="0"/>
          </a:p>
          <a:p>
            <a:r>
              <a:rPr lang="ja-JP" altLang="en-US" dirty="0"/>
              <a:t>「一番</a:t>
            </a:r>
            <a:r>
              <a:rPr lang="ja-JP" altLang="en-US" dirty="0" smtClean="0"/>
              <a:t>いけない</a:t>
            </a:r>
            <a:r>
              <a:rPr lang="ja-JP" altLang="en-US" dirty="0"/>
              <a:t>のはお腹が空いて</a:t>
            </a:r>
            <a:r>
              <a:rPr lang="ja-JP" altLang="en-US" dirty="0" smtClean="0"/>
              <a:t>いる</a:t>
            </a:r>
            <a:r>
              <a:rPr lang="en-US" altLang="ja-JP" dirty="0" smtClean="0"/>
              <a:t/>
            </a:r>
            <a:br>
              <a:rPr lang="en-US" altLang="ja-JP" dirty="0" smtClean="0"/>
            </a:br>
            <a:r>
              <a:rPr lang="ja-JP" altLang="en-US" dirty="0" smtClean="0"/>
              <a:t>　こと</a:t>
            </a:r>
            <a:r>
              <a:rPr lang="ja-JP" altLang="en-US" dirty="0"/>
              <a:t>と一人でいることだ</a:t>
            </a:r>
            <a:r>
              <a:rPr lang="ja-JP" altLang="en-US" dirty="0" smtClean="0"/>
              <a:t>から」</a:t>
            </a:r>
            <a:endParaRPr lang="en-US" altLang="ja-JP" dirty="0" smtClean="0"/>
          </a:p>
          <a:p>
            <a:pPr lvl="1"/>
            <a:r>
              <a:rPr kumimoji="1" lang="ja-JP" altLang="en-US" dirty="0"/>
              <a:t>みんな</a:t>
            </a:r>
            <a:r>
              <a:rPr kumimoji="1" lang="ja-JP" altLang="en-US" dirty="0" smtClean="0"/>
              <a:t>で集まってわいわいとやりましょう</a:t>
            </a:r>
            <a:endParaRPr kumimoji="1" lang="en-US" altLang="ja-JP" dirty="0" smtClean="0"/>
          </a:p>
          <a:p>
            <a:pPr lvl="1"/>
            <a:r>
              <a:rPr lang="ja-JP" altLang="en-US" dirty="0" smtClean="0"/>
              <a:t>ちゃんとメシは喰って、寝るんだぞ</a:t>
            </a:r>
            <a:endParaRPr kumimoji="1" lang="ja-JP" altLang="en-US" dirty="0"/>
          </a:p>
        </p:txBody>
      </p:sp>
    </p:spTree>
    <p:extLst>
      <p:ext uri="{BB962C8B-B14F-4D97-AF65-F5344CB8AC3E}">
        <p14:creationId xmlns:p14="http://schemas.microsoft.com/office/powerpoint/2010/main" val="286559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2592</TotalTime>
  <Words>1031</Words>
  <Application>Microsoft Office PowerPoint</Application>
  <PresentationFormat>画面に合わせる (4:3)</PresentationFormat>
  <Paragraphs>165</Paragraphs>
  <Slides>25</Slides>
  <Notes>0</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Office テーマ</vt:lpstr>
      <vt:lpstr>プロジェクト演習III,V ＜インタラクティブ・ゲーム制作＞ プログラミングコース</vt:lpstr>
      <vt:lpstr>今日の内容</vt:lpstr>
      <vt:lpstr>TGS直前でのアドバイス</vt:lpstr>
      <vt:lpstr>皆さんはTGSでの出し物を 作っています！</vt:lpstr>
      <vt:lpstr>ε(　　　　 v ﾟωﾟ)の優先順位</vt:lpstr>
      <vt:lpstr>ユーザビリティを高めるには</vt:lpstr>
      <vt:lpstr>1人でも多くのプレイヤーに 少しでも楽しい体験を</vt:lpstr>
      <vt:lpstr>バッカお前…俺がついてるだろ！</vt:lpstr>
      <vt:lpstr>その他の格言</vt:lpstr>
      <vt:lpstr>2年生へのプレゼント</vt:lpstr>
      <vt:lpstr>これまでの授業で出た課題(1)</vt:lpstr>
      <vt:lpstr>これまでの授業で出た課題(2)</vt:lpstr>
      <vt:lpstr>以下のPDFに含まれている問題</vt:lpstr>
      <vt:lpstr>今回新たに提示する課題</vt:lpstr>
      <vt:lpstr>課題に取り組むに あたってのルール</vt:lpstr>
      <vt:lpstr>外部参考資料</vt:lpstr>
      <vt:lpstr>C++の文法・概念編</vt:lpstr>
      <vt:lpstr>STLの使い方</vt:lpstr>
      <vt:lpstr>その他言語の基本系</vt:lpstr>
      <vt:lpstr>今日の大本命</vt:lpstr>
      <vt:lpstr>要素技術のフォローアップ</vt:lpstr>
      <vt:lpstr>Windows API系</vt:lpstr>
      <vt:lpstr>OpenGL</vt:lpstr>
      <vt:lpstr>アルゴリズム・ゲームデザイン</vt:lpstr>
      <vt:lpstr>場合によっては毒</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226</cp:revision>
  <dcterms:created xsi:type="dcterms:W3CDTF">2009-04-23T09:33:46Z</dcterms:created>
  <dcterms:modified xsi:type="dcterms:W3CDTF">2012-07-25T08:29:52Z</dcterms:modified>
</cp:coreProperties>
</file>