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1" r:id="rId6"/>
    <p:sldId id="270" r:id="rId7"/>
    <p:sldId id="272" r:id="rId8"/>
    <p:sldId id="277" r:id="rId9"/>
    <p:sldId id="273" r:id="rId10"/>
    <p:sldId id="274" r:id="rId11"/>
    <p:sldId id="278" r:id="rId12"/>
    <p:sldId id="279" r:id="rId13"/>
    <p:sldId id="280" r:id="rId14"/>
    <p:sldId id="281" r:id="rId15"/>
    <p:sldId id="283" r:id="rId16"/>
    <p:sldId id="282" r:id="rId17"/>
    <p:sldId id="275" r:id="rId18"/>
    <p:sldId id="276"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3" d="100"/>
          <a:sy n="93" d="100"/>
        </p:scale>
        <p:origin x="-91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2012/6/13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2012/6/13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7</a:t>
            </a:r>
            <a:r>
              <a:rPr kumimoji="1" lang="ja-JP" altLang="en-US" dirty="0" smtClean="0"/>
              <a:t>回</a:t>
            </a:r>
            <a:endParaRPr kumimoji="1" lang="en-US" altLang="ja-JP" dirty="0" smtClean="0"/>
          </a:p>
          <a:p>
            <a:r>
              <a:rPr lang="ja-JP" altLang="en-US" dirty="0" smtClean="0"/>
              <a:t>継承の使い方：</a:t>
            </a:r>
            <a:r>
              <a:rPr lang="en-US" altLang="ja-JP" dirty="0" smtClean="0"/>
              <a:t>C++</a:t>
            </a:r>
            <a:r>
              <a:rPr lang="ja-JP" altLang="en-US" dirty="0" smtClean="0"/>
              <a:t>編</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継承が便利な時：その</a:t>
            </a:r>
            <a:r>
              <a:rPr kumimoji="1" lang="en-US" altLang="ja-JP" dirty="0" smtClean="0"/>
              <a:t>2</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ポリモフィズム</a:t>
            </a:r>
            <a:r>
              <a:rPr lang="en-US" altLang="ja-JP" dirty="0"/>
              <a:t>(</a:t>
            </a:r>
            <a:r>
              <a:rPr lang="ja-JP" altLang="en-US" dirty="0"/>
              <a:t>多態性</a:t>
            </a:r>
            <a:r>
              <a:rPr lang="en-US" altLang="ja-JP" dirty="0"/>
              <a:t>)</a:t>
            </a:r>
            <a:endParaRPr lang="en-US" altLang="ja-JP" dirty="0" smtClean="0"/>
          </a:p>
          <a:p>
            <a:pPr lvl="1"/>
            <a:r>
              <a:rPr lang="ja-JP" altLang="en-US" dirty="0" smtClean="0"/>
              <a:t>共通の基底クラスから派生したクラスは、基底クラス型のポインタでまとめて管理できる</a:t>
            </a:r>
            <a:endParaRPr lang="en-US" altLang="ja-JP" dirty="0" smtClean="0"/>
          </a:p>
          <a:p>
            <a:pPr marL="1314450" lvl="3" indent="0">
              <a:buNone/>
            </a:pPr>
            <a:r>
              <a:rPr lang="en-US" altLang="ja-JP" dirty="0" err="1" smtClean="0"/>
              <a:t>PlugChan</a:t>
            </a:r>
            <a:r>
              <a:rPr lang="en-US" altLang="ja-JP" dirty="0" smtClean="0"/>
              <a:t> *plugs[2];</a:t>
            </a:r>
          </a:p>
          <a:p>
            <a:pPr marL="1314450" lvl="3" indent="0">
              <a:buNone/>
            </a:pPr>
            <a:r>
              <a:rPr lang="en-US" altLang="ja-JP" dirty="0" smtClean="0"/>
              <a:t>plugs[0] = new </a:t>
            </a:r>
            <a:r>
              <a:rPr lang="en-US" altLang="ja-JP" dirty="0" err="1" smtClean="0"/>
              <a:t>PlugChan</a:t>
            </a:r>
            <a:r>
              <a:rPr lang="en-US" altLang="ja-JP" dirty="0" smtClean="0"/>
              <a:t>();</a:t>
            </a:r>
          </a:p>
          <a:p>
            <a:pPr marL="1314450" lvl="3" indent="0">
              <a:buNone/>
            </a:pPr>
            <a:r>
              <a:rPr lang="en-US" altLang="ja-JP" dirty="0" smtClean="0"/>
              <a:t>plugs[1] = new </a:t>
            </a:r>
            <a:r>
              <a:rPr lang="en-US" altLang="ja-JP" dirty="0" err="1" smtClean="0"/>
              <a:t>GreatPlugChan</a:t>
            </a:r>
            <a:r>
              <a:rPr lang="en-US" altLang="ja-JP" dirty="0" smtClean="0"/>
              <a:t>();</a:t>
            </a:r>
          </a:p>
          <a:p>
            <a:pPr lvl="1"/>
            <a:r>
              <a:rPr lang="ja-JP" altLang="en-US" dirty="0" smtClean="0"/>
              <a:t>基底クラスでうまく共通項を括りだしておくと、派生クラスのバリエーションを効率良く管理できる</a:t>
            </a:r>
            <a:endParaRPr lang="en-US" altLang="ja-JP" dirty="0"/>
          </a:p>
        </p:txBody>
      </p:sp>
    </p:spTree>
    <p:extLst>
      <p:ext uri="{BB962C8B-B14F-4D97-AF65-F5344CB8AC3E}">
        <p14:creationId xmlns:p14="http://schemas.microsoft.com/office/powerpoint/2010/main" val="22939910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オーバーライドと仮想関数</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基底型のポインタで管理している限り、基底型で宣言したメンバしか使えない</a:t>
            </a:r>
            <a:endParaRPr kumimoji="1" lang="en-US" altLang="ja-JP" dirty="0" smtClean="0"/>
          </a:p>
          <a:p>
            <a:r>
              <a:rPr lang="ja-JP" altLang="en-US" dirty="0"/>
              <a:t>しかし</a:t>
            </a:r>
            <a:r>
              <a:rPr lang="ja-JP" altLang="en-US" dirty="0" smtClean="0"/>
              <a:t>、基底型で宣言した関数を、</a:t>
            </a:r>
            <a:r>
              <a:rPr lang="en-US" altLang="ja-JP" dirty="0" smtClean="0"/>
              <a:t/>
            </a:r>
            <a:br>
              <a:rPr lang="en-US" altLang="ja-JP" dirty="0" smtClean="0"/>
            </a:br>
            <a:r>
              <a:rPr lang="ja-JP" altLang="en-US" dirty="0" smtClean="0"/>
              <a:t>派生型で上書きしておくと、基底型の</a:t>
            </a:r>
            <a:r>
              <a:rPr lang="en-US" altLang="ja-JP" dirty="0" smtClean="0"/>
              <a:t/>
            </a:r>
            <a:br>
              <a:rPr lang="en-US" altLang="ja-JP" dirty="0" smtClean="0"/>
            </a:br>
            <a:r>
              <a:rPr lang="ja-JP" altLang="en-US" dirty="0" smtClean="0"/>
              <a:t>ポインタを通じて呼び出しても派生型で定義した処理を呼び出すことができる</a:t>
            </a:r>
            <a:endParaRPr lang="en-US" altLang="ja-JP" dirty="0" smtClean="0"/>
          </a:p>
          <a:p>
            <a:pPr lvl="1"/>
            <a:r>
              <a:rPr lang="ja-JP" altLang="en-US" dirty="0" smtClean="0"/>
              <a:t>この関数</a:t>
            </a:r>
            <a:r>
              <a:rPr kumimoji="1" lang="ja-JP" altLang="en-US" dirty="0" smtClean="0"/>
              <a:t>上書きをオーバーライドと呼ぶ</a:t>
            </a:r>
            <a:endParaRPr kumimoji="1" lang="en-US" altLang="ja-JP" dirty="0" smtClean="0"/>
          </a:p>
          <a:p>
            <a:pPr lvl="1"/>
            <a:r>
              <a:rPr kumimoji="1" lang="ja-JP" altLang="en-US" dirty="0" smtClean="0"/>
              <a:t>オーバーライドする関数は、仮想関数として</a:t>
            </a:r>
            <a:r>
              <a:rPr kumimoji="1" lang="en-US" altLang="ja-JP" dirty="0" smtClean="0"/>
              <a:t>virtual</a:t>
            </a:r>
            <a:r>
              <a:rPr kumimoji="1" lang="ja-JP" altLang="en-US" dirty="0" smtClean="0"/>
              <a:t>を付けておく必要がある</a:t>
            </a:r>
            <a:endParaRPr kumimoji="1" lang="ja-JP" altLang="en-US" dirty="0"/>
          </a:p>
        </p:txBody>
      </p:sp>
    </p:spTree>
    <p:extLst>
      <p:ext uri="{BB962C8B-B14F-4D97-AF65-F5344CB8AC3E}">
        <p14:creationId xmlns:p14="http://schemas.microsoft.com/office/powerpoint/2010/main" val="2976138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例えば</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必殺技を起動する関数</a:t>
            </a:r>
            <a:r>
              <a:rPr kumimoji="1" lang="en-US" altLang="ja-JP" dirty="0" err="1" smtClean="0"/>
              <a:t>specialAttack</a:t>
            </a:r>
            <a:r>
              <a:rPr kumimoji="1" lang="en-US" altLang="ja-JP" dirty="0" smtClean="0"/>
              <a:t>()</a:t>
            </a:r>
            <a:r>
              <a:rPr kumimoji="1" lang="ja-JP" altLang="en-US" dirty="0" smtClean="0"/>
              <a:t>を作りたいとする</a:t>
            </a:r>
            <a:endParaRPr kumimoji="1" lang="en-US" altLang="ja-JP" dirty="0" smtClean="0"/>
          </a:p>
          <a:p>
            <a:r>
              <a:rPr lang="ja-JP" altLang="en-US" dirty="0"/>
              <a:t>プラグ</a:t>
            </a:r>
            <a:r>
              <a:rPr lang="ja-JP" altLang="en-US" dirty="0" smtClean="0"/>
              <a:t>ちゃんもグレートプラグちゃんも同じポインタの配列にしまっておきたい</a:t>
            </a:r>
            <a:endParaRPr lang="en-US" altLang="ja-JP" dirty="0" smtClean="0"/>
          </a:p>
          <a:p>
            <a:r>
              <a:rPr kumimoji="1" lang="ja-JP" altLang="en-US" dirty="0" smtClean="0"/>
              <a:t>でもそれぞれのクラスで別々の処理が</a:t>
            </a:r>
            <a:r>
              <a:rPr kumimoji="1" lang="en-US" altLang="ja-JP" dirty="0" smtClean="0"/>
              <a:t/>
            </a:r>
            <a:br>
              <a:rPr kumimoji="1" lang="en-US" altLang="ja-JP" dirty="0" smtClean="0"/>
            </a:br>
            <a:r>
              <a:rPr kumimoji="1" lang="ja-JP" altLang="en-US" dirty="0" smtClean="0"/>
              <a:t>ちゃんと呼ばれるようにしたい</a:t>
            </a:r>
            <a:endParaRPr kumimoji="1" lang="ja-JP" altLang="en-US" dirty="0"/>
          </a:p>
        </p:txBody>
      </p:sp>
    </p:spTree>
    <p:extLst>
      <p:ext uri="{BB962C8B-B14F-4D97-AF65-F5344CB8AC3E}">
        <p14:creationId xmlns:p14="http://schemas.microsoft.com/office/powerpoint/2010/main" val="22519280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こうすればいいのだ</a:t>
            </a:r>
            <a:endParaRPr kumimoji="1" lang="ja-JP" altLang="en-US" dirty="0"/>
          </a:p>
        </p:txBody>
      </p:sp>
      <p:sp>
        <p:nvSpPr>
          <p:cNvPr id="4" name="コンテンツ プレースホルダー 3"/>
          <p:cNvSpPr>
            <a:spLocks noGrp="1"/>
          </p:cNvSpPr>
          <p:nvPr>
            <p:ph sz="half" idx="1"/>
          </p:nvPr>
        </p:nvSpPr>
        <p:spPr/>
        <p:txBody>
          <a:bodyPr>
            <a:normAutofit fontScale="92500" lnSpcReduction="20000"/>
          </a:bodyPr>
          <a:lstStyle/>
          <a:p>
            <a:pPr marL="0" indent="0">
              <a:buNone/>
            </a:pPr>
            <a:r>
              <a:rPr kumimoji="1" lang="en-US" altLang="ja-JP" sz="1800" dirty="0" smtClean="0"/>
              <a:t>class </a:t>
            </a:r>
            <a:r>
              <a:rPr kumimoji="1" lang="en-US" altLang="ja-JP" sz="1800" dirty="0" err="1" smtClean="0"/>
              <a:t>PlugChan</a:t>
            </a:r>
            <a:r>
              <a:rPr kumimoji="1" lang="en-US" altLang="ja-JP" sz="1800" dirty="0" smtClean="0"/>
              <a:t> {</a:t>
            </a:r>
          </a:p>
          <a:p>
            <a:pPr marL="0" indent="0">
              <a:buNone/>
            </a:pPr>
            <a:r>
              <a:rPr lang="en-US" altLang="ja-JP" sz="1800" dirty="0" smtClean="0"/>
              <a:t>    // </a:t>
            </a:r>
            <a:r>
              <a:rPr lang="ja-JP" altLang="en-US" sz="1800" dirty="0" smtClean="0"/>
              <a:t>前後省略</a:t>
            </a:r>
            <a:endParaRPr lang="en-US" altLang="ja-JP" sz="1800" dirty="0" smtClean="0"/>
          </a:p>
          <a:p>
            <a:pPr marL="0" indent="0">
              <a:buNone/>
            </a:pPr>
            <a:r>
              <a:rPr kumimoji="1" lang="en-US" altLang="ja-JP" sz="1800" dirty="0" smtClean="0"/>
              <a:t>    virtual void </a:t>
            </a:r>
            <a:r>
              <a:rPr kumimoji="1" lang="en-US" altLang="ja-JP" sz="1800" dirty="0" err="1" smtClean="0"/>
              <a:t>specialAttack</a:t>
            </a:r>
            <a:r>
              <a:rPr kumimoji="1" lang="en-US" altLang="ja-JP" sz="1800" dirty="0" smtClean="0"/>
              <a:t>(void);</a:t>
            </a:r>
          </a:p>
          <a:p>
            <a:pPr marL="0" indent="0">
              <a:buNone/>
            </a:pPr>
            <a:r>
              <a:rPr lang="en-US" altLang="ja-JP" sz="1800" dirty="0" smtClean="0"/>
              <a:t>};</a:t>
            </a:r>
          </a:p>
          <a:p>
            <a:pPr marL="0" indent="0">
              <a:buNone/>
            </a:pPr>
            <a:endParaRPr kumimoji="1" lang="en-US" altLang="ja-JP" sz="1800" dirty="0"/>
          </a:p>
          <a:p>
            <a:pPr marL="0" indent="0">
              <a:buNone/>
            </a:pPr>
            <a:r>
              <a:rPr lang="en-US" altLang="ja-JP" sz="1800" dirty="0" smtClean="0"/>
              <a:t>/////////////////////////////////////</a:t>
            </a:r>
          </a:p>
          <a:p>
            <a:pPr marL="0" indent="0">
              <a:buNone/>
            </a:pPr>
            <a:endParaRPr kumimoji="1" lang="en-US" altLang="ja-JP" sz="1800" dirty="0"/>
          </a:p>
          <a:p>
            <a:pPr marL="0" indent="0">
              <a:buNone/>
            </a:pPr>
            <a:r>
              <a:rPr lang="en-US" altLang="ja-JP" sz="1800" dirty="0" smtClean="0"/>
              <a:t>void </a:t>
            </a:r>
            <a:r>
              <a:rPr lang="en-US" altLang="ja-JP" sz="1800" dirty="0" err="1" smtClean="0"/>
              <a:t>PlugChan</a:t>
            </a:r>
            <a:r>
              <a:rPr lang="en-US" altLang="ja-JP" sz="1800" dirty="0" smtClean="0"/>
              <a:t>::</a:t>
            </a:r>
            <a:r>
              <a:rPr lang="en-US" altLang="ja-JP" sz="1800" dirty="0" err="1" smtClean="0"/>
              <a:t>specialAttack</a:t>
            </a:r>
            <a:r>
              <a:rPr lang="en-US" altLang="ja-JP" sz="1800" dirty="0" smtClean="0"/>
              <a:t>(void)</a:t>
            </a:r>
          </a:p>
          <a:p>
            <a:pPr marL="0" indent="0">
              <a:buNone/>
            </a:pPr>
            <a:r>
              <a:rPr kumimoji="1" lang="en-US" altLang="ja-JP" sz="1800" dirty="0" smtClean="0"/>
              <a:t>{</a:t>
            </a:r>
          </a:p>
          <a:p>
            <a:pPr marL="0" indent="0">
              <a:buNone/>
            </a:pPr>
            <a:r>
              <a:rPr lang="en-US" altLang="ja-JP" sz="1800" dirty="0"/>
              <a:t> </a:t>
            </a:r>
            <a:r>
              <a:rPr lang="en-US" altLang="ja-JP" sz="1800" dirty="0" smtClean="0"/>
              <a:t>   </a:t>
            </a:r>
            <a:r>
              <a:rPr lang="en-US" altLang="ja-JP" sz="1800" dirty="0" err="1" smtClean="0"/>
              <a:t>cout</a:t>
            </a:r>
            <a:r>
              <a:rPr lang="en-US" altLang="ja-JP" sz="1800" dirty="0" smtClean="0"/>
              <a:t> &lt;&lt; “</a:t>
            </a:r>
            <a:r>
              <a:rPr lang="ja-JP" altLang="en-US" sz="1800" dirty="0" err="1" smtClean="0"/>
              <a:t>ろけっとぱ</a:t>
            </a:r>
            <a:r>
              <a:rPr lang="ja-JP" altLang="en-US" sz="1800" dirty="0" smtClean="0"/>
              <a:t>～</a:t>
            </a:r>
            <a:r>
              <a:rPr lang="ja-JP" altLang="en-US" sz="1800" dirty="0" err="1" smtClean="0"/>
              <a:t>んち</a:t>
            </a:r>
            <a:r>
              <a:rPr lang="ja-JP" altLang="en-US" sz="1800" dirty="0" smtClean="0"/>
              <a:t>！</a:t>
            </a:r>
            <a:r>
              <a:rPr lang="en-US" altLang="ja-JP" sz="1800" dirty="0" smtClean="0"/>
              <a:t>” &lt;&lt; </a:t>
            </a:r>
            <a:r>
              <a:rPr lang="en-US" altLang="ja-JP" sz="1800" dirty="0" err="1" smtClean="0"/>
              <a:t>endl</a:t>
            </a:r>
            <a:r>
              <a:rPr lang="en-US" altLang="ja-JP" sz="1800" dirty="0" smtClean="0"/>
              <a:t>;</a:t>
            </a:r>
            <a:endParaRPr kumimoji="1" lang="en-US" altLang="ja-JP" sz="1800" dirty="0" smtClean="0"/>
          </a:p>
          <a:p>
            <a:pPr marL="0" indent="0">
              <a:buNone/>
            </a:pPr>
            <a:r>
              <a:rPr lang="en-US" altLang="ja-JP" sz="1800" dirty="0"/>
              <a:t>}</a:t>
            </a:r>
            <a:endParaRPr kumimoji="1" lang="ja-JP" altLang="en-US" sz="1800" dirty="0"/>
          </a:p>
        </p:txBody>
      </p:sp>
      <p:sp>
        <p:nvSpPr>
          <p:cNvPr id="5" name="コンテンツ プレースホルダー 4"/>
          <p:cNvSpPr>
            <a:spLocks noGrp="1"/>
          </p:cNvSpPr>
          <p:nvPr>
            <p:ph sz="half" idx="2"/>
          </p:nvPr>
        </p:nvSpPr>
        <p:spPr/>
        <p:txBody>
          <a:bodyPr>
            <a:normAutofit fontScale="92500" lnSpcReduction="20000"/>
          </a:bodyPr>
          <a:lstStyle/>
          <a:p>
            <a:pPr marL="0" indent="0">
              <a:buNone/>
            </a:pPr>
            <a:r>
              <a:rPr lang="en-US" altLang="ja-JP" sz="1800" dirty="0"/>
              <a:t>class </a:t>
            </a:r>
            <a:r>
              <a:rPr lang="en-US" altLang="ja-JP" sz="1800" dirty="0" err="1" smtClean="0"/>
              <a:t>GreatPlugChan</a:t>
            </a:r>
            <a:r>
              <a:rPr lang="en-US" altLang="ja-JP" sz="1800" dirty="0" smtClean="0"/>
              <a:t> : public </a:t>
            </a:r>
            <a:r>
              <a:rPr lang="en-US" altLang="ja-JP" sz="1800" dirty="0" err="1" smtClean="0"/>
              <a:t>PlugChan</a:t>
            </a:r>
            <a:r>
              <a:rPr lang="en-US" altLang="ja-JP" sz="1800" dirty="0" smtClean="0"/>
              <a:t>{</a:t>
            </a:r>
            <a:endParaRPr lang="en-US" altLang="ja-JP" sz="1800" dirty="0"/>
          </a:p>
          <a:p>
            <a:pPr marL="0" indent="0">
              <a:buNone/>
            </a:pPr>
            <a:r>
              <a:rPr lang="en-US" altLang="ja-JP" sz="1800" dirty="0"/>
              <a:t>    // </a:t>
            </a:r>
            <a:r>
              <a:rPr lang="ja-JP" altLang="en-US" sz="1800" dirty="0"/>
              <a:t>前後省略</a:t>
            </a:r>
            <a:endParaRPr lang="en-US" altLang="ja-JP" sz="1800" dirty="0"/>
          </a:p>
          <a:p>
            <a:pPr marL="0" indent="0">
              <a:buNone/>
            </a:pPr>
            <a:r>
              <a:rPr lang="en-US" altLang="ja-JP" sz="1800" dirty="0"/>
              <a:t>    </a:t>
            </a:r>
            <a:r>
              <a:rPr lang="en-US" altLang="ja-JP" sz="1800" dirty="0" smtClean="0"/>
              <a:t>void </a:t>
            </a:r>
            <a:r>
              <a:rPr lang="en-US" altLang="ja-JP" sz="1800" dirty="0" err="1"/>
              <a:t>specialAttack</a:t>
            </a:r>
            <a:r>
              <a:rPr lang="en-US" altLang="ja-JP" sz="1800" dirty="0"/>
              <a:t>(void</a:t>
            </a:r>
            <a:r>
              <a:rPr lang="en-US" altLang="ja-JP" sz="1800" dirty="0" smtClean="0"/>
              <a:t>);</a:t>
            </a:r>
          </a:p>
          <a:p>
            <a:pPr marL="0" indent="0">
              <a:buNone/>
            </a:pPr>
            <a:r>
              <a:rPr lang="en-US" altLang="ja-JP" sz="1800" dirty="0"/>
              <a:t> </a:t>
            </a:r>
            <a:r>
              <a:rPr lang="en-US" altLang="ja-JP" sz="1800" dirty="0" smtClean="0"/>
              <a:t>   // </a:t>
            </a:r>
            <a:r>
              <a:rPr lang="ja-JP" altLang="en-US" sz="1800" dirty="0" smtClean="0"/>
              <a:t>オーバーライドする側は</a:t>
            </a:r>
            <a:r>
              <a:rPr lang="en-US" altLang="ja-JP" sz="1800" dirty="0" smtClean="0"/>
              <a:t>virtual</a:t>
            </a:r>
            <a:r>
              <a:rPr lang="ja-JP" altLang="en-US" sz="1800" dirty="0" smtClean="0"/>
              <a:t>付けなくていい</a:t>
            </a:r>
            <a:endParaRPr lang="en-US" altLang="ja-JP" sz="1800" dirty="0"/>
          </a:p>
          <a:p>
            <a:pPr marL="0" indent="0">
              <a:buNone/>
            </a:pPr>
            <a:r>
              <a:rPr lang="en-US" altLang="ja-JP" sz="1800" dirty="0"/>
              <a:t>};</a:t>
            </a:r>
          </a:p>
          <a:p>
            <a:pPr marL="0" indent="0">
              <a:buNone/>
            </a:pPr>
            <a:endParaRPr lang="en-US" altLang="ja-JP" sz="1800" dirty="0" smtClean="0"/>
          </a:p>
          <a:p>
            <a:pPr marL="0" indent="0">
              <a:buNone/>
            </a:pPr>
            <a:r>
              <a:rPr lang="en-US" altLang="ja-JP" sz="1800" dirty="0" smtClean="0"/>
              <a:t>/////////////////////////////////////</a:t>
            </a:r>
            <a:endParaRPr lang="en-US" altLang="ja-JP" sz="1800" dirty="0"/>
          </a:p>
          <a:p>
            <a:pPr marL="0" indent="0">
              <a:buNone/>
            </a:pPr>
            <a:endParaRPr kumimoji="1" lang="en-US" altLang="ja-JP" sz="1800" dirty="0" smtClean="0"/>
          </a:p>
          <a:p>
            <a:pPr marL="0" indent="0">
              <a:buNone/>
            </a:pPr>
            <a:r>
              <a:rPr kumimoji="1" lang="en-US" altLang="ja-JP" sz="1800" dirty="0" smtClean="0"/>
              <a:t>void </a:t>
            </a:r>
            <a:r>
              <a:rPr kumimoji="1" lang="en-US" altLang="ja-JP" sz="1800" dirty="0" err="1" smtClean="0"/>
              <a:t>GreatPlugChan</a:t>
            </a:r>
            <a:r>
              <a:rPr kumimoji="1" lang="en-US" altLang="ja-JP" sz="1800" dirty="0" smtClean="0"/>
              <a:t>::</a:t>
            </a:r>
            <a:r>
              <a:rPr kumimoji="1" lang="en-US" altLang="ja-JP" sz="1800" dirty="0" err="1" smtClean="0"/>
              <a:t>specialAttack</a:t>
            </a:r>
            <a:r>
              <a:rPr kumimoji="1" lang="en-US" altLang="ja-JP" sz="1800" dirty="0" smtClean="0"/>
              <a:t>(void)</a:t>
            </a:r>
          </a:p>
          <a:p>
            <a:pPr marL="0" indent="0">
              <a:buNone/>
            </a:pPr>
            <a:r>
              <a:rPr lang="en-US" altLang="ja-JP" sz="1800" dirty="0" smtClean="0"/>
              <a:t>{</a:t>
            </a:r>
          </a:p>
          <a:p>
            <a:pPr marL="0" indent="0">
              <a:buNone/>
            </a:pPr>
            <a:r>
              <a:rPr lang="en-US" altLang="ja-JP" sz="1800" dirty="0"/>
              <a:t> </a:t>
            </a:r>
            <a:r>
              <a:rPr lang="en-US" altLang="ja-JP" sz="1800" dirty="0" smtClean="0"/>
              <a:t>   </a:t>
            </a:r>
            <a:r>
              <a:rPr lang="en-US" altLang="ja-JP" sz="1800" dirty="0" err="1" smtClean="0"/>
              <a:t>cout</a:t>
            </a:r>
            <a:r>
              <a:rPr lang="en-US" altLang="ja-JP" sz="1800" dirty="0" smtClean="0"/>
              <a:t> &lt;&lt; “</a:t>
            </a:r>
            <a:r>
              <a:rPr lang="ja-JP" altLang="en-US" sz="1800" dirty="0" smtClean="0"/>
              <a:t>ウルトラスーパーエクセレントゴージャス</a:t>
            </a:r>
            <a:r>
              <a:rPr lang="ja-JP" altLang="en-US" sz="1800" dirty="0" err="1" smtClean="0"/>
              <a:t>ろけっとぱ</a:t>
            </a:r>
            <a:r>
              <a:rPr lang="ja-JP" altLang="en-US" sz="1800" dirty="0" smtClean="0"/>
              <a:t>～</a:t>
            </a:r>
            <a:r>
              <a:rPr lang="ja-JP" altLang="en-US" sz="1800" dirty="0" err="1" smtClean="0"/>
              <a:t>んち</a:t>
            </a:r>
            <a:r>
              <a:rPr lang="ja-JP" altLang="en-US" sz="1800" dirty="0" smtClean="0"/>
              <a:t>！</a:t>
            </a:r>
            <a:r>
              <a:rPr lang="en-US" altLang="ja-JP" sz="1800" dirty="0" smtClean="0"/>
              <a:t>” &lt;&lt; </a:t>
            </a:r>
            <a:r>
              <a:rPr lang="en-US" altLang="ja-JP" sz="1800" dirty="0" err="1" smtClean="0"/>
              <a:t>endl</a:t>
            </a:r>
            <a:r>
              <a:rPr lang="en-US" altLang="ja-JP" sz="1800" dirty="0" smtClean="0"/>
              <a:t>;</a:t>
            </a:r>
          </a:p>
          <a:p>
            <a:pPr marL="0" indent="0">
              <a:buNone/>
            </a:pPr>
            <a:r>
              <a:rPr kumimoji="1" lang="en-US" altLang="ja-JP" sz="1800" dirty="0"/>
              <a:t>}</a:t>
            </a:r>
            <a:endParaRPr kumimoji="1" lang="en-US" altLang="ja-JP" sz="1800" dirty="0" smtClean="0"/>
          </a:p>
          <a:p>
            <a:pPr marL="0" indent="0">
              <a:buNone/>
            </a:pPr>
            <a:endParaRPr kumimoji="1" lang="ja-JP" altLang="en-US" sz="1800" dirty="0"/>
          </a:p>
        </p:txBody>
      </p:sp>
    </p:spTree>
    <p:extLst>
      <p:ext uri="{BB962C8B-B14F-4D97-AF65-F5344CB8AC3E}">
        <p14:creationId xmlns:p14="http://schemas.microsoft.com/office/powerpoint/2010/main" val="1240874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俺</a:t>
            </a:r>
            <a:r>
              <a:rPr lang="ja-JP" altLang="en-US" dirty="0" smtClean="0"/>
              <a:t>の</a:t>
            </a:r>
            <a:r>
              <a:rPr lang="ja-JP" altLang="en-US" dirty="0"/>
              <a:t>名前</a:t>
            </a:r>
            <a:r>
              <a:rPr lang="ja-JP" altLang="en-US" dirty="0" smtClean="0"/>
              <a:t>を呼んで</a:t>
            </a:r>
            <a:r>
              <a:rPr lang="ja-JP" altLang="en-US" dirty="0"/>
              <a:t>みろ</a:t>
            </a:r>
            <a:endParaRPr kumimoji="1" lang="ja-JP" altLang="en-US" dirty="0"/>
          </a:p>
        </p:txBody>
      </p:sp>
      <p:sp>
        <p:nvSpPr>
          <p:cNvPr id="6" name="コンテンツ プレースホルダー 5"/>
          <p:cNvSpPr>
            <a:spLocks noGrp="1"/>
          </p:cNvSpPr>
          <p:nvPr>
            <p:ph idx="1"/>
          </p:nvPr>
        </p:nvSpPr>
        <p:spPr/>
        <p:txBody>
          <a:bodyPr>
            <a:normAutofit/>
          </a:bodyPr>
          <a:lstStyle/>
          <a:p>
            <a:r>
              <a:rPr kumimoji="1" lang="ja-JP" altLang="en-US" dirty="0" smtClean="0"/>
              <a:t>前のようなスライドにした状態で、次のような呼び出しコードを書いてみる</a:t>
            </a:r>
            <a:endParaRPr kumimoji="1" lang="en-US" altLang="ja-JP" dirty="0" smtClean="0"/>
          </a:p>
          <a:p>
            <a:pPr marL="1314450" lvl="3" indent="0">
              <a:buNone/>
            </a:pPr>
            <a:r>
              <a:rPr lang="en-US" altLang="ja-JP" dirty="0" err="1" smtClean="0"/>
              <a:t>PlugChan</a:t>
            </a:r>
            <a:r>
              <a:rPr lang="en-US" altLang="ja-JP" dirty="0" smtClean="0"/>
              <a:t> </a:t>
            </a:r>
            <a:r>
              <a:rPr lang="en-US" altLang="ja-JP" dirty="0"/>
              <a:t>*plugs[2];</a:t>
            </a:r>
          </a:p>
          <a:p>
            <a:pPr marL="1314450" lvl="3" indent="0">
              <a:buNone/>
            </a:pPr>
            <a:r>
              <a:rPr lang="en-US" altLang="ja-JP" dirty="0"/>
              <a:t>plugs[0] = new </a:t>
            </a:r>
            <a:r>
              <a:rPr lang="en-US" altLang="ja-JP" dirty="0" err="1"/>
              <a:t>PlugChan</a:t>
            </a:r>
            <a:r>
              <a:rPr lang="en-US" altLang="ja-JP" dirty="0"/>
              <a:t>();</a:t>
            </a:r>
          </a:p>
          <a:p>
            <a:pPr marL="1314450" lvl="3" indent="0">
              <a:buNone/>
            </a:pPr>
            <a:r>
              <a:rPr lang="en-US" altLang="ja-JP" dirty="0"/>
              <a:t>plugs[1] = new </a:t>
            </a:r>
            <a:r>
              <a:rPr lang="en-US" altLang="ja-JP" dirty="0" err="1"/>
              <a:t>GreatPlugChan</a:t>
            </a:r>
            <a:r>
              <a:rPr lang="en-US" altLang="ja-JP" dirty="0" smtClean="0"/>
              <a:t>();</a:t>
            </a:r>
          </a:p>
          <a:p>
            <a:pPr marL="1314450" lvl="3" indent="0">
              <a:buNone/>
            </a:pPr>
            <a:endParaRPr lang="en-US" altLang="ja-JP" dirty="0" smtClean="0"/>
          </a:p>
          <a:p>
            <a:pPr marL="1314450" lvl="3" indent="0">
              <a:buNone/>
            </a:pPr>
            <a:r>
              <a:rPr lang="en-US" altLang="ja-JP" dirty="0" smtClean="0"/>
              <a:t>plugs[0]-&gt;</a:t>
            </a:r>
            <a:r>
              <a:rPr lang="en-US" altLang="ja-JP" dirty="0" err="1" smtClean="0"/>
              <a:t>specialAttack</a:t>
            </a:r>
            <a:r>
              <a:rPr lang="en-US" altLang="ja-JP" dirty="0" smtClean="0"/>
              <a:t>();</a:t>
            </a:r>
          </a:p>
          <a:p>
            <a:pPr marL="1314450" lvl="3" indent="0">
              <a:buNone/>
            </a:pPr>
            <a:r>
              <a:rPr lang="en-US" altLang="ja-JP" dirty="0" smtClean="0"/>
              <a:t>plugs[1]-&gt;</a:t>
            </a:r>
            <a:r>
              <a:rPr lang="en-US" altLang="ja-JP" dirty="0" err="1" smtClean="0"/>
              <a:t>specialAttack</a:t>
            </a:r>
            <a:r>
              <a:rPr lang="en-US" altLang="ja-JP" dirty="0" smtClean="0"/>
              <a:t>();</a:t>
            </a:r>
            <a:endParaRPr lang="en-US" altLang="ja-JP" dirty="0"/>
          </a:p>
          <a:p>
            <a:r>
              <a:rPr kumimoji="1" lang="ja-JP" altLang="en-US" dirty="0" smtClean="0"/>
              <a:t>自動的に処理が切り替わっているはず</a:t>
            </a:r>
            <a:endParaRPr kumimoji="1" lang="en-US" altLang="ja-JP" dirty="0" smtClean="0"/>
          </a:p>
          <a:p>
            <a:pPr lvl="1"/>
            <a:r>
              <a:rPr lang="en-US" altLang="ja-JP" dirty="0" smtClean="0"/>
              <a:t>virtual</a:t>
            </a:r>
            <a:r>
              <a:rPr lang="ja-JP" altLang="en-US" dirty="0" smtClean="0"/>
              <a:t>を付け忘れると切り替わらない</a:t>
            </a:r>
            <a:endParaRPr kumimoji="1" lang="ja-JP" altLang="en-US" dirty="0"/>
          </a:p>
        </p:txBody>
      </p:sp>
    </p:spTree>
    <p:extLst>
      <p:ext uri="{BB962C8B-B14F-4D97-AF65-F5344CB8AC3E}">
        <p14:creationId xmlns:p14="http://schemas.microsoft.com/office/powerpoint/2010/main" val="811070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派生クラスの関数から</a:t>
            </a:r>
            <a:r>
              <a:rPr kumimoji="1" lang="en-US" altLang="ja-JP" dirty="0" smtClean="0"/>
              <a:t/>
            </a:r>
            <a:br>
              <a:rPr kumimoji="1" lang="en-US" altLang="ja-JP" dirty="0" smtClean="0"/>
            </a:br>
            <a:r>
              <a:rPr kumimoji="1" lang="ja-JP" altLang="en-US" dirty="0" smtClean="0"/>
              <a:t>基底クラスの関数を呼びたい！</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基底クラス名</a:t>
            </a:r>
            <a:r>
              <a:rPr kumimoji="1" lang="en-US" altLang="ja-JP" dirty="0" smtClean="0"/>
              <a:t>::</a:t>
            </a:r>
            <a:r>
              <a:rPr kumimoji="1" lang="ja-JP" altLang="en-US" dirty="0" smtClean="0"/>
              <a:t>関数名</a:t>
            </a:r>
            <a:r>
              <a:rPr kumimoji="1" lang="en-US" altLang="ja-JP" dirty="0" smtClean="0"/>
              <a:t>()</a:t>
            </a:r>
            <a:r>
              <a:rPr kumimoji="1" lang="ja-JP" altLang="en-US" dirty="0" smtClean="0"/>
              <a:t>で呼べる</a:t>
            </a:r>
            <a:endParaRPr kumimoji="1" lang="en-US" altLang="ja-JP" dirty="0" smtClean="0"/>
          </a:p>
          <a:p>
            <a:pPr lvl="1"/>
            <a:r>
              <a:rPr lang="ja-JP" altLang="en-US" dirty="0"/>
              <a:t>例えば</a:t>
            </a:r>
            <a:r>
              <a:rPr lang="ja-JP" altLang="en-US" dirty="0" smtClean="0"/>
              <a:t>、</a:t>
            </a:r>
            <a:r>
              <a:rPr lang="en-US" altLang="ja-JP" dirty="0" smtClean="0"/>
              <a:t>entry()</a:t>
            </a:r>
            <a:r>
              <a:rPr lang="ja-JP" altLang="en-US" dirty="0" smtClean="0"/>
              <a:t>関数をオーバーライドしたいが、基底クラスで用意しているものはそちらの処理に任せたい場合</a:t>
            </a:r>
            <a:endParaRPr lang="en-US" altLang="ja-JP" dirty="0" smtClean="0"/>
          </a:p>
          <a:p>
            <a:pPr marL="914400" lvl="2" indent="0">
              <a:buNone/>
            </a:pPr>
            <a:r>
              <a:rPr kumimoji="1" lang="en-US" altLang="ja-JP" dirty="0" smtClean="0"/>
              <a:t>void </a:t>
            </a:r>
            <a:r>
              <a:rPr kumimoji="1" lang="en-US" altLang="ja-JP" dirty="0" err="1" smtClean="0"/>
              <a:t>GreatPlugChan</a:t>
            </a:r>
            <a:r>
              <a:rPr kumimoji="1" lang="en-US" altLang="ja-JP" dirty="0" smtClean="0"/>
              <a:t>::entry(</a:t>
            </a:r>
            <a:r>
              <a:rPr kumimoji="1" lang="en-US" altLang="ja-JP" dirty="0" err="1" smtClean="0"/>
              <a:t>fkut_SimpleWindow</a:t>
            </a:r>
            <a:r>
              <a:rPr kumimoji="1" lang="en-US" altLang="ja-JP" dirty="0" smtClean="0"/>
              <a:t> &amp;</a:t>
            </a:r>
            <a:r>
              <a:rPr kumimoji="1" lang="en-US" altLang="ja-JP" dirty="0" err="1" smtClean="0"/>
              <a:t>argWin</a:t>
            </a:r>
            <a:r>
              <a:rPr kumimoji="1" lang="en-US" altLang="ja-JP" dirty="0" smtClean="0"/>
              <a:t>)</a:t>
            </a:r>
          </a:p>
          <a:p>
            <a:pPr marL="914400" lvl="2" indent="0">
              <a:buNone/>
            </a:pPr>
            <a:r>
              <a:rPr lang="en-US" altLang="ja-JP" dirty="0" smtClean="0"/>
              <a:t>{</a:t>
            </a:r>
          </a:p>
          <a:p>
            <a:pPr marL="914400" lvl="2" indent="0">
              <a:buNone/>
            </a:pPr>
            <a:r>
              <a:rPr lang="en-US" altLang="ja-JP" dirty="0"/>
              <a:t>	</a:t>
            </a:r>
            <a:r>
              <a:rPr lang="en-US" altLang="ja-JP" dirty="0" err="1" smtClean="0"/>
              <a:t>PlugChan</a:t>
            </a:r>
            <a:r>
              <a:rPr lang="en-US" altLang="ja-JP" dirty="0" smtClean="0"/>
              <a:t>::entry(</a:t>
            </a:r>
            <a:r>
              <a:rPr lang="en-US" altLang="ja-JP" dirty="0" err="1" smtClean="0"/>
              <a:t>argWin</a:t>
            </a:r>
            <a:r>
              <a:rPr lang="en-US" altLang="ja-JP" dirty="0" smtClean="0"/>
              <a:t>);</a:t>
            </a:r>
          </a:p>
          <a:p>
            <a:pPr marL="914400" lvl="2" indent="0">
              <a:buNone/>
            </a:pPr>
            <a:r>
              <a:rPr lang="en-US" altLang="ja-JP" dirty="0" smtClean="0"/>
              <a:t>	// </a:t>
            </a:r>
            <a:r>
              <a:rPr lang="ja-JP" altLang="en-US" dirty="0" smtClean="0"/>
              <a:t>この後に追加エントリー処理を書く</a:t>
            </a:r>
            <a:endParaRPr lang="en-US" altLang="ja-JP" dirty="0" smtClean="0"/>
          </a:p>
          <a:p>
            <a:pPr marL="914400" lvl="2" indent="0">
              <a:buNone/>
            </a:pPr>
            <a:r>
              <a:rPr kumimoji="1" lang="en-US" altLang="ja-JP" dirty="0"/>
              <a:t>}</a:t>
            </a:r>
            <a:endParaRPr kumimoji="1" lang="ja-JP" altLang="en-US" dirty="0"/>
          </a:p>
        </p:txBody>
      </p:sp>
    </p:spTree>
    <p:extLst>
      <p:ext uri="{BB962C8B-B14F-4D97-AF65-F5344CB8AC3E}">
        <p14:creationId xmlns:p14="http://schemas.microsoft.com/office/powerpoint/2010/main" val="3028342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補足：コンソール出力について</a:t>
            </a:r>
            <a:endParaRPr kumimoji="1" lang="ja-JP" altLang="en-US" dirty="0"/>
          </a:p>
        </p:txBody>
      </p:sp>
      <p:sp>
        <p:nvSpPr>
          <p:cNvPr id="4" name="コンテンツ プレースホルダー 3"/>
          <p:cNvSpPr>
            <a:spLocks noGrp="1"/>
          </p:cNvSpPr>
          <p:nvPr>
            <p:ph sz="half" idx="1"/>
          </p:nvPr>
        </p:nvSpPr>
        <p:spPr/>
        <p:txBody>
          <a:bodyPr/>
          <a:lstStyle/>
          <a:p>
            <a:r>
              <a:rPr kumimoji="1" lang="en-US" altLang="ja-JP" dirty="0" err="1" smtClean="0"/>
              <a:t>cout</a:t>
            </a:r>
            <a:r>
              <a:rPr kumimoji="1" lang="ja-JP" altLang="en-US" dirty="0" smtClean="0"/>
              <a:t>や</a:t>
            </a:r>
            <a:r>
              <a:rPr kumimoji="1" lang="en-US" altLang="ja-JP" dirty="0" err="1" smtClean="0"/>
              <a:t>printf</a:t>
            </a:r>
            <a:r>
              <a:rPr kumimoji="1" lang="en-US" altLang="ja-JP" dirty="0" smtClean="0"/>
              <a:t>()</a:t>
            </a:r>
            <a:r>
              <a:rPr kumimoji="1" lang="ja-JP" altLang="en-US" dirty="0" smtClean="0"/>
              <a:t>の表示は、プロジェクトの設定によって出たり出なかったりします</a:t>
            </a:r>
            <a:endParaRPr kumimoji="1" lang="en-US" altLang="ja-JP" dirty="0" smtClean="0"/>
          </a:p>
          <a:p>
            <a:r>
              <a:rPr lang="ja-JP" altLang="en-US" dirty="0"/>
              <a:t>プロジェクト</a:t>
            </a:r>
            <a:r>
              <a:rPr lang="ja-JP" altLang="en-US" dirty="0" smtClean="0"/>
              <a:t>のプロパティから右図の項目を確認して「コンソール」にしておきましょう</a:t>
            </a:r>
            <a:endParaRPr kumimoji="1" lang="ja-JP" altLang="en-US" dirty="0"/>
          </a:p>
        </p:txBody>
      </p:sp>
      <p:sp>
        <p:nvSpPr>
          <p:cNvPr id="5" name="コンテンツ プレースホルダー 4"/>
          <p:cNvSpPr>
            <a:spLocks noGrp="1"/>
          </p:cNvSpPr>
          <p:nvPr>
            <p:ph sz="half" idx="2"/>
          </p:nvPr>
        </p:nvSpPr>
        <p:spPr/>
        <p:txBody>
          <a:bodyPr/>
          <a:lstStyle/>
          <a:p>
            <a:endParaRPr kumimoji="1" lang="ja-JP" alt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9992" y="1601607"/>
            <a:ext cx="4548758" cy="3411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3828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継承を使わなかったら</a:t>
            </a:r>
            <a:r>
              <a:rPr lang="en-US" altLang="ja-JP" dirty="0" smtClean="0"/>
              <a:t/>
            </a:r>
            <a:br>
              <a:rPr lang="en-US" altLang="ja-JP" dirty="0" smtClean="0"/>
            </a:br>
            <a:r>
              <a:rPr lang="ja-JP" altLang="en-US" dirty="0" smtClean="0"/>
              <a:t>どうなるか？</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手間はかかるが何とかなる</a:t>
            </a:r>
            <a:endParaRPr kumimoji="1" lang="en-US" altLang="ja-JP" dirty="0" smtClean="0"/>
          </a:p>
          <a:p>
            <a:pPr lvl="1"/>
            <a:r>
              <a:rPr lang="en-US" altLang="ja-JP" dirty="0" smtClean="0"/>
              <a:t>Java</a:t>
            </a:r>
            <a:r>
              <a:rPr lang="ja-JP" altLang="en-US" dirty="0" smtClean="0"/>
              <a:t>とか</a:t>
            </a:r>
            <a:r>
              <a:rPr lang="en-US" altLang="ja-JP" dirty="0" smtClean="0"/>
              <a:t>C#</a:t>
            </a:r>
            <a:r>
              <a:rPr lang="ja-JP" altLang="en-US" dirty="0" smtClean="0"/>
              <a:t>だとそうは行かないが</a:t>
            </a:r>
            <a:r>
              <a:rPr lang="en-US" altLang="ja-JP" dirty="0" smtClean="0"/>
              <a:t>…</a:t>
            </a:r>
            <a:endParaRPr kumimoji="1" lang="en-US" altLang="ja-JP" dirty="0" smtClean="0"/>
          </a:p>
          <a:p>
            <a:endParaRPr lang="en-US" altLang="ja-JP" dirty="0" smtClean="0"/>
          </a:p>
          <a:p>
            <a:r>
              <a:rPr kumimoji="1" lang="ja-JP" altLang="en-US" dirty="0" smtClean="0"/>
              <a:t>差分プログラミングの代わりに</a:t>
            </a:r>
            <a:endParaRPr kumimoji="1" lang="en-US" altLang="ja-JP" dirty="0" smtClean="0"/>
          </a:p>
          <a:p>
            <a:pPr lvl="1"/>
            <a:r>
              <a:rPr lang="ja-JP" altLang="en-US" dirty="0" smtClean="0"/>
              <a:t>毎回全部のメンバを書いたクラスをコピーして書き換えて使う</a:t>
            </a:r>
            <a:endParaRPr lang="en-US" altLang="ja-JP" dirty="0" smtClean="0"/>
          </a:p>
          <a:p>
            <a:r>
              <a:rPr kumimoji="1" lang="ja-JP" altLang="en-US" dirty="0" smtClean="0"/>
              <a:t>ポリモフィズムの代わりに</a:t>
            </a:r>
            <a:endParaRPr kumimoji="1" lang="en-US" altLang="ja-JP" dirty="0" smtClean="0"/>
          </a:p>
          <a:p>
            <a:pPr lvl="1"/>
            <a:r>
              <a:rPr lang="ja-JP" altLang="en-US" dirty="0" smtClean="0"/>
              <a:t>想定される全ての機能、データを盛り込んだクラスを作り、</a:t>
            </a:r>
            <a:r>
              <a:rPr lang="ja-JP" altLang="en-US" dirty="0"/>
              <a:t>オブジェクト</a:t>
            </a:r>
            <a:r>
              <a:rPr lang="ja-JP" altLang="en-US" dirty="0" smtClean="0"/>
              <a:t>ごとにモードを切り替えて使う</a:t>
            </a:r>
            <a:endParaRPr kumimoji="1" lang="ja-JP" altLang="en-US" dirty="0"/>
          </a:p>
        </p:txBody>
      </p:sp>
    </p:spTree>
    <p:extLst>
      <p:ext uri="{BB962C8B-B14F-4D97-AF65-F5344CB8AC3E}">
        <p14:creationId xmlns:p14="http://schemas.microsoft.com/office/powerpoint/2010/main" val="26601189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継承を使うのは</a:t>
            </a:r>
            <a:r>
              <a:rPr kumimoji="1" lang="en-US" altLang="ja-JP" dirty="0" smtClean="0"/>
              <a:t/>
            </a:r>
            <a:br>
              <a:rPr kumimoji="1" lang="en-US" altLang="ja-JP" dirty="0" smtClean="0"/>
            </a:br>
            <a:r>
              <a:rPr kumimoji="1" lang="ja-JP" altLang="en-US" dirty="0" smtClean="0"/>
              <a:t>必要に迫られてからでいい</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無理して使うと設計がぐちゃぐちゃになって破綻する</a:t>
            </a:r>
            <a:endParaRPr kumimoji="1" lang="en-US" altLang="ja-JP" dirty="0" smtClean="0"/>
          </a:p>
          <a:p>
            <a:endParaRPr lang="en-US" altLang="ja-JP" dirty="0" smtClean="0"/>
          </a:p>
          <a:p>
            <a:r>
              <a:rPr lang="ja-JP" altLang="en-US" dirty="0" smtClean="0"/>
              <a:t>が、使えると色々スッキリするのは事実</a:t>
            </a:r>
            <a:endParaRPr lang="en-US" altLang="ja-JP" dirty="0" smtClean="0"/>
          </a:p>
          <a:p>
            <a:pPr lvl="1"/>
            <a:r>
              <a:rPr kumimoji="1" lang="ja-JP" altLang="en-US" dirty="0" smtClean="0"/>
              <a:t>同じコードをコピペしないで済む</a:t>
            </a:r>
            <a:endParaRPr kumimoji="1" lang="en-US" altLang="ja-JP" dirty="0" smtClean="0"/>
          </a:p>
          <a:p>
            <a:pPr lvl="1"/>
            <a:r>
              <a:rPr lang="ja-JP" altLang="en-US" dirty="0" smtClean="0"/>
              <a:t>それぞれ別々の変数を用意しなくて済む</a:t>
            </a:r>
            <a:endParaRPr lang="en-US" altLang="ja-JP" dirty="0" smtClean="0"/>
          </a:p>
          <a:p>
            <a:pPr lvl="2"/>
            <a:r>
              <a:rPr lang="ja-JP" altLang="en-US" dirty="0" smtClean="0"/>
              <a:t>スマート</a:t>
            </a:r>
            <a:r>
              <a:rPr lang="ja-JP" altLang="en-US" dirty="0"/>
              <a:t>になりますよね</a:t>
            </a:r>
            <a:endParaRPr lang="en-US" altLang="ja-JP" dirty="0" smtClean="0"/>
          </a:p>
          <a:p>
            <a:pPr lvl="1"/>
            <a:r>
              <a:rPr kumimoji="1" lang="ja-JP" altLang="en-US" dirty="0" smtClean="0"/>
              <a:t>条件分岐が</a:t>
            </a:r>
            <a:r>
              <a:rPr lang="ja-JP" altLang="en-US" dirty="0"/>
              <a:t>オブジェクト</a:t>
            </a:r>
            <a:r>
              <a:rPr kumimoji="1" lang="ja-JP" altLang="en-US" dirty="0" smtClean="0"/>
              <a:t>生成時だけで済む</a:t>
            </a:r>
            <a:endParaRPr kumimoji="1" lang="en-US" altLang="ja-JP" dirty="0" smtClean="0"/>
          </a:p>
          <a:p>
            <a:pPr lvl="2"/>
            <a:r>
              <a:rPr lang="ja-JP" altLang="en-US" dirty="0" smtClean="0"/>
              <a:t>これが一番でかい</a:t>
            </a:r>
            <a:endParaRPr kumimoji="1" lang="ja-JP" altLang="en-US" dirty="0"/>
          </a:p>
        </p:txBody>
      </p:sp>
    </p:spTree>
    <p:extLst>
      <p:ext uri="{BB962C8B-B14F-4D97-AF65-F5344CB8AC3E}">
        <p14:creationId xmlns:p14="http://schemas.microsoft.com/office/powerpoint/2010/main" val="4194967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先週のコードで継承が出てきた</a:t>
            </a:r>
            <a:endParaRPr kumimoji="1" lang="en-US" altLang="ja-JP" dirty="0" smtClean="0"/>
          </a:p>
          <a:p>
            <a:r>
              <a:rPr lang="ja-JP" altLang="en-US" dirty="0"/>
              <a:t>今週</a:t>
            </a:r>
            <a:r>
              <a:rPr lang="ja-JP" altLang="en-US" dirty="0" smtClean="0"/>
              <a:t>の</a:t>
            </a:r>
            <a:r>
              <a:rPr lang="en-US" altLang="ja-JP" dirty="0" smtClean="0"/>
              <a:t>OOP</a:t>
            </a:r>
            <a:r>
              <a:rPr lang="ja-JP" altLang="en-US" dirty="0" smtClean="0"/>
              <a:t>でも継承が出てきた</a:t>
            </a:r>
            <a:endParaRPr lang="en-US" altLang="ja-JP" dirty="0" smtClean="0"/>
          </a:p>
          <a:p>
            <a:endParaRPr kumimoji="1" lang="en-US" altLang="ja-JP" dirty="0" smtClean="0"/>
          </a:p>
          <a:p>
            <a:r>
              <a:rPr kumimoji="1" lang="ja-JP" altLang="en-US" dirty="0" smtClean="0"/>
              <a:t>じゃあやらねばなりますまい！</a:t>
            </a:r>
            <a:endParaRPr kumimoji="1" lang="en-US" altLang="ja-JP" dirty="0" smtClean="0"/>
          </a:p>
          <a:p>
            <a:pPr lvl="1"/>
            <a:r>
              <a:rPr lang="en-US" altLang="ja-JP" dirty="0" smtClean="0"/>
              <a:t>C++</a:t>
            </a:r>
            <a:r>
              <a:rPr lang="ja-JP" altLang="en-US" dirty="0" err="1" smtClean="0"/>
              <a:t>での</a:t>
            </a:r>
            <a:r>
              <a:rPr lang="ja-JP" altLang="en-US" dirty="0" smtClean="0"/>
              <a:t>継承の書き方</a:t>
            </a:r>
            <a:endParaRPr lang="en-US" altLang="ja-JP" dirty="0" smtClean="0"/>
          </a:p>
          <a:p>
            <a:pPr lvl="1"/>
            <a:r>
              <a:rPr lang="ja-JP" altLang="en-US" dirty="0" smtClean="0"/>
              <a:t>メリットその</a:t>
            </a:r>
            <a:r>
              <a:rPr lang="en-US" altLang="ja-JP" dirty="0" smtClean="0"/>
              <a:t>1</a:t>
            </a:r>
            <a:r>
              <a:rPr lang="ja-JP" altLang="en-US" dirty="0" smtClean="0"/>
              <a:t>：差分プログラミング</a:t>
            </a:r>
            <a:endParaRPr lang="en-US" altLang="ja-JP" dirty="0" smtClean="0"/>
          </a:p>
          <a:p>
            <a:pPr lvl="2"/>
            <a:r>
              <a:rPr lang="ja-JP" altLang="en-US" dirty="0" smtClean="0"/>
              <a:t>コンストラクタ、デストラクタの注意点</a:t>
            </a:r>
            <a:endParaRPr lang="en-US" altLang="ja-JP" dirty="0" smtClean="0"/>
          </a:p>
          <a:p>
            <a:pPr lvl="1"/>
            <a:r>
              <a:rPr lang="ja-JP" altLang="en-US" dirty="0" smtClean="0"/>
              <a:t>メリット</a:t>
            </a:r>
            <a:r>
              <a:rPr lang="ja-JP" altLang="en-US" dirty="0"/>
              <a:t>その</a:t>
            </a:r>
            <a:r>
              <a:rPr lang="en-US" altLang="ja-JP" dirty="0" smtClean="0"/>
              <a:t>2</a:t>
            </a:r>
            <a:r>
              <a:rPr lang="ja-JP" altLang="en-US" dirty="0" smtClean="0"/>
              <a:t>：多態性（ポリモフィズム）</a:t>
            </a:r>
            <a:endParaRPr lang="en-US" altLang="ja-JP" dirty="0" smtClean="0"/>
          </a:p>
          <a:p>
            <a:pPr lvl="2"/>
            <a:r>
              <a:rPr lang="ja-JP" altLang="en-US" dirty="0" smtClean="0"/>
              <a:t>オーバーライド、仮想関数</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でも、理解できないものを</a:t>
            </a:r>
            <a:r>
              <a:rPr kumimoji="1" lang="en-US" altLang="ja-JP" dirty="0" smtClean="0"/>
              <a:t/>
            </a:r>
            <a:br>
              <a:rPr kumimoji="1" lang="en-US" altLang="ja-JP" dirty="0" smtClean="0"/>
            </a:br>
            <a:r>
              <a:rPr kumimoji="1" lang="ja-JP" altLang="en-US" dirty="0" smtClean="0"/>
              <a:t>無理に使う必要は無い</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C++</a:t>
            </a:r>
            <a:r>
              <a:rPr kumimoji="1" lang="ja-JP" altLang="en-US" dirty="0" smtClean="0"/>
              <a:t>は懐の広い言語なので、全部の言語仕様を使い切らずに、理解の出来る範疇で開発してもよい</a:t>
            </a:r>
            <a:endParaRPr kumimoji="1" lang="en-US" altLang="ja-JP" dirty="0" smtClean="0"/>
          </a:p>
          <a:p>
            <a:pPr lvl="1"/>
            <a:r>
              <a:rPr lang="ja-JP" altLang="en-US" dirty="0"/>
              <a:t>というか</a:t>
            </a:r>
            <a:r>
              <a:rPr lang="ja-JP" altLang="en-US" dirty="0" smtClean="0"/>
              <a:t>、言語仕様を完璧に把握してる人なんて</a:t>
            </a:r>
            <a:r>
              <a:rPr lang="en-US" altLang="ja-JP" dirty="0" smtClean="0"/>
              <a:t>……</a:t>
            </a:r>
            <a:r>
              <a:rPr lang="ja-JP" altLang="en-US" dirty="0" smtClean="0"/>
              <a:t>いるのだろうか？</a:t>
            </a:r>
            <a:endParaRPr lang="en-US" altLang="ja-JP" dirty="0" smtClean="0"/>
          </a:p>
          <a:p>
            <a:r>
              <a:rPr kumimoji="1" lang="ja-JP" altLang="en-US" dirty="0" smtClean="0"/>
              <a:t>元々</a:t>
            </a:r>
            <a:r>
              <a:rPr kumimoji="1" lang="en-US" altLang="ja-JP" dirty="0" smtClean="0"/>
              <a:t>C++</a:t>
            </a:r>
            <a:r>
              <a:rPr kumimoji="1" lang="ja-JP" altLang="en-US" dirty="0" smtClean="0"/>
              <a:t>は</a:t>
            </a:r>
            <a:r>
              <a:rPr kumimoji="1" lang="en-US" altLang="ja-JP" dirty="0" smtClean="0"/>
              <a:t>C</a:t>
            </a:r>
            <a:r>
              <a:rPr kumimoji="1" lang="ja-JP" altLang="en-US" dirty="0" smtClean="0"/>
              <a:t>言語に付け足して出来ているので、様々な時代の概念が混在している</a:t>
            </a:r>
            <a:endParaRPr kumimoji="1" lang="en-US" altLang="ja-JP" dirty="0" smtClean="0"/>
          </a:p>
          <a:p>
            <a:pPr lvl="1"/>
            <a:r>
              <a:rPr lang="ja-JP" altLang="en-US" dirty="0" smtClean="0"/>
              <a:t>マルチパラダイム言語と呼ばれたり</a:t>
            </a:r>
            <a:endParaRPr lang="en-US" altLang="ja-JP" dirty="0" smtClean="0"/>
          </a:p>
          <a:p>
            <a:pPr lvl="1"/>
            <a:r>
              <a:rPr kumimoji="1" lang="ja-JP" altLang="en-US" dirty="0"/>
              <a:t>色んな考え方</a:t>
            </a:r>
            <a:r>
              <a:rPr kumimoji="1" lang="ja-JP" altLang="en-US" dirty="0" smtClean="0"/>
              <a:t>をまぜこぜにしても</a:t>
            </a:r>
            <a:r>
              <a:rPr kumimoji="1" lang="en-US" altLang="ja-JP" dirty="0" smtClean="0"/>
              <a:t>OK</a:t>
            </a:r>
          </a:p>
        </p:txBody>
      </p:sp>
    </p:spTree>
    <p:extLst>
      <p:ext uri="{BB962C8B-B14F-4D97-AF65-F5344CB8AC3E}">
        <p14:creationId xmlns:p14="http://schemas.microsoft.com/office/powerpoint/2010/main" val="2675036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とはいえ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出来ることの</a:t>
            </a:r>
            <a:r>
              <a:rPr lang="ja-JP" altLang="en-US" dirty="0"/>
              <a:t>幅</a:t>
            </a:r>
            <a:r>
              <a:rPr lang="ja-JP" altLang="en-US" dirty="0" smtClean="0"/>
              <a:t>が広がった方が、後々の選択肢が増えたり、楽できるのも事実</a:t>
            </a:r>
            <a:endParaRPr lang="en-US" altLang="ja-JP" dirty="0" smtClean="0"/>
          </a:p>
          <a:p>
            <a:endParaRPr kumimoji="1" lang="en-US" altLang="ja-JP" dirty="0"/>
          </a:p>
          <a:p>
            <a:r>
              <a:rPr lang="ja-JP" altLang="en-US" dirty="0" smtClean="0"/>
              <a:t>一気に取り込まず、別プロジェクトで</a:t>
            </a:r>
            <a:r>
              <a:rPr lang="en-US" altLang="ja-JP" dirty="0" smtClean="0"/>
              <a:t/>
            </a:r>
            <a:br>
              <a:rPr lang="en-US" altLang="ja-JP" dirty="0" smtClean="0"/>
            </a:br>
            <a:r>
              <a:rPr lang="ja-JP" altLang="en-US" dirty="0" smtClean="0"/>
              <a:t>実験してから順次導入していこう</a:t>
            </a:r>
            <a:endParaRPr kumimoji="1" lang="ja-JP" altLang="en-US" dirty="0"/>
          </a:p>
        </p:txBody>
      </p:sp>
    </p:spTree>
    <p:extLst>
      <p:ext uri="{BB962C8B-B14F-4D97-AF65-F5344CB8AC3E}">
        <p14:creationId xmlns:p14="http://schemas.microsoft.com/office/powerpoint/2010/main" val="2977280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継承が便利な時：その１</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差分</a:t>
            </a:r>
            <a:r>
              <a:rPr lang="ja-JP" altLang="en-US" dirty="0" smtClean="0"/>
              <a:t>プログラミング</a:t>
            </a:r>
            <a:endParaRPr lang="en-US" altLang="ja-JP" dirty="0" smtClean="0"/>
          </a:p>
          <a:p>
            <a:pPr lvl="1"/>
            <a:r>
              <a:rPr kumimoji="1" lang="ja-JP" altLang="en-US" dirty="0" smtClean="0"/>
              <a:t>プラグ</a:t>
            </a:r>
            <a:r>
              <a:rPr kumimoji="1" lang="ja-JP" altLang="en-US" dirty="0"/>
              <a:t>ちゃん</a:t>
            </a:r>
            <a:r>
              <a:rPr kumimoji="1" lang="ja-JP" altLang="en-US" dirty="0" smtClean="0"/>
              <a:t>に改造パーツを取り付けた、</a:t>
            </a:r>
            <a:r>
              <a:rPr kumimoji="1" lang="en-US" altLang="ja-JP" dirty="0" smtClean="0"/>
              <a:t/>
            </a:r>
            <a:br>
              <a:rPr kumimoji="1" lang="en-US" altLang="ja-JP" dirty="0" smtClean="0"/>
            </a:br>
            <a:r>
              <a:rPr kumimoji="1" lang="ja-JP" altLang="en-US" dirty="0" smtClean="0"/>
              <a:t>グレートプラグちゃんを作りたい</a:t>
            </a:r>
            <a:endParaRPr kumimoji="1" lang="en-US" altLang="ja-JP" dirty="0" smtClean="0"/>
          </a:p>
          <a:p>
            <a:pPr lvl="1"/>
            <a:r>
              <a:rPr lang="ja-JP" altLang="en-US" dirty="0"/>
              <a:t>基本構造</a:t>
            </a:r>
            <a:r>
              <a:rPr lang="ja-JP" altLang="en-US" dirty="0" smtClean="0"/>
              <a:t>はプラグちゃんのままなので、</a:t>
            </a:r>
            <a:r>
              <a:rPr lang="en-US" altLang="ja-JP" dirty="0" smtClean="0"/>
              <a:t/>
            </a:r>
            <a:br>
              <a:rPr lang="en-US" altLang="ja-JP" dirty="0" smtClean="0"/>
            </a:br>
            <a:r>
              <a:rPr lang="ja-JP" altLang="en-US" dirty="0" smtClean="0"/>
              <a:t>その部分はうまいこと使い回したい</a:t>
            </a:r>
            <a:endParaRPr lang="en-US" altLang="ja-JP" dirty="0" smtClean="0"/>
          </a:p>
          <a:p>
            <a:pPr lvl="2"/>
            <a:r>
              <a:rPr lang="ja-JP" altLang="en-US" dirty="0" smtClean="0"/>
              <a:t>でもコピペはヤダ！後でプラグちゃんを修正した時にコピペ先も直さないといけないから</a:t>
            </a:r>
            <a:endParaRPr lang="en-US" altLang="ja-JP" dirty="0" smtClean="0"/>
          </a:p>
          <a:p>
            <a:pPr lvl="1"/>
            <a:endParaRPr lang="en-US" altLang="ja-JP" dirty="0"/>
          </a:p>
          <a:p>
            <a:pPr lvl="1"/>
            <a:r>
              <a:rPr lang="ja-JP" altLang="en-US" dirty="0" smtClean="0"/>
              <a:t>プラグちゃんを継承し、</a:t>
            </a:r>
            <a:r>
              <a:rPr lang="en-US" altLang="ja-JP" dirty="0" smtClean="0"/>
              <a:t/>
            </a:r>
            <a:br>
              <a:rPr lang="en-US" altLang="ja-JP" dirty="0" smtClean="0"/>
            </a:br>
            <a:r>
              <a:rPr lang="ja-JP" altLang="en-US" dirty="0" smtClean="0"/>
              <a:t>グレートプラグちゃんを作る</a:t>
            </a:r>
            <a:endParaRPr lang="en-US" altLang="ja-JP" dirty="0"/>
          </a:p>
          <a:p>
            <a:pPr lvl="1"/>
            <a:endParaRPr lang="en-US" altLang="ja-JP" dirty="0" smtClean="0"/>
          </a:p>
          <a:p>
            <a:pPr lvl="1"/>
            <a:endParaRPr kumimoji="1" lang="ja-JP" altLang="en-US" dirty="0"/>
          </a:p>
        </p:txBody>
      </p:sp>
    </p:spTree>
    <p:extLst>
      <p:ext uri="{BB962C8B-B14F-4D97-AF65-F5344CB8AC3E}">
        <p14:creationId xmlns:p14="http://schemas.microsoft.com/office/powerpoint/2010/main" val="456825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t>
            </a:r>
            <a:r>
              <a:rPr kumimoji="1" lang="ja-JP" altLang="en-US" dirty="0" err="1" smtClean="0"/>
              <a:t>での</a:t>
            </a:r>
            <a:r>
              <a:rPr kumimoji="1" lang="ja-JP" altLang="en-US" dirty="0" smtClean="0"/>
              <a:t>継承の書き方</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buNone/>
            </a:pPr>
            <a:r>
              <a:rPr kumimoji="1" lang="en-US" altLang="ja-JP" sz="1800" dirty="0" smtClean="0"/>
              <a:t>// </a:t>
            </a:r>
            <a:r>
              <a:rPr kumimoji="1" lang="ja-JP" altLang="en-US" sz="1800" dirty="0" smtClean="0"/>
              <a:t>継承したいクラス</a:t>
            </a:r>
            <a:r>
              <a:rPr kumimoji="1" lang="en-US" altLang="ja-JP" sz="1800" dirty="0" smtClean="0"/>
              <a:t>(</a:t>
            </a:r>
            <a:r>
              <a:rPr kumimoji="1" lang="ja-JP" altLang="en-US" sz="1800" dirty="0" smtClean="0"/>
              <a:t>基底クラス</a:t>
            </a:r>
            <a:r>
              <a:rPr kumimoji="1" lang="en-US" altLang="ja-JP" sz="1800" dirty="0" smtClean="0"/>
              <a:t>)</a:t>
            </a:r>
            <a:r>
              <a:rPr kumimoji="1" lang="ja-JP" altLang="en-US" sz="1800" dirty="0" smtClean="0"/>
              <a:t>のヘッダをインクルードする</a:t>
            </a:r>
            <a:endParaRPr kumimoji="1" lang="en-US" altLang="ja-JP" sz="1800" dirty="0" smtClean="0"/>
          </a:p>
          <a:p>
            <a:pPr marL="0" indent="0">
              <a:buNone/>
            </a:pPr>
            <a:r>
              <a:rPr lang="en-US" altLang="ja-JP" sz="1800" dirty="0" smtClean="0"/>
              <a:t>#include “</a:t>
            </a:r>
            <a:r>
              <a:rPr lang="en-US" altLang="ja-JP" sz="1800" dirty="0" err="1" smtClean="0"/>
              <a:t>PlugChan.h</a:t>
            </a:r>
            <a:r>
              <a:rPr lang="en-US" altLang="ja-JP" sz="1800" dirty="0" smtClean="0"/>
              <a:t>”</a:t>
            </a:r>
          </a:p>
          <a:p>
            <a:pPr marL="0" indent="0">
              <a:buNone/>
            </a:pPr>
            <a:endParaRPr kumimoji="1" lang="en-US" altLang="ja-JP" sz="1800" dirty="0" smtClean="0"/>
          </a:p>
          <a:p>
            <a:pPr marL="0" indent="0">
              <a:buNone/>
            </a:pPr>
            <a:r>
              <a:rPr lang="en-US" altLang="ja-JP" sz="1800" dirty="0" smtClean="0"/>
              <a:t>// extends</a:t>
            </a:r>
            <a:r>
              <a:rPr lang="ja-JP" altLang="en-US" sz="1800" dirty="0" smtClean="0"/>
              <a:t>キーワードではなく、コロン</a:t>
            </a:r>
            <a:r>
              <a:rPr lang="en-US" altLang="ja-JP" sz="1800" dirty="0" smtClean="0"/>
              <a:t>(:)</a:t>
            </a:r>
            <a:r>
              <a:rPr lang="ja-JP" altLang="en-US" sz="1800" dirty="0" smtClean="0"/>
              <a:t>を挟むだけ</a:t>
            </a:r>
            <a:endParaRPr lang="en-US" altLang="ja-JP" sz="1800" dirty="0" smtClean="0"/>
          </a:p>
          <a:p>
            <a:pPr marL="0" indent="0">
              <a:buNone/>
            </a:pPr>
            <a:r>
              <a:rPr kumimoji="1" lang="en-US" altLang="ja-JP" sz="1800" dirty="0" smtClean="0"/>
              <a:t>// public</a:t>
            </a:r>
            <a:r>
              <a:rPr kumimoji="1" lang="ja-JP" altLang="en-US" sz="1800" dirty="0" smtClean="0"/>
              <a:t>以外のキーワードも指定できるが、基本的に</a:t>
            </a:r>
            <a:r>
              <a:rPr kumimoji="1" lang="en-US" altLang="ja-JP" sz="1800" dirty="0" smtClean="0"/>
              <a:t>public</a:t>
            </a:r>
            <a:r>
              <a:rPr lang="ja-JP" altLang="en-US" sz="1800" dirty="0"/>
              <a:t>のみ</a:t>
            </a:r>
            <a:endParaRPr kumimoji="1" lang="en-US" altLang="ja-JP" sz="1800" dirty="0"/>
          </a:p>
          <a:p>
            <a:pPr marL="0" indent="0">
              <a:buNone/>
            </a:pPr>
            <a:r>
              <a:rPr lang="en-US" altLang="ja-JP" sz="1800" dirty="0" smtClean="0"/>
              <a:t>class </a:t>
            </a:r>
            <a:r>
              <a:rPr lang="en-US" altLang="ja-JP" sz="1800" dirty="0" err="1" smtClean="0"/>
              <a:t>GreatPlugChan</a:t>
            </a:r>
            <a:r>
              <a:rPr lang="en-US" altLang="ja-JP" sz="1800" dirty="0" smtClean="0"/>
              <a:t> : public </a:t>
            </a:r>
            <a:r>
              <a:rPr lang="en-US" altLang="ja-JP" sz="1800" dirty="0" err="1" smtClean="0"/>
              <a:t>PlugChan</a:t>
            </a:r>
            <a:r>
              <a:rPr lang="en-US" altLang="ja-JP" sz="1800" dirty="0" smtClean="0"/>
              <a:t> {</a:t>
            </a:r>
          </a:p>
          <a:p>
            <a:pPr marL="0" indent="0">
              <a:buNone/>
            </a:pPr>
            <a:r>
              <a:rPr lang="en-US" altLang="ja-JP" sz="1800" dirty="0"/>
              <a:t> </a:t>
            </a:r>
            <a:r>
              <a:rPr lang="en-US" altLang="ja-JP" sz="1800" dirty="0" smtClean="0"/>
              <a:t>   // </a:t>
            </a:r>
            <a:r>
              <a:rPr lang="ja-JP" altLang="en-US" sz="1800" dirty="0" smtClean="0"/>
              <a:t>ここに</a:t>
            </a:r>
            <a:r>
              <a:rPr lang="en-US" altLang="ja-JP" sz="1800" dirty="0" err="1" smtClean="0"/>
              <a:t>GreatPlugChan</a:t>
            </a:r>
            <a:r>
              <a:rPr lang="ja-JP" altLang="en-US" sz="1800" dirty="0" smtClean="0"/>
              <a:t>として付け足したいメンバを宣言</a:t>
            </a:r>
            <a:endParaRPr lang="en-US" altLang="ja-JP" sz="1800" dirty="0" smtClean="0"/>
          </a:p>
          <a:p>
            <a:pPr marL="0" indent="0">
              <a:buNone/>
            </a:pPr>
            <a:endParaRPr lang="en-US" altLang="ja-JP" sz="1800" dirty="0" smtClean="0"/>
          </a:p>
          <a:p>
            <a:pPr marL="0" indent="0">
              <a:buNone/>
            </a:pPr>
            <a:r>
              <a:rPr kumimoji="1" lang="en-US" altLang="ja-JP" sz="1800" dirty="0" smtClean="0"/>
              <a:t>};</a:t>
            </a:r>
          </a:p>
          <a:p>
            <a:pPr marL="0" indent="0">
              <a:buNone/>
            </a:pPr>
            <a:endParaRPr lang="en-US" altLang="ja-JP" sz="1800" dirty="0"/>
          </a:p>
          <a:p>
            <a:pPr marL="0" indent="0">
              <a:buNone/>
            </a:pPr>
            <a:r>
              <a:rPr lang="en-US" altLang="ja-JP" sz="1800" dirty="0" smtClean="0"/>
              <a:t>// </a:t>
            </a:r>
            <a:r>
              <a:rPr lang="en-US" altLang="ja-JP" sz="1800" dirty="0" err="1" smtClean="0"/>
              <a:t>cpp</a:t>
            </a:r>
            <a:r>
              <a:rPr lang="ja-JP" altLang="en-US" sz="1800" dirty="0" smtClean="0"/>
              <a:t>側は、普通にこのヘッダをインクルードして実装すればよい</a:t>
            </a:r>
            <a:endParaRPr kumimoji="1" lang="ja-JP" altLang="en-US" sz="1800" dirty="0"/>
          </a:p>
        </p:txBody>
      </p:sp>
    </p:spTree>
    <p:extLst>
      <p:ext uri="{BB962C8B-B14F-4D97-AF65-F5344CB8AC3E}">
        <p14:creationId xmlns:p14="http://schemas.microsoft.com/office/powerpoint/2010/main" val="1334335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コンストラクタはどうなる？</a:t>
            </a:r>
            <a:endParaRPr kumimoji="1" lang="ja-JP" altLang="en-US" dirty="0"/>
          </a:p>
        </p:txBody>
      </p:sp>
      <p:sp>
        <p:nvSpPr>
          <p:cNvPr id="4" name="コンテンツ プレースホルダー 3"/>
          <p:cNvSpPr>
            <a:spLocks noGrp="1"/>
          </p:cNvSpPr>
          <p:nvPr>
            <p:ph sz="half" idx="1"/>
          </p:nvPr>
        </p:nvSpPr>
        <p:spPr/>
        <p:txBody>
          <a:bodyPr>
            <a:normAutofit fontScale="92500" lnSpcReduction="10000"/>
          </a:bodyPr>
          <a:lstStyle/>
          <a:p>
            <a:r>
              <a:rPr kumimoji="1" lang="ja-JP" altLang="en-US" dirty="0" smtClean="0"/>
              <a:t>基本的には継承元</a:t>
            </a:r>
            <a:r>
              <a:rPr kumimoji="1" lang="en-US" altLang="ja-JP" dirty="0" smtClean="0"/>
              <a:t/>
            </a:r>
            <a:br>
              <a:rPr kumimoji="1" lang="en-US" altLang="ja-JP" dirty="0" smtClean="0"/>
            </a:br>
            <a:r>
              <a:rPr kumimoji="1" lang="en-US" altLang="ja-JP" dirty="0" smtClean="0"/>
              <a:t>(</a:t>
            </a:r>
            <a:r>
              <a:rPr kumimoji="1" lang="ja-JP" altLang="en-US" dirty="0" smtClean="0"/>
              <a:t>基底クラス</a:t>
            </a:r>
            <a:r>
              <a:rPr kumimoji="1" lang="en-US" altLang="ja-JP" dirty="0" smtClean="0"/>
              <a:t>)</a:t>
            </a:r>
            <a:r>
              <a:rPr kumimoji="1" lang="ja-JP" altLang="en-US" dirty="0" smtClean="0"/>
              <a:t>のコンストラクタは勝手に</a:t>
            </a:r>
            <a:r>
              <a:rPr kumimoji="1" lang="en-US" altLang="ja-JP" dirty="0" smtClean="0"/>
              <a:t/>
            </a:r>
            <a:br>
              <a:rPr kumimoji="1" lang="en-US" altLang="ja-JP" dirty="0" smtClean="0"/>
            </a:br>
            <a:r>
              <a:rPr kumimoji="1" lang="ja-JP" altLang="en-US" dirty="0" smtClean="0"/>
              <a:t>呼んでくれる</a:t>
            </a:r>
            <a:endParaRPr kumimoji="1" lang="en-US" altLang="ja-JP" dirty="0" smtClean="0"/>
          </a:p>
          <a:p>
            <a:r>
              <a:rPr lang="ja-JP" altLang="en-US" dirty="0" smtClean="0"/>
              <a:t>継承先</a:t>
            </a:r>
            <a:r>
              <a:rPr lang="en-US" altLang="ja-JP" dirty="0" smtClean="0"/>
              <a:t>(</a:t>
            </a:r>
            <a:r>
              <a:rPr lang="ja-JP" altLang="en-US" dirty="0"/>
              <a:t>派生クラス</a:t>
            </a:r>
            <a:r>
              <a:rPr lang="en-US" altLang="ja-JP" dirty="0" smtClean="0"/>
              <a:t>)</a:t>
            </a:r>
            <a:r>
              <a:rPr lang="ja-JP" altLang="en-US" dirty="0" smtClean="0"/>
              <a:t>で新たにコンストラクタを作ってもよい</a:t>
            </a:r>
            <a:endParaRPr kumimoji="1" lang="en-US" altLang="ja-JP" dirty="0" smtClean="0"/>
          </a:p>
          <a:p>
            <a:pPr lvl="1"/>
            <a:r>
              <a:rPr kumimoji="1" lang="ja-JP" altLang="en-US" dirty="0" smtClean="0"/>
              <a:t>ただし、引数付きのコンストラクタを使う場合は、継承先</a:t>
            </a:r>
            <a:r>
              <a:rPr kumimoji="1" lang="en-US" altLang="ja-JP" dirty="0" smtClean="0"/>
              <a:t>(</a:t>
            </a:r>
            <a:r>
              <a:rPr kumimoji="1" lang="ja-JP" altLang="en-US" dirty="0" smtClean="0"/>
              <a:t>派生クラス</a:t>
            </a:r>
            <a:r>
              <a:rPr kumimoji="1" lang="en-US" altLang="ja-JP" dirty="0" smtClean="0"/>
              <a:t>)</a:t>
            </a:r>
            <a:r>
              <a:rPr kumimoji="1" lang="ja-JP" altLang="en-US" dirty="0" smtClean="0"/>
              <a:t>の</a:t>
            </a:r>
            <a:r>
              <a:rPr kumimoji="1" lang="en-US" altLang="ja-JP" dirty="0" smtClean="0"/>
              <a:t/>
            </a:r>
            <a:br>
              <a:rPr kumimoji="1" lang="en-US" altLang="ja-JP" dirty="0" smtClean="0"/>
            </a:br>
            <a:r>
              <a:rPr kumimoji="1" lang="ja-JP" altLang="en-US" dirty="0" smtClean="0"/>
              <a:t>コンストラクタで明示的に呼ぶ必要がある</a:t>
            </a:r>
            <a:endParaRPr kumimoji="1" lang="ja-JP" altLang="en-US" dirty="0"/>
          </a:p>
        </p:txBody>
      </p:sp>
      <p:sp>
        <p:nvSpPr>
          <p:cNvPr id="5" name="コンテンツ プレースホルダー 4"/>
          <p:cNvSpPr>
            <a:spLocks noGrp="1"/>
          </p:cNvSpPr>
          <p:nvPr>
            <p:ph sz="half" idx="2"/>
          </p:nvPr>
        </p:nvSpPr>
        <p:spPr/>
        <p:txBody>
          <a:bodyPr>
            <a:normAutofit fontScale="92500" lnSpcReduction="10000"/>
          </a:bodyPr>
          <a:lstStyle/>
          <a:p>
            <a:pPr marL="0" indent="0">
              <a:buNone/>
            </a:pPr>
            <a:r>
              <a:rPr kumimoji="1" lang="en-US" altLang="ja-JP" sz="1800" dirty="0" smtClean="0"/>
              <a:t>// </a:t>
            </a:r>
            <a:r>
              <a:rPr kumimoji="1" lang="ja-JP" altLang="en-US" sz="1800" dirty="0" smtClean="0"/>
              <a:t>基底クラス</a:t>
            </a:r>
            <a:r>
              <a:rPr kumimoji="1" lang="en-US" altLang="ja-JP" sz="1800" dirty="0" smtClean="0"/>
              <a:t>Parent</a:t>
            </a:r>
            <a:r>
              <a:rPr kumimoji="1" lang="ja-JP" altLang="en-US" sz="1800" dirty="0" smtClean="0"/>
              <a:t>のコンストラクタが整数値を取る場合</a:t>
            </a:r>
            <a:endParaRPr kumimoji="1" lang="en-US" altLang="ja-JP" sz="1800" dirty="0" smtClean="0"/>
          </a:p>
          <a:p>
            <a:pPr marL="0" indent="0">
              <a:buNone/>
            </a:pPr>
            <a:endParaRPr kumimoji="1" lang="en-US" altLang="ja-JP" sz="1800" dirty="0" smtClean="0"/>
          </a:p>
          <a:p>
            <a:pPr marL="0" indent="0">
              <a:buNone/>
            </a:pPr>
            <a:r>
              <a:rPr kumimoji="1" lang="en-US" altLang="ja-JP" sz="1800" dirty="0" smtClean="0"/>
              <a:t>#include “</a:t>
            </a:r>
            <a:r>
              <a:rPr kumimoji="1" lang="en-US" altLang="ja-JP" sz="1800" dirty="0" err="1" smtClean="0"/>
              <a:t>Parent.h</a:t>
            </a:r>
            <a:r>
              <a:rPr kumimoji="1" lang="en-US" altLang="ja-JP" sz="1800" dirty="0" smtClean="0"/>
              <a:t>”</a:t>
            </a:r>
          </a:p>
          <a:p>
            <a:pPr marL="0" indent="0">
              <a:buNone/>
            </a:pPr>
            <a:endParaRPr lang="en-US" altLang="ja-JP" sz="1800" dirty="0"/>
          </a:p>
          <a:p>
            <a:pPr marL="0" indent="0">
              <a:buNone/>
            </a:pPr>
            <a:r>
              <a:rPr kumimoji="1" lang="en-US" altLang="ja-JP" sz="1800" dirty="0" smtClean="0"/>
              <a:t>Child::Child(</a:t>
            </a:r>
            <a:r>
              <a:rPr kumimoji="1" lang="en-US" altLang="ja-JP" sz="1800" dirty="0" err="1" smtClean="0"/>
              <a:t>int</a:t>
            </a:r>
            <a:r>
              <a:rPr kumimoji="1" lang="en-US" altLang="ja-JP" sz="1800" dirty="0" smtClean="0"/>
              <a:t> </a:t>
            </a:r>
            <a:r>
              <a:rPr kumimoji="1" lang="en-US" altLang="ja-JP" sz="1800" dirty="0" err="1" smtClean="0"/>
              <a:t>hoge</a:t>
            </a:r>
            <a:r>
              <a:rPr kumimoji="1" lang="en-US" altLang="ja-JP" sz="1800" dirty="0" smtClean="0"/>
              <a:t>) : Parent(</a:t>
            </a:r>
            <a:r>
              <a:rPr kumimoji="1" lang="en-US" altLang="ja-JP" sz="1800" dirty="0" err="1" smtClean="0"/>
              <a:t>hoge</a:t>
            </a:r>
            <a:r>
              <a:rPr kumimoji="1" lang="en-US" altLang="ja-JP" sz="1800" dirty="0" smtClean="0"/>
              <a:t>) // </a:t>
            </a:r>
            <a:r>
              <a:rPr kumimoji="1" lang="ja-JP" altLang="en-US" sz="1800" dirty="0" smtClean="0"/>
              <a:t>これで呼べる</a:t>
            </a:r>
            <a:endParaRPr kumimoji="1" lang="en-US" altLang="ja-JP" sz="1800" dirty="0" smtClean="0"/>
          </a:p>
          <a:p>
            <a:pPr marL="0" indent="0">
              <a:buNone/>
            </a:pPr>
            <a:r>
              <a:rPr lang="en-US" altLang="ja-JP" sz="1800" dirty="0" smtClean="0"/>
              <a:t>{</a:t>
            </a:r>
          </a:p>
          <a:p>
            <a:pPr marL="0" indent="0">
              <a:buNone/>
            </a:pPr>
            <a:r>
              <a:rPr kumimoji="1" lang="en-US" altLang="ja-JP" sz="1800" dirty="0" smtClean="0"/>
              <a:t>}</a:t>
            </a:r>
          </a:p>
          <a:p>
            <a:pPr marL="0" indent="0">
              <a:buNone/>
            </a:pPr>
            <a:endParaRPr lang="en-US" altLang="ja-JP" sz="1800" dirty="0"/>
          </a:p>
          <a:p>
            <a:pPr marL="0" indent="0">
              <a:buNone/>
            </a:pPr>
            <a:r>
              <a:rPr lang="en-US" altLang="ja-JP" sz="1800" dirty="0"/>
              <a:t> // </a:t>
            </a:r>
            <a:r>
              <a:rPr lang="ja-JP" altLang="en-US" sz="1800" dirty="0"/>
              <a:t>メンバ変数の初期化リストと同じような書き方なので、混同に</a:t>
            </a:r>
            <a:r>
              <a:rPr lang="ja-JP" altLang="en-US" sz="1800" dirty="0" smtClean="0"/>
              <a:t>注意！</a:t>
            </a:r>
            <a:endParaRPr kumimoji="1" lang="ja-JP" altLang="en-US" sz="1800" dirty="0"/>
          </a:p>
        </p:txBody>
      </p:sp>
    </p:spTree>
    <p:extLst>
      <p:ext uri="{BB962C8B-B14F-4D97-AF65-F5344CB8AC3E}">
        <p14:creationId xmlns:p14="http://schemas.microsoft.com/office/powerpoint/2010/main" val="803803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デストラクタは？</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コンストラクタとは逆に、派生側から</a:t>
            </a:r>
            <a:r>
              <a:rPr kumimoji="1" lang="en-US" altLang="ja-JP" dirty="0" smtClean="0"/>
              <a:t/>
            </a:r>
            <a:br>
              <a:rPr kumimoji="1" lang="en-US" altLang="ja-JP" dirty="0" smtClean="0"/>
            </a:br>
            <a:r>
              <a:rPr kumimoji="1" lang="ja-JP" altLang="en-US" dirty="0" smtClean="0"/>
              <a:t>順番に呼ばれていく</a:t>
            </a:r>
            <a:endParaRPr kumimoji="1" lang="en-US" altLang="ja-JP" dirty="0" smtClean="0"/>
          </a:p>
          <a:p>
            <a:endParaRPr lang="en-US" altLang="ja-JP" dirty="0"/>
          </a:p>
          <a:p>
            <a:r>
              <a:rPr kumimoji="1" lang="ja-JP" altLang="en-US" dirty="0" smtClean="0"/>
              <a:t>ただし、継承されることが前提となっているクラスでは、デストラクタの宣言に</a:t>
            </a:r>
            <a:r>
              <a:rPr kumimoji="1" lang="en-US" altLang="ja-JP" dirty="0" smtClean="0"/>
              <a:t>virtual</a:t>
            </a:r>
            <a:r>
              <a:rPr kumimoji="1" lang="ja-JP" altLang="en-US" dirty="0" smtClean="0"/>
              <a:t>を付けよう</a:t>
            </a:r>
            <a:endParaRPr kumimoji="1" lang="en-US" altLang="ja-JP" dirty="0" smtClean="0"/>
          </a:p>
          <a:p>
            <a:pPr lvl="1"/>
            <a:r>
              <a:rPr lang="ja-JP" altLang="en-US" dirty="0" smtClean="0"/>
              <a:t>付けて</a:t>
            </a:r>
            <a:r>
              <a:rPr lang="ja-JP" altLang="en-US" dirty="0"/>
              <a:t>おかないと</a:t>
            </a:r>
            <a:r>
              <a:rPr lang="ja-JP" altLang="en-US" dirty="0" smtClean="0"/>
              <a:t>、後々壮絶なメモリリークをかますおそれがあるので</a:t>
            </a:r>
            <a:endParaRPr kumimoji="1" lang="ja-JP" altLang="en-US" dirty="0"/>
          </a:p>
        </p:txBody>
      </p:sp>
    </p:spTree>
    <p:extLst>
      <p:ext uri="{BB962C8B-B14F-4D97-AF65-F5344CB8AC3E}">
        <p14:creationId xmlns:p14="http://schemas.microsoft.com/office/powerpoint/2010/main" val="791244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差分プログラミングの他の例</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既にあるクラスへの付け足しや書き換え</a:t>
            </a:r>
            <a:endParaRPr lang="en-US" altLang="ja-JP" dirty="0" smtClean="0"/>
          </a:p>
          <a:p>
            <a:pPr lvl="1"/>
            <a:r>
              <a:rPr lang="en-US" altLang="ja-JP" dirty="0" err="1" smtClean="0"/>
              <a:t>fk_Model</a:t>
            </a:r>
            <a:r>
              <a:rPr lang="ja-JP" altLang="en-US" dirty="0" smtClean="0"/>
              <a:t>を継承して、ブロック専用モデルや</a:t>
            </a:r>
            <a:r>
              <a:rPr lang="en-US" altLang="ja-JP" dirty="0" smtClean="0"/>
              <a:t/>
            </a:r>
            <a:br>
              <a:rPr lang="en-US" altLang="ja-JP" dirty="0" smtClean="0"/>
            </a:br>
            <a:r>
              <a:rPr lang="ja-JP" altLang="en-US" dirty="0" smtClean="0"/>
              <a:t>球専用モデルを作るなど</a:t>
            </a:r>
            <a:r>
              <a:rPr lang="en-US" altLang="ja-JP" dirty="0" smtClean="0"/>
              <a:t>(</a:t>
            </a:r>
            <a:r>
              <a:rPr lang="en-US" altLang="ja-JP" dirty="0" err="1" smtClean="0"/>
              <a:t>fkut</a:t>
            </a:r>
            <a:r>
              <a:rPr lang="en-US" altLang="ja-JP" dirty="0" smtClean="0"/>
              <a:t>_???Model)</a:t>
            </a:r>
            <a:endParaRPr lang="ja-JP" altLang="en-US" dirty="0" smtClean="0"/>
          </a:p>
          <a:p>
            <a:endParaRPr lang="ja-JP" altLang="en-US" dirty="0" smtClean="0"/>
          </a:p>
          <a:p>
            <a:r>
              <a:rPr lang="ja-JP" altLang="en-US" dirty="0" smtClean="0"/>
              <a:t>共通の処理や構造をまとめておき、</a:t>
            </a:r>
            <a:r>
              <a:rPr lang="en-US" altLang="ja-JP" dirty="0" smtClean="0"/>
              <a:t/>
            </a:r>
            <a:br>
              <a:rPr lang="en-US" altLang="ja-JP" dirty="0" smtClean="0"/>
            </a:br>
            <a:r>
              <a:rPr lang="ja-JP" altLang="en-US" dirty="0" smtClean="0"/>
              <a:t>状況に合わせて必要なものを付け足す</a:t>
            </a:r>
            <a:endParaRPr lang="en-US" altLang="ja-JP" dirty="0" smtClean="0"/>
          </a:p>
          <a:p>
            <a:pPr lvl="1"/>
            <a:r>
              <a:rPr lang="en-US" altLang="ja-JP" dirty="0" err="1" smtClean="0"/>
              <a:t>fkut_AppBase</a:t>
            </a:r>
            <a:r>
              <a:rPr lang="ja-JP" altLang="en-US" dirty="0" smtClean="0"/>
              <a:t>を継承してプログラムを作成</a:t>
            </a:r>
            <a:endParaRPr lang="en-US" altLang="ja-JP" dirty="0" smtClean="0"/>
          </a:p>
          <a:p>
            <a:pPr lvl="2"/>
            <a:r>
              <a:rPr lang="ja-JP" altLang="en-US" dirty="0" smtClean="0"/>
              <a:t>このクラス名から「ベースプログラム」という</a:t>
            </a:r>
            <a:r>
              <a:rPr lang="en-US" altLang="ja-JP" dirty="0" smtClean="0"/>
              <a:t/>
            </a:r>
            <a:br>
              <a:rPr lang="en-US" altLang="ja-JP" dirty="0" smtClean="0"/>
            </a:br>
            <a:r>
              <a:rPr lang="ja-JP" altLang="en-US" dirty="0" smtClean="0"/>
              <a:t>名称が変に定着してしまったのかも</a:t>
            </a:r>
          </a:p>
          <a:p>
            <a:endParaRPr kumimoji="1" lang="ja-JP" altLang="en-US" dirty="0"/>
          </a:p>
        </p:txBody>
      </p:sp>
    </p:spTree>
    <p:extLst>
      <p:ext uri="{BB962C8B-B14F-4D97-AF65-F5344CB8AC3E}">
        <p14:creationId xmlns:p14="http://schemas.microsoft.com/office/powerpoint/2010/main" val="2896916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2622</TotalTime>
  <Words>847</Words>
  <Application>Microsoft Office PowerPoint</Application>
  <PresentationFormat>画面に合わせる (4:3)</PresentationFormat>
  <Paragraphs>145</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プロジェクト演習III,V ＜インタラクティブ・ゲーム制作＞ プログラミングコース</vt:lpstr>
      <vt:lpstr>今日の内容</vt:lpstr>
      <vt:lpstr>でも、理解できないものを 無理に使う必要は無い</vt:lpstr>
      <vt:lpstr>とはいえ</vt:lpstr>
      <vt:lpstr>継承が便利な時：その１</vt:lpstr>
      <vt:lpstr>C++での継承の書き方</vt:lpstr>
      <vt:lpstr>コンストラクタはどうなる？</vt:lpstr>
      <vt:lpstr>デストラクタは？</vt:lpstr>
      <vt:lpstr>差分プログラミングの他の例</vt:lpstr>
      <vt:lpstr>継承が便利な時：その2</vt:lpstr>
      <vt:lpstr>オーバーライドと仮想関数</vt:lpstr>
      <vt:lpstr>例えば</vt:lpstr>
      <vt:lpstr>こうすればいいのだ</vt:lpstr>
      <vt:lpstr>俺の名前を呼んでみろ</vt:lpstr>
      <vt:lpstr>派生クラスの関数から 基底クラスの関数を呼びたい！</vt:lpstr>
      <vt:lpstr>補足：コンソール出力について</vt:lpstr>
      <vt:lpstr>継承を使わなかったら どうなるか？</vt:lpstr>
      <vt:lpstr>継承を使うのは 必要に迫られてからでいい</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Ryota Takeuchi</cp:lastModifiedBy>
  <cp:revision>196</cp:revision>
  <dcterms:created xsi:type="dcterms:W3CDTF">2009-04-23T09:33:46Z</dcterms:created>
  <dcterms:modified xsi:type="dcterms:W3CDTF">2012-06-13T07:08:33Z</dcterms:modified>
</cp:coreProperties>
</file>