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3" r:id="rId4"/>
    <p:sldId id="274" r:id="rId5"/>
    <p:sldId id="277" r:id="rId6"/>
    <p:sldId id="275" r:id="rId7"/>
    <p:sldId id="276" r:id="rId8"/>
    <p:sldId id="278" r:id="rId9"/>
    <p:sldId id="280" r:id="rId10"/>
    <p:sldId id="279" r:id="rId11"/>
    <p:sldId id="281"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93" d="100"/>
          <a:sy n="93" d="100"/>
        </p:scale>
        <p:origin x="-91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2012/5/16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2012/5/16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2012/5/16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2012/5/16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2012/5/16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2012/5/16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B64686C-44B3-41AA-A25A-94F729BC2E34}" type="datetimeFigureOut">
              <a:rPr kumimoji="1" lang="ja-JP" altLang="en-US" smtClean="0"/>
              <a:pPr/>
              <a:t>2012/5/16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B64686C-44B3-41AA-A25A-94F729BC2E34}" type="datetimeFigureOut">
              <a:rPr kumimoji="1" lang="ja-JP" altLang="en-US" smtClean="0"/>
              <a:pPr/>
              <a:t>2012/5/16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B64686C-44B3-41AA-A25A-94F729BC2E34}" type="datetimeFigureOut">
              <a:rPr kumimoji="1" lang="ja-JP" altLang="en-US" smtClean="0"/>
              <a:pPr/>
              <a:t>2012/5/16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2012/5/16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2012/5/16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4686C-44B3-41AA-A25A-94F729BC2E34}" type="datetimeFigureOut">
              <a:rPr kumimoji="1" lang="ja-JP" altLang="en-US" smtClean="0"/>
              <a:pPr/>
              <a:t>2012/5/16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9748A6-BFA1-4A1A-AAE8-49455CCA684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プロジェクト演習</a:t>
            </a:r>
            <a:r>
              <a:rPr kumimoji="1" lang="en-US" altLang="ja-JP" dirty="0" smtClean="0"/>
              <a:t>III,V</a:t>
            </a:r>
            <a:br>
              <a:rPr kumimoji="1" lang="en-US" altLang="ja-JP" dirty="0" smtClean="0"/>
            </a:br>
            <a:r>
              <a:rPr kumimoji="1" lang="ja-JP" altLang="en-US" sz="4000" dirty="0" smtClean="0"/>
              <a:t>＜インタラクティブ・ゲーム制作＞</a:t>
            </a:r>
            <a:r>
              <a:rPr kumimoji="1" lang="en-US" altLang="ja-JP" dirty="0" smtClean="0"/>
              <a:t/>
            </a:r>
            <a:br>
              <a:rPr kumimoji="1" lang="en-US" altLang="ja-JP" dirty="0" smtClean="0"/>
            </a:br>
            <a:r>
              <a:rPr lang="ja-JP" altLang="en-US" dirty="0"/>
              <a:t>プログラミングコース</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第</a:t>
            </a:r>
            <a:r>
              <a:rPr kumimoji="1" lang="en-US" altLang="ja-JP" dirty="0" smtClean="0"/>
              <a:t>3</a:t>
            </a:r>
            <a:r>
              <a:rPr kumimoji="1" lang="ja-JP" altLang="en-US" dirty="0" smtClean="0"/>
              <a:t>回</a:t>
            </a:r>
            <a:endParaRPr kumimoji="1" lang="en-US" altLang="ja-JP" dirty="0" smtClean="0"/>
          </a:p>
          <a:p>
            <a:r>
              <a:rPr kumimoji="1" lang="en-US" altLang="ja-JP" dirty="0" smtClean="0"/>
              <a:t>OOP</a:t>
            </a:r>
            <a:r>
              <a:rPr kumimoji="1" lang="ja-JP" altLang="en-US" dirty="0" smtClean="0"/>
              <a:t>実践ガイド</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ところって</a:t>
            </a:r>
            <a:r>
              <a:rPr kumimoji="1" lang="en-US" altLang="ja-JP" dirty="0" smtClean="0"/>
              <a:t>public</a:t>
            </a:r>
            <a:r>
              <a:rPr kumimoji="1" lang="ja-JP" altLang="en-US" dirty="0" err="1" smtClean="0"/>
              <a:t>って</a:t>
            </a:r>
            <a:r>
              <a:rPr kumimoji="1" lang="ja-JP" altLang="en-US" dirty="0" smtClean="0"/>
              <a:t>なんぞね？</a:t>
            </a:r>
            <a:endParaRPr kumimoji="1" lang="ja-JP" altLang="en-US" dirty="0"/>
          </a:p>
        </p:txBody>
      </p:sp>
      <p:sp>
        <p:nvSpPr>
          <p:cNvPr id="3" name="コンテンツ プレースホルダー 2"/>
          <p:cNvSpPr>
            <a:spLocks noGrp="1"/>
          </p:cNvSpPr>
          <p:nvPr>
            <p:ph idx="1"/>
          </p:nvPr>
        </p:nvSpPr>
        <p:spPr/>
        <p:txBody>
          <a:bodyPr/>
          <a:lstStyle/>
          <a:p>
            <a:r>
              <a:rPr lang="en-US" altLang="ja-JP" dirty="0"/>
              <a:t>1</a:t>
            </a:r>
            <a:r>
              <a:rPr lang="ja-JP" altLang="en-US" dirty="0"/>
              <a:t>人</a:t>
            </a:r>
            <a:r>
              <a:rPr lang="ja-JP" altLang="en-US" dirty="0" smtClean="0"/>
              <a:t>で開発してる時には、正直存在意義が分からない機能</a:t>
            </a:r>
            <a:endParaRPr lang="en-US" altLang="ja-JP" dirty="0" smtClean="0"/>
          </a:p>
          <a:p>
            <a:r>
              <a:rPr kumimoji="1" lang="ja-JP" altLang="en-US" dirty="0"/>
              <a:t>でも</a:t>
            </a:r>
            <a:r>
              <a:rPr kumimoji="1" lang="ja-JP" altLang="en-US" dirty="0" smtClean="0"/>
              <a:t>、複数人で開発する時にあると、</a:t>
            </a:r>
            <a:r>
              <a:rPr kumimoji="1" lang="en-US" altLang="ja-JP" dirty="0" smtClean="0"/>
              <a:t/>
            </a:r>
            <a:br>
              <a:rPr kumimoji="1" lang="en-US" altLang="ja-JP" dirty="0" smtClean="0"/>
            </a:br>
            <a:r>
              <a:rPr kumimoji="1" lang="ja-JP" altLang="en-US" dirty="0" smtClean="0"/>
              <a:t>大いに役立つ機能</a:t>
            </a:r>
            <a:endParaRPr kumimoji="1" lang="en-US" altLang="ja-JP" dirty="0" smtClean="0"/>
          </a:p>
          <a:p>
            <a:endParaRPr lang="en-US" altLang="ja-JP" dirty="0"/>
          </a:p>
          <a:p>
            <a:r>
              <a:rPr kumimoji="1" lang="ja-JP" altLang="en-US" dirty="0" smtClean="0"/>
              <a:t>他の人がクラスを利用する際に、</a:t>
            </a:r>
            <a:r>
              <a:rPr lang="en-US" altLang="ja-JP" dirty="0"/>
              <a:t/>
            </a:r>
            <a:br>
              <a:rPr lang="en-US" altLang="ja-JP" dirty="0"/>
            </a:br>
            <a:r>
              <a:rPr lang="ja-JP" altLang="en-US" dirty="0" smtClean="0"/>
              <a:t>「</a:t>
            </a:r>
            <a:r>
              <a:rPr kumimoji="1" lang="ja-JP" altLang="en-US" dirty="0" smtClean="0"/>
              <a:t>この関数だけ使えばいいのよ」ということを伝えるための仕組み</a:t>
            </a:r>
            <a:endParaRPr kumimoji="1" lang="ja-JP" altLang="en-US" dirty="0"/>
          </a:p>
        </p:txBody>
      </p:sp>
    </p:spTree>
    <p:extLst>
      <p:ext uri="{BB962C8B-B14F-4D97-AF65-F5344CB8AC3E}">
        <p14:creationId xmlns:p14="http://schemas.microsoft.com/office/powerpoint/2010/main" val="1400364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つまり</a:t>
            </a:r>
            <a:r>
              <a:rPr lang="ja-JP" altLang="en-US" dirty="0" smtClean="0"/>
              <a:t>、</a:t>
            </a:r>
            <a:r>
              <a:rPr lang="en-US" altLang="ja-JP" dirty="0" smtClean="0"/>
              <a:t>private</a:t>
            </a:r>
            <a:r>
              <a:rPr lang="ja-JP" altLang="en-US" dirty="0" smtClean="0"/>
              <a:t>とは</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a:t>
            </a:r>
            <a:r>
              <a:rPr kumimoji="1" lang="ja-JP" altLang="en-US" b="1" dirty="0" smtClean="0">
                <a:solidFill>
                  <a:srgbClr val="FF0000"/>
                </a:solidFill>
              </a:rPr>
              <a:t>いじるなよ！絶対にいじるなよ！</a:t>
            </a:r>
            <a:r>
              <a:rPr kumimoji="1" lang="ja-JP" altLang="en-US" dirty="0" smtClean="0"/>
              <a:t>」を伝えるための仕組み</a:t>
            </a:r>
            <a:endParaRPr kumimoji="1" lang="en-US" altLang="ja-JP" dirty="0" smtClean="0"/>
          </a:p>
          <a:p>
            <a:endParaRPr lang="en-US" altLang="ja-JP" dirty="0"/>
          </a:p>
          <a:p>
            <a:r>
              <a:rPr kumimoji="1" lang="en-US" altLang="ja-JP" dirty="0" smtClean="0"/>
              <a:t>public</a:t>
            </a:r>
            <a:r>
              <a:rPr kumimoji="1" lang="ja-JP" altLang="en-US" dirty="0" smtClean="0"/>
              <a:t>にした関数だけを使って、他の人が作ったクラスとうまく協調して動くように設計するべき</a:t>
            </a:r>
            <a:endParaRPr kumimoji="1" lang="en-US" altLang="ja-JP" dirty="0" smtClean="0"/>
          </a:p>
          <a:p>
            <a:pPr lvl="1"/>
            <a:r>
              <a:rPr lang="ja-JP" altLang="en-US" dirty="0" smtClean="0"/>
              <a:t>メンバ関数の中だけで使う物は</a:t>
            </a:r>
            <a:r>
              <a:rPr lang="en-US" altLang="ja-JP" dirty="0" smtClean="0"/>
              <a:t>private</a:t>
            </a:r>
            <a:r>
              <a:rPr lang="ja-JP" altLang="en-US" dirty="0" smtClean="0"/>
              <a:t>にして隠しておく</a:t>
            </a:r>
            <a:endParaRPr kumimoji="1" lang="ja-JP" altLang="en-US" dirty="0"/>
          </a:p>
        </p:txBody>
      </p:sp>
    </p:spTree>
    <p:extLst>
      <p:ext uri="{BB962C8B-B14F-4D97-AF65-F5344CB8AC3E}">
        <p14:creationId xmlns:p14="http://schemas.microsoft.com/office/powerpoint/2010/main" val="485862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a:t>
            </a:r>
            <a:r>
              <a:rPr lang="ja-JP" altLang="en-US" dirty="0" smtClean="0"/>
              <a:t>の内容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先週の資料のフォローアップ</a:t>
            </a:r>
            <a:endParaRPr kumimoji="1" lang="en-US" altLang="ja-JP" dirty="0" smtClean="0"/>
          </a:p>
          <a:p>
            <a:pPr lvl="1"/>
            <a:r>
              <a:rPr lang="ja-JP" altLang="en-US" dirty="0"/>
              <a:t>クラス</a:t>
            </a:r>
            <a:r>
              <a:rPr lang="ja-JP" altLang="en-US" dirty="0" smtClean="0"/>
              <a:t>の</a:t>
            </a:r>
            <a:r>
              <a:rPr lang="ja-JP" altLang="en-US" dirty="0"/>
              <a:t>作り方</a:t>
            </a:r>
            <a:r>
              <a:rPr lang="ja-JP" altLang="en-US" dirty="0" smtClean="0"/>
              <a:t>を</a:t>
            </a:r>
            <a:r>
              <a:rPr lang="ja-JP" altLang="en-US" dirty="0"/>
              <a:t>実践</a:t>
            </a:r>
            <a:r>
              <a:rPr lang="ja-JP" altLang="en-US" dirty="0" smtClean="0"/>
              <a:t>する</a:t>
            </a:r>
            <a:endParaRPr lang="en-US" altLang="ja-JP" dirty="0" smtClean="0"/>
          </a:p>
          <a:p>
            <a:pPr lvl="1"/>
            <a:r>
              <a:rPr kumimoji="1" lang="ja-JP" altLang="en-US" dirty="0" smtClean="0"/>
              <a:t>作ったクラスを利用する</a:t>
            </a:r>
            <a:endParaRPr kumimoji="1" lang="en-US" altLang="ja-JP" dirty="0" smtClean="0"/>
          </a:p>
          <a:p>
            <a:r>
              <a:rPr kumimoji="1" lang="ja-JP" altLang="en-US" dirty="0" smtClean="0"/>
              <a:t>ポインタと参照について</a:t>
            </a:r>
            <a:endParaRPr kumimoji="1" lang="en-US" altLang="ja-JP" dirty="0" smtClean="0"/>
          </a:p>
          <a:p>
            <a:pPr lvl="1"/>
            <a:r>
              <a:rPr lang="ja-JP" altLang="en-US" dirty="0" smtClean="0"/>
              <a:t>先週の資料を使います</a:t>
            </a:r>
            <a:endParaRPr lang="en-US" altLang="ja-JP" dirty="0" smtClean="0"/>
          </a:p>
          <a:p>
            <a:r>
              <a:rPr lang="en-US" altLang="ja-JP" dirty="0" smtClean="0"/>
              <a:t>private</a:t>
            </a:r>
            <a:r>
              <a:rPr lang="ja-JP" altLang="en-US" dirty="0" smtClean="0"/>
              <a:t>と</a:t>
            </a:r>
            <a:r>
              <a:rPr lang="en-US" altLang="ja-JP" dirty="0" smtClean="0"/>
              <a:t>public</a:t>
            </a:r>
            <a:r>
              <a:rPr lang="ja-JP" altLang="en-US" dirty="0" smtClean="0"/>
              <a:t>について</a:t>
            </a: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クラスの作り方を実践しよう</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先週は私が延々喋ってしまった</a:t>
            </a:r>
            <a:r>
              <a:rPr kumimoji="1" lang="en-US" altLang="ja-JP" dirty="0" smtClean="0"/>
              <a:t>(</a:t>
            </a:r>
            <a:r>
              <a:rPr kumimoji="1" lang="ja-JP" altLang="en-US" dirty="0" smtClean="0"/>
              <a:t>しかもプリントの内容の半分も行かなかった</a:t>
            </a:r>
            <a:r>
              <a:rPr kumimoji="1" lang="en-US" altLang="ja-JP" dirty="0" smtClean="0"/>
              <a:t>)</a:t>
            </a:r>
            <a:r>
              <a:rPr kumimoji="1" lang="ja-JP" altLang="en-US" dirty="0" smtClean="0"/>
              <a:t>ので、今日は皆さんに手を動かしてもらう</a:t>
            </a:r>
            <a:endParaRPr kumimoji="1" lang="en-US" altLang="ja-JP" dirty="0" smtClean="0"/>
          </a:p>
          <a:p>
            <a:endParaRPr kumimoji="1" lang="en-US" altLang="ja-JP" dirty="0" smtClean="0"/>
          </a:p>
          <a:p>
            <a:r>
              <a:rPr kumimoji="1" lang="ja-JP" altLang="en-US" dirty="0" smtClean="0"/>
              <a:t>クラス化していないプログラムを用意</a:t>
            </a:r>
            <a:endParaRPr kumimoji="1" lang="en-US" altLang="ja-JP" dirty="0" smtClean="0"/>
          </a:p>
          <a:p>
            <a:pPr lvl="1"/>
            <a:r>
              <a:rPr lang="ja-JP" altLang="en-US" dirty="0"/>
              <a:t>これ</a:t>
            </a:r>
            <a:r>
              <a:rPr lang="ja-JP" altLang="en-US" dirty="0" smtClean="0"/>
              <a:t>をクラス化していく</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クラスの作り方の基本</a:t>
            </a:r>
            <a:endParaRPr kumimoji="1" lang="ja-JP" altLang="en-US" dirty="0"/>
          </a:p>
        </p:txBody>
      </p:sp>
      <p:sp>
        <p:nvSpPr>
          <p:cNvPr id="5" name="コンテンツ プレースホルダー 4"/>
          <p:cNvSpPr>
            <a:spLocks noGrp="1"/>
          </p:cNvSpPr>
          <p:nvPr>
            <p:ph sz="half" idx="1"/>
          </p:nvPr>
        </p:nvSpPr>
        <p:spPr/>
        <p:txBody>
          <a:bodyPr>
            <a:normAutofit lnSpcReduction="10000"/>
          </a:bodyPr>
          <a:lstStyle/>
          <a:p>
            <a:r>
              <a:rPr kumimoji="1" lang="ja-JP" altLang="en-US" dirty="0" smtClean="0"/>
              <a:t>ヘッダ</a:t>
            </a:r>
            <a:r>
              <a:rPr kumimoji="1" lang="en-US" altLang="ja-JP" dirty="0" smtClean="0"/>
              <a:t>(h)</a:t>
            </a:r>
            <a:r>
              <a:rPr kumimoji="1" lang="ja-JP" altLang="en-US" dirty="0" smtClean="0"/>
              <a:t>にお品書き</a:t>
            </a:r>
            <a:endParaRPr kumimoji="1" lang="en-US" altLang="ja-JP" dirty="0" smtClean="0"/>
          </a:p>
          <a:p>
            <a:pPr lvl="1"/>
            <a:r>
              <a:rPr lang="ja-JP" altLang="en-US" dirty="0"/>
              <a:t>クラス</a:t>
            </a:r>
            <a:r>
              <a:rPr lang="ja-JP" altLang="en-US" dirty="0" smtClean="0"/>
              <a:t>の宣言</a:t>
            </a:r>
            <a:endParaRPr lang="en-US" altLang="ja-JP" dirty="0" smtClean="0"/>
          </a:p>
          <a:p>
            <a:pPr marL="0" indent="0">
              <a:buNone/>
            </a:pPr>
            <a:r>
              <a:rPr kumimoji="1" lang="en-US" altLang="ja-JP" sz="1800" dirty="0" smtClean="0"/>
              <a:t>#pragma once</a:t>
            </a:r>
          </a:p>
          <a:p>
            <a:pPr marL="0" indent="0">
              <a:buNone/>
            </a:pPr>
            <a:endParaRPr lang="en-US" altLang="ja-JP" sz="1800" dirty="0" smtClean="0"/>
          </a:p>
          <a:p>
            <a:pPr marL="0" indent="0">
              <a:buNone/>
            </a:pPr>
            <a:r>
              <a:rPr lang="en-US" altLang="ja-JP" sz="1800" dirty="0" smtClean="0"/>
              <a:t>#include &lt;</a:t>
            </a:r>
            <a:r>
              <a:rPr lang="ja-JP" altLang="en-US" sz="1800" dirty="0" smtClean="0"/>
              <a:t>必要なヘッダ</a:t>
            </a:r>
            <a:r>
              <a:rPr lang="en-US" altLang="ja-JP" sz="1800" dirty="0" smtClean="0"/>
              <a:t>&gt;</a:t>
            </a:r>
            <a:endParaRPr kumimoji="1" lang="en-US" altLang="ja-JP" sz="1800" dirty="0" smtClean="0"/>
          </a:p>
          <a:p>
            <a:pPr marL="0" indent="0">
              <a:buNone/>
            </a:pPr>
            <a:endParaRPr kumimoji="1" lang="en-US" altLang="ja-JP" sz="1800" dirty="0" smtClean="0"/>
          </a:p>
          <a:p>
            <a:pPr marL="0" indent="0">
              <a:buNone/>
            </a:pPr>
            <a:r>
              <a:rPr kumimoji="1" lang="en-US" altLang="ja-JP" sz="1800" dirty="0" smtClean="0"/>
              <a:t>class </a:t>
            </a:r>
            <a:r>
              <a:rPr kumimoji="1" lang="en-US" altLang="ja-JP" sz="1800" dirty="0" err="1" smtClean="0"/>
              <a:t>HogeHoge</a:t>
            </a:r>
            <a:r>
              <a:rPr kumimoji="1" lang="en-US" altLang="ja-JP" sz="1800" dirty="0" smtClean="0"/>
              <a:t> {</a:t>
            </a:r>
          </a:p>
          <a:p>
            <a:pPr marL="0" indent="0">
              <a:buNone/>
            </a:pPr>
            <a:r>
              <a:rPr lang="en-US" altLang="ja-JP" sz="1800" dirty="0" smtClean="0"/>
              <a:t>public:</a:t>
            </a:r>
          </a:p>
          <a:p>
            <a:pPr marL="0" indent="0">
              <a:buNone/>
            </a:pPr>
            <a:r>
              <a:rPr lang="en-US" altLang="ja-JP" sz="1800" dirty="0" smtClean="0"/>
              <a:t>    // </a:t>
            </a:r>
            <a:r>
              <a:rPr lang="ja-JP" altLang="en-US" sz="1800" dirty="0" smtClean="0"/>
              <a:t>必要な変数を列挙する</a:t>
            </a:r>
            <a:endParaRPr lang="en-US" altLang="ja-JP" sz="1800" dirty="0" smtClean="0"/>
          </a:p>
          <a:p>
            <a:pPr marL="0" indent="0">
              <a:buNone/>
            </a:pPr>
            <a:r>
              <a:rPr kumimoji="1" lang="en-US" altLang="ja-JP" sz="1800" dirty="0"/>
              <a:t> </a:t>
            </a:r>
            <a:r>
              <a:rPr kumimoji="1" lang="en-US" altLang="ja-JP" sz="1800" dirty="0" smtClean="0"/>
              <a:t>   </a:t>
            </a:r>
            <a:r>
              <a:rPr kumimoji="1" lang="en-US" altLang="ja-JP" sz="1800" dirty="0" err="1" smtClean="0"/>
              <a:t>int</a:t>
            </a:r>
            <a:r>
              <a:rPr kumimoji="1" lang="en-US" altLang="ja-JP" sz="1800" dirty="0" smtClean="0"/>
              <a:t> data;</a:t>
            </a:r>
          </a:p>
          <a:p>
            <a:pPr marL="0" indent="0">
              <a:buNone/>
            </a:pPr>
            <a:r>
              <a:rPr lang="en-US" altLang="ja-JP" sz="1800" dirty="0"/>
              <a:t> </a:t>
            </a:r>
            <a:r>
              <a:rPr lang="en-US" altLang="ja-JP" sz="1800" dirty="0" smtClean="0"/>
              <a:t>   // </a:t>
            </a:r>
            <a:r>
              <a:rPr lang="ja-JP" altLang="en-US" sz="1800" dirty="0" smtClean="0"/>
              <a:t>必要な関数の宣言も列挙する</a:t>
            </a:r>
            <a:endParaRPr lang="en-US" altLang="ja-JP" sz="1800" dirty="0" smtClean="0"/>
          </a:p>
          <a:p>
            <a:pPr marL="0" indent="0">
              <a:buNone/>
            </a:pPr>
            <a:r>
              <a:rPr kumimoji="1" lang="en-US" altLang="ja-JP" sz="1800" dirty="0"/>
              <a:t> </a:t>
            </a:r>
            <a:r>
              <a:rPr kumimoji="1" lang="en-US" altLang="ja-JP" sz="1800" dirty="0" smtClean="0"/>
              <a:t>   void </a:t>
            </a:r>
            <a:r>
              <a:rPr kumimoji="1" lang="en-US" altLang="ja-JP" sz="1800" dirty="0" err="1" smtClean="0"/>
              <a:t>func</a:t>
            </a:r>
            <a:r>
              <a:rPr kumimoji="1" lang="en-US" altLang="ja-JP" sz="1800" dirty="0" smtClean="0"/>
              <a:t>(void);</a:t>
            </a:r>
          </a:p>
          <a:p>
            <a:pPr marL="0" indent="0">
              <a:buNone/>
            </a:pPr>
            <a:r>
              <a:rPr lang="en-US" altLang="ja-JP" sz="1800" dirty="0" smtClean="0"/>
              <a:t>};</a:t>
            </a:r>
            <a:endParaRPr kumimoji="1" lang="ja-JP" altLang="en-US" sz="1800" dirty="0"/>
          </a:p>
        </p:txBody>
      </p:sp>
      <p:sp>
        <p:nvSpPr>
          <p:cNvPr id="6" name="コンテンツ プレースホルダー 5"/>
          <p:cNvSpPr>
            <a:spLocks noGrp="1"/>
          </p:cNvSpPr>
          <p:nvPr>
            <p:ph sz="half" idx="2"/>
          </p:nvPr>
        </p:nvSpPr>
        <p:spPr/>
        <p:txBody>
          <a:bodyPr>
            <a:normAutofit lnSpcReduction="10000"/>
          </a:bodyPr>
          <a:lstStyle/>
          <a:p>
            <a:r>
              <a:rPr kumimoji="1" lang="en-US" altLang="ja-JP" dirty="0" err="1" smtClean="0"/>
              <a:t>cpp</a:t>
            </a:r>
            <a:r>
              <a:rPr kumimoji="1" lang="ja-JP" altLang="en-US" dirty="0" smtClean="0"/>
              <a:t>に本体</a:t>
            </a:r>
            <a:endParaRPr kumimoji="1" lang="en-US" altLang="ja-JP" dirty="0" smtClean="0"/>
          </a:p>
          <a:p>
            <a:pPr lvl="1"/>
            <a:r>
              <a:rPr lang="ja-JP" altLang="en-US" dirty="0"/>
              <a:t>クラス</a:t>
            </a:r>
            <a:r>
              <a:rPr lang="ja-JP" altLang="en-US" dirty="0" smtClean="0"/>
              <a:t>の定義</a:t>
            </a:r>
            <a:r>
              <a:rPr lang="en-US" altLang="ja-JP" dirty="0" smtClean="0"/>
              <a:t>(</a:t>
            </a:r>
            <a:r>
              <a:rPr lang="ja-JP" altLang="en-US" dirty="0" smtClean="0"/>
              <a:t>実装</a:t>
            </a:r>
            <a:r>
              <a:rPr lang="en-US" altLang="ja-JP" dirty="0" smtClean="0"/>
              <a:t>)</a:t>
            </a:r>
          </a:p>
          <a:p>
            <a:pPr marL="0" indent="0">
              <a:buNone/>
            </a:pPr>
            <a:r>
              <a:rPr kumimoji="1" lang="en-US" altLang="ja-JP" sz="1800" dirty="0" smtClean="0"/>
              <a:t>#include “</a:t>
            </a:r>
            <a:r>
              <a:rPr kumimoji="1" lang="en-US" altLang="ja-JP" sz="1800" dirty="0" err="1" smtClean="0"/>
              <a:t>HogeHoge.h</a:t>
            </a:r>
            <a:r>
              <a:rPr kumimoji="1" lang="en-US" altLang="ja-JP" sz="1800" dirty="0" smtClean="0"/>
              <a:t>”</a:t>
            </a:r>
          </a:p>
          <a:p>
            <a:pPr marL="0" indent="0">
              <a:buNone/>
            </a:pPr>
            <a:endParaRPr lang="en-US" altLang="ja-JP" sz="1800" dirty="0"/>
          </a:p>
          <a:p>
            <a:pPr marL="0" indent="0">
              <a:buNone/>
            </a:pPr>
            <a:r>
              <a:rPr kumimoji="1" lang="en-US" altLang="ja-JP" sz="1800" dirty="0" smtClean="0"/>
              <a:t>void </a:t>
            </a:r>
            <a:r>
              <a:rPr kumimoji="1" lang="en-US" altLang="ja-JP" sz="1800" dirty="0" err="1" smtClean="0"/>
              <a:t>HogeHoge</a:t>
            </a:r>
            <a:r>
              <a:rPr kumimoji="1" lang="en-US" altLang="ja-JP" sz="1800" dirty="0" smtClean="0"/>
              <a:t>::</a:t>
            </a:r>
            <a:r>
              <a:rPr kumimoji="1" lang="en-US" altLang="ja-JP" sz="1800" dirty="0" err="1" smtClean="0"/>
              <a:t>func</a:t>
            </a:r>
            <a:r>
              <a:rPr kumimoji="1" lang="en-US" altLang="ja-JP" sz="1800" dirty="0" smtClean="0"/>
              <a:t>(void)</a:t>
            </a:r>
          </a:p>
          <a:p>
            <a:pPr marL="0" indent="0">
              <a:buNone/>
            </a:pPr>
            <a:r>
              <a:rPr lang="en-US" altLang="ja-JP" sz="1800" dirty="0" smtClean="0"/>
              <a:t>{</a:t>
            </a:r>
          </a:p>
          <a:p>
            <a:pPr marL="0" indent="0">
              <a:buNone/>
            </a:pPr>
            <a:r>
              <a:rPr lang="en-US" altLang="ja-JP" sz="1800" dirty="0"/>
              <a:t> </a:t>
            </a:r>
            <a:r>
              <a:rPr lang="en-US" altLang="ja-JP" sz="1800" dirty="0" smtClean="0"/>
              <a:t>   // </a:t>
            </a:r>
            <a:r>
              <a:rPr lang="ja-JP" altLang="en-US" sz="1800" dirty="0" smtClean="0"/>
              <a:t>ここで諸々の処理をする</a:t>
            </a:r>
            <a:endParaRPr lang="en-US" altLang="ja-JP" sz="1800" dirty="0" smtClean="0"/>
          </a:p>
          <a:p>
            <a:pPr marL="0" indent="0">
              <a:buNone/>
            </a:pPr>
            <a:r>
              <a:rPr kumimoji="1" lang="en-US" altLang="ja-JP" sz="1800" dirty="0"/>
              <a:t>}</a:t>
            </a:r>
            <a:endParaRPr kumimoji="1" lang="ja-JP" altLang="en-US" sz="1800" dirty="0"/>
          </a:p>
        </p:txBody>
      </p:sp>
    </p:spTree>
    <p:extLst>
      <p:ext uri="{BB962C8B-B14F-4D97-AF65-F5344CB8AC3E}">
        <p14:creationId xmlns:p14="http://schemas.microsoft.com/office/powerpoint/2010/main" val="4106579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Java</a:t>
            </a:r>
            <a:r>
              <a:rPr kumimoji="1" lang="ja-JP" altLang="en-US" dirty="0" smtClean="0"/>
              <a:t>との違い</a:t>
            </a:r>
            <a:endParaRPr kumimoji="1" lang="ja-JP" altLang="en-US" dirty="0"/>
          </a:p>
        </p:txBody>
      </p:sp>
      <p:sp>
        <p:nvSpPr>
          <p:cNvPr id="6" name="コンテンツ プレースホルダー 5"/>
          <p:cNvSpPr>
            <a:spLocks noGrp="1"/>
          </p:cNvSpPr>
          <p:nvPr>
            <p:ph idx="1"/>
          </p:nvPr>
        </p:nvSpPr>
        <p:spPr/>
        <p:txBody>
          <a:bodyPr/>
          <a:lstStyle/>
          <a:p>
            <a:r>
              <a:rPr lang="en-US" altLang="ja-JP" dirty="0" smtClean="0"/>
              <a:t>h</a:t>
            </a:r>
            <a:r>
              <a:rPr lang="ja-JP" altLang="en-US" dirty="0" smtClean="0"/>
              <a:t>と</a:t>
            </a:r>
            <a:r>
              <a:rPr lang="en-US" altLang="ja-JP" dirty="0" err="1" smtClean="0"/>
              <a:t>cpp</a:t>
            </a:r>
            <a:r>
              <a:rPr lang="ja-JP" altLang="en-US" dirty="0" smtClean="0"/>
              <a:t>の名前には特に制約はない</a:t>
            </a:r>
            <a:endParaRPr lang="en-US" altLang="ja-JP" dirty="0" smtClean="0"/>
          </a:p>
          <a:p>
            <a:pPr lvl="1"/>
            <a:r>
              <a:rPr kumimoji="1" lang="ja-JP" altLang="en-US" dirty="0"/>
              <a:t>とはいえ</a:t>
            </a:r>
            <a:r>
              <a:rPr kumimoji="1" lang="ja-JP" altLang="en-US" dirty="0" smtClean="0"/>
              <a:t>、クラス名</a:t>
            </a:r>
            <a:r>
              <a:rPr kumimoji="1" lang="en-US" altLang="ja-JP" dirty="0" smtClean="0"/>
              <a:t>.h/</a:t>
            </a:r>
            <a:r>
              <a:rPr kumimoji="1" lang="en-US" altLang="ja-JP" dirty="0" err="1" smtClean="0"/>
              <a:t>cpp</a:t>
            </a:r>
            <a:r>
              <a:rPr kumimoji="1" lang="ja-JP" altLang="en-US" dirty="0" smtClean="0"/>
              <a:t>にするのが無難</a:t>
            </a:r>
            <a:endParaRPr kumimoji="1" lang="en-US" altLang="ja-JP" dirty="0" smtClean="0"/>
          </a:p>
          <a:p>
            <a:endParaRPr kumimoji="1" lang="en-US" altLang="ja-JP" dirty="0" smtClean="0"/>
          </a:p>
          <a:p>
            <a:r>
              <a:rPr kumimoji="1" lang="en-US" altLang="ja-JP" dirty="0" smtClean="0"/>
              <a:t>Java</a:t>
            </a:r>
            <a:r>
              <a:rPr kumimoji="1" lang="ja-JP" altLang="en-US" dirty="0" smtClean="0"/>
              <a:t>同様メンバ関数をクラスの宣言内に書</a:t>
            </a:r>
            <a:r>
              <a:rPr lang="ja-JP" altLang="en-US" dirty="0" smtClean="0"/>
              <a:t>く</a:t>
            </a:r>
            <a:r>
              <a:rPr kumimoji="1" lang="ja-JP" altLang="en-US" dirty="0" smtClean="0"/>
              <a:t>ことも出来るが、分離するのが無難</a:t>
            </a:r>
            <a:endParaRPr kumimoji="1" lang="en-US" altLang="ja-JP" dirty="0" smtClean="0"/>
          </a:p>
          <a:p>
            <a:pPr lvl="1"/>
            <a:r>
              <a:rPr lang="ja-JP" altLang="en-US" dirty="0" smtClean="0"/>
              <a:t>理由は</a:t>
            </a:r>
            <a:r>
              <a:rPr lang="ja-JP" altLang="en-US" dirty="0"/>
              <a:t>追々</a:t>
            </a:r>
            <a:r>
              <a:rPr lang="ja-JP" altLang="en-US" dirty="0" smtClean="0"/>
              <a:t>説明する</a:t>
            </a:r>
            <a:endParaRPr lang="en-US" altLang="ja-JP" dirty="0" smtClean="0"/>
          </a:p>
          <a:p>
            <a:pPr lvl="1"/>
            <a:r>
              <a:rPr lang="ja-JP" altLang="en-US" dirty="0" smtClean="0"/>
              <a:t>ただスコープの考え方的には、宣言内に書くのと同様の状態になっていると理解しよう</a:t>
            </a:r>
            <a:endParaRPr lang="en-US" altLang="ja-JP" dirty="0" smtClean="0"/>
          </a:p>
          <a:p>
            <a:pPr lvl="1"/>
            <a:endParaRPr kumimoji="1" lang="ja-JP" altLang="en-US" dirty="0"/>
          </a:p>
        </p:txBody>
      </p:sp>
    </p:spTree>
    <p:extLst>
      <p:ext uri="{BB962C8B-B14F-4D97-AF65-F5344CB8AC3E}">
        <p14:creationId xmlns:p14="http://schemas.microsoft.com/office/powerpoint/2010/main" val="4039840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クラス作りのポイント</a:t>
            </a:r>
            <a:endParaRPr kumimoji="1" lang="ja-JP" altLang="en-US" dirty="0"/>
          </a:p>
        </p:txBody>
      </p:sp>
      <p:sp>
        <p:nvSpPr>
          <p:cNvPr id="6" name="コンテンツ プレースホルダー 5"/>
          <p:cNvSpPr>
            <a:spLocks noGrp="1"/>
          </p:cNvSpPr>
          <p:nvPr>
            <p:ph idx="1"/>
          </p:nvPr>
        </p:nvSpPr>
        <p:spPr/>
        <p:txBody>
          <a:bodyPr>
            <a:normAutofit/>
          </a:bodyPr>
          <a:lstStyle/>
          <a:p>
            <a:r>
              <a:rPr kumimoji="1" lang="ja-JP" altLang="en-US" dirty="0" smtClean="0"/>
              <a:t>まずは</a:t>
            </a:r>
            <a:r>
              <a:rPr kumimoji="1" lang="en-US" altLang="ja-JP" dirty="0" smtClean="0"/>
              <a:t>main()</a:t>
            </a:r>
            <a:r>
              <a:rPr kumimoji="1" lang="ja-JP" altLang="en-US" dirty="0" smtClean="0"/>
              <a:t>に直書きでもいいので、</a:t>
            </a:r>
            <a:r>
              <a:rPr kumimoji="1" lang="en-US" altLang="ja-JP" dirty="0" smtClean="0"/>
              <a:t/>
            </a:r>
            <a:br>
              <a:rPr kumimoji="1" lang="en-US" altLang="ja-JP" dirty="0" smtClean="0"/>
            </a:br>
            <a:r>
              <a:rPr kumimoji="1" lang="ja-JP" altLang="en-US" dirty="0" smtClean="0"/>
              <a:t>変数と処理を書き出してみる</a:t>
            </a:r>
            <a:endParaRPr kumimoji="1" lang="en-US" altLang="ja-JP" dirty="0" smtClean="0"/>
          </a:p>
          <a:p>
            <a:endParaRPr lang="en-US" altLang="ja-JP" dirty="0"/>
          </a:p>
          <a:p>
            <a:r>
              <a:rPr kumimoji="1" lang="en-US" altLang="ja-JP" dirty="0" smtClean="0"/>
              <a:t>Visual Studio</a:t>
            </a:r>
            <a:r>
              <a:rPr kumimoji="1" lang="ja-JP" altLang="en-US" dirty="0" smtClean="0"/>
              <a:t>の機能を使って楽をしよう</a:t>
            </a:r>
            <a:endParaRPr kumimoji="1" lang="en-US" altLang="ja-JP" dirty="0" smtClean="0"/>
          </a:p>
          <a:p>
            <a:endParaRPr lang="en-US" altLang="ja-JP" dirty="0"/>
          </a:p>
          <a:p>
            <a:r>
              <a:rPr kumimoji="1" lang="ja-JP" altLang="en-US" dirty="0" smtClean="0"/>
              <a:t>あるモノを表現するために必要な変数と処理を、メンバ変数や関数へ移植する</a:t>
            </a:r>
            <a:endParaRPr kumimoji="1" lang="en-US" altLang="ja-JP" dirty="0" smtClean="0"/>
          </a:p>
          <a:p>
            <a:pPr lvl="1"/>
            <a:r>
              <a:rPr kumimoji="1" lang="ja-JP" altLang="en-US" dirty="0" smtClean="0"/>
              <a:t>とりあえず、全部</a:t>
            </a:r>
            <a:r>
              <a:rPr kumimoji="1" lang="en-US" altLang="ja-JP" dirty="0" smtClean="0"/>
              <a:t>public</a:t>
            </a:r>
            <a:r>
              <a:rPr kumimoji="1" lang="ja-JP" altLang="en-US" dirty="0" smtClean="0"/>
              <a:t>にしておこう</a:t>
            </a:r>
            <a:endParaRPr kumimoji="1" lang="ja-JP" altLang="en-US" dirty="0"/>
          </a:p>
        </p:txBody>
      </p:sp>
    </p:spTree>
    <p:extLst>
      <p:ext uri="{BB962C8B-B14F-4D97-AF65-F5344CB8AC3E}">
        <p14:creationId xmlns:p14="http://schemas.microsoft.com/office/powerpoint/2010/main" val="533857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クラス化できたら</a:t>
            </a:r>
            <a:endParaRPr kumimoji="1" lang="ja-JP" altLang="en-US" dirty="0"/>
          </a:p>
        </p:txBody>
      </p:sp>
      <p:sp>
        <p:nvSpPr>
          <p:cNvPr id="4" name="コンテンツ プレースホルダー 3"/>
          <p:cNvSpPr>
            <a:spLocks noGrp="1"/>
          </p:cNvSpPr>
          <p:nvPr>
            <p:ph sz="half" idx="1"/>
          </p:nvPr>
        </p:nvSpPr>
        <p:spPr/>
        <p:txBody>
          <a:bodyPr/>
          <a:lstStyle/>
          <a:p>
            <a:r>
              <a:rPr kumimoji="1" lang="ja-JP" altLang="en-US" dirty="0" smtClean="0"/>
              <a:t>使ってみよう！</a:t>
            </a:r>
            <a:endParaRPr lang="en-US" altLang="ja-JP" dirty="0" smtClean="0"/>
          </a:p>
          <a:p>
            <a:pPr marL="914400" lvl="1" indent="-457200">
              <a:buFont typeface="+mj-lt"/>
              <a:buAutoNum type="arabicPeriod"/>
            </a:pPr>
            <a:r>
              <a:rPr kumimoji="1" lang="ja-JP" altLang="en-US" dirty="0" smtClean="0"/>
              <a:t>作ったヘッダを</a:t>
            </a:r>
            <a:r>
              <a:rPr kumimoji="1" lang="en-US" altLang="ja-JP" dirty="0" smtClean="0"/>
              <a:t/>
            </a:r>
            <a:br>
              <a:rPr kumimoji="1" lang="en-US" altLang="ja-JP" dirty="0" smtClean="0"/>
            </a:br>
            <a:r>
              <a:rPr kumimoji="1" lang="ja-JP" altLang="en-US" dirty="0" smtClean="0"/>
              <a:t>インクルードする</a:t>
            </a:r>
            <a:endParaRPr kumimoji="1" lang="en-US" altLang="ja-JP" dirty="0" smtClean="0"/>
          </a:p>
          <a:p>
            <a:pPr marL="914400" lvl="1" indent="-457200">
              <a:buFont typeface="+mj-lt"/>
              <a:buAutoNum type="arabicPeriod"/>
            </a:pPr>
            <a:r>
              <a:rPr lang="ja-JP" altLang="en-US" dirty="0" smtClean="0"/>
              <a:t>「クラス名 変数名</a:t>
            </a:r>
            <a:r>
              <a:rPr lang="en-US" altLang="ja-JP" dirty="0" smtClean="0"/>
              <a:t>;</a:t>
            </a:r>
            <a:r>
              <a:rPr lang="ja-JP" altLang="en-US" dirty="0" smtClean="0"/>
              <a:t>」で宣言する</a:t>
            </a:r>
            <a:endParaRPr lang="en-US" altLang="ja-JP" dirty="0" smtClean="0"/>
          </a:p>
          <a:p>
            <a:pPr marL="1314450" lvl="2" indent="-457200"/>
            <a:r>
              <a:rPr kumimoji="1" lang="ja-JP" altLang="en-US" dirty="0"/>
              <a:t>変数名</a:t>
            </a:r>
            <a:r>
              <a:rPr kumimoji="1" lang="ja-JP" altLang="en-US" dirty="0" smtClean="0"/>
              <a:t>は自由！</a:t>
            </a:r>
            <a:endParaRPr kumimoji="1" lang="en-US" altLang="ja-JP" dirty="0" smtClean="0"/>
          </a:p>
          <a:p>
            <a:pPr marL="914400" lvl="1" indent="-457200">
              <a:buFont typeface="+mj-lt"/>
              <a:buAutoNum type="arabicPeriod"/>
            </a:pPr>
            <a:r>
              <a:rPr lang="ja-JP" altLang="en-US" dirty="0" smtClean="0"/>
              <a:t>メンバを使って</a:t>
            </a:r>
            <a:r>
              <a:rPr lang="en-US" altLang="ja-JP" dirty="0" smtClean="0"/>
              <a:t/>
            </a:r>
            <a:br>
              <a:rPr lang="en-US" altLang="ja-JP" dirty="0" smtClean="0"/>
            </a:br>
            <a:r>
              <a:rPr lang="ja-JP" altLang="en-US" dirty="0" smtClean="0"/>
              <a:t>処理を構築する</a:t>
            </a:r>
            <a:endParaRPr kumimoji="1" lang="en-US" altLang="ja-JP" dirty="0" smtClean="0"/>
          </a:p>
        </p:txBody>
      </p:sp>
      <p:sp>
        <p:nvSpPr>
          <p:cNvPr id="5" name="コンテンツ プレースホルダー 4"/>
          <p:cNvSpPr>
            <a:spLocks noGrp="1"/>
          </p:cNvSpPr>
          <p:nvPr>
            <p:ph sz="half" idx="2"/>
          </p:nvPr>
        </p:nvSpPr>
        <p:spPr/>
        <p:txBody>
          <a:bodyPr>
            <a:normAutofit/>
          </a:bodyPr>
          <a:lstStyle/>
          <a:p>
            <a:pPr marL="0" indent="0">
              <a:buNone/>
            </a:pPr>
            <a:r>
              <a:rPr kumimoji="1" lang="en-US" altLang="ja-JP" sz="1800" dirty="0" smtClean="0"/>
              <a:t>#include “</a:t>
            </a:r>
            <a:r>
              <a:rPr kumimoji="1" lang="en-US" altLang="ja-JP" sz="1800" dirty="0" err="1" smtClean="0"/>
              <a:t>HogeHoge.h</a:t>
            </a:r>
            <a:r>
              <a:rPr kumimoji="1" lang="en-US" altLang="ja-JP" sz="1800" dirty="0" smtClean="0"/>
              <a:t>”</a:t>
            </a:r>
          </a:p>
          <a:p>
            <a:pPr marL="0" indent="0">
              <a:buNone/>
            </a:pPr>
            <a:endParaRPr lang="en-US" altLang="ja-JP" sz="1800" dirty="0"/>
          </a:p>
          <a:p>
            <a:pPr marL="0" indent="0">
              <a:buNone/>
            </a:pPr>
            <a:r>
              <a:rPr kumimoji="1" lang="en-US" altLang="ja-JP" sz="1800" dirty="0" err="1" smtClean="0"/>
              <a:t>int</a:t>
            </a:r>
            <a:r>
              <a:rPr kumimoji="1" lang="en-US" altLang="ja-JP" sz="1800" dirty="0" smtClean="0"/>
              <a:t> main(</a:t>
            </a:r>
            <a:r>
              <a:rPr kumimoji="1" lang="en-US" altLang="ja-JP" sz="1800" dirty="0" err="1" smtClean="0"/>
              <a:t>int</a:t>
            </a:r>
            <a:r>
              <a:rPr kumimoji="1" lang="en-US" altLang="ja-JP" sz="1800" dirty="0" smtClean="0"/>
              <a:t>, char*[])</a:t>
            </a:r>
          </a:p>
          <a:p>
            <a:pPr marL="0" indent="0">
              <a:buNone/>
            </a:pPr>
            <a:r>
              <a:rPr lang="en-US" altLang="ja-JP" sz="1800" dirty="0" smtClean="0"/>
              <a:t>{</a:t>
            </a:r>
          </a:p>
          <a:p>
            <a:pPr marL="0" indent="0">
              <a:buNone/>
            </a:pPr>
            <a:endParaRPr lang="en-US" altLang="ja-JP" sz="1800" dirty="0" smtClean="0"/>
          </a:p>
          <a:p>
            <a:pPr marL="0" indent="0">
              <a:buNone/>
            </a:pPr>
            <a:r>
              <a:rPr lang="en-US" altLang="ja-JP" sz="1800" dirty="0"/>
              <a:t> </a:t>
            </a:r>
            <a:r>
              <a:rPr lang="en-US" altLang="ja-JP" sz="1800" dirty="0" smtClean="0"/>
              <a:t>   </a:t>
            </a:r>
            <a:r>
              <a:rPr lang="en-US" altLang="ja-JP" sz="1800" dirty="0" err="1" smtClean="0"/>
              <a:t>HogeHoge</a:t>
            </a:r>
            <a:r>
              <a:rPr lang="en-US" altLang="ja-JP" sz="1800" dirty="0" smtClean="0"/>
              <a:t> </a:t>
            </a:r>
            <a:r>
              <a:rPr lang="en-US" altLang="ja-JP" sz="1800" dirty="0" err="1" smtClean="0"/>
              <a:t>hoge</a:t>
            </a:r>
            <a:r>
              <a:rPr lang="en-US" altLang="ja-JP" sz="1800" dirty="0" smtClean="0"/>
              <a:t>;</a:t>
            </a:r>
          </a:p>
          <a:p>
            <a:pPr marL="0" indent="0">
              <a:buNone/>
            </a:pPr>
            <a:endParaRPr lang="en-US" altLang="ja-JP" sz="1800" dirty="0"/>
          </a:p>
          <a:p>
            <a:pPr marL="0" indent="0">
              <a:buNone/>
            </a:pPr>
            <a:r>
              <a:rPr lang="en-US" altLang="ja-JP" sz="1800" dirty="0" smtClean="0"/>
              <a:t>    </a:t>
            </a:r>
            <a:r>
              <a:rPr lang="en-US" altLang="ja-JP" sz="1800" dirty="0" err="1" smtClean="0"/>
              <a:t>hoge.func</a:t>
            </a:r>
            <a:r>
              <a:rPr lang="en-US" altLang="ja-JP" sz="1800" dirty="0" smtClean="0"/>
              <a:t>();</a:t>
            </a:r>
            <a:endParaRPr lang="en-US" altLang="ja-JP" sz="1800" dirty="0"/>
          </a:p>
          <a:p>
            <a:pPr marL="0" indent="0">
              <a:buNone/>
            </a:pPr>
            <a:endParaRPr lang="en-US" altLang="ja-JP" sz="1800" dirty="0" smtClean="0"/>
          </a:p>
          <a:p>
            <a:pPr marL="0" indent="0">
              <a:buNone/>
            </a:pPr>
            <a:r>
              <a:rPr kumimoji="1" lang="en-US" altLang="ja-JP" sz="1800" dirty="0"/>
              <a:t>}</a:t>
            </a:r>
            <a:endParaRPr kumimoji="1" lang="ja-JP" altLang="en-US" sz="1800" dirty="0"/>
          </a:p>
        </p:txBody>
      </p:sp>
    </p:spTree>
    <p:extLst>
      <p:ext uri="{BB962C8B-B14F-4D97-AF65-F5344CB8AC3E}">
        <p14:creationId xmlns:p14="http://schemas.microsoft.com/office/powerpoint/2010/main" val="2318542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smtClean="0"/>
              <a:t>そして生まれいずる悩み</a:t>
            </a:r>
            <a:endParaRPr kumimoji="1" lang="ja-JP" altLang="en-US" dirty="0"/>
          </a:p>
        </p:txBody>
      </p:sp>
      <p:sp>
        <p:nvSpPr>
          <p:cNvPr id="6" name="コンテンツ プレースホルダー 5"/>
          <p:cNvSpPr>
            <a:spLocks noGrp="1"/>
          </p:cNvSpPr>
          <p:nvPr>
            <p:ph idx="1"/>
          </p:nvPr>
        </p:nvSpPr>
        <p:spPr/>
        <p:txBody>
          <a:bodyPr/>
          <a:lstStyle/>
          <a:p>
            <a:r>
              <a:rPr kumimoji="1" lang="ja-JP" altLang="en-US" dirty="0" smtClean="0"/>
              <a:t>クラスのメンバじゃないものを使う</a:t>
            </a:r>
            <a:r>
              <a:rPr kumimoji="1" lang="en-US" altLang="ja-JP" dirty="0" smtClean="0"/>
              <a:t/>
            </a:r>
            <a:br>
              <a:rPr kumimoji="1" lang="en-US" altLang="ja-JP" dirty="0" smtClean="0"/>
            </a:br>
            <a:r>
              <a:rPr kumimoji="1" lang="ja-JP" altLang="en-US" dirty="0" smtClean="0"/>
              <a:t>処理って、結局どう</a:t>
            </a:r>
            <a:r>
              <a:rPr kumimoji="1" lang="ja-JP" altLang="en-US" dirty="0" err="1" smtClean="0"/>
              <a:t>すんの</a:t>
            </a:r>
            <a:r>
              <a:rPr lang="ja-JP" altLang="en-US" dirty="0" smtClean="0"/>
              <a:t>？</a:t>
            </a:r>
            <a:endParaRPr lang="en-US" altLang="ja-JP" dirty="0"/>
          </a:p>
          <a:p>
            <a:pPr lvl="1"/>
            <a:r>
              <a:rPr lang="en-US" altLang="ja-JP" dirty="0" err="1" smtClean="0"/>
              <a:t>window.entry</a:t>
            </a:r>
            <a:r>
              <a:rPr lang="en-US" altLang="ja-JP" dirty="0" smtClean="0"/>
              <a:t>(</a:t>
            </a:r>
            <a:r>
              <a:rPr lang="en-US" altLang="ja-JP" dirty="0" err="1" smtClean="0"/>
              <a:t>hoge.model</a:t>
            </a:r>
            <a:r>
              <a:rPr lang="en-US" altLang="ja-JP" dirty="0" smtClean="0"/>
              <a:t>);</a:t>
            </a:r>
            <a:r>
              <a:rPr lang="ja-JP" altLang="en-US" dirty="0" smtClean="0"/>
              <a:t>みたいなのを列挙するのはかなり格好悪い、</a:t>
            </a:r>
            <a:r>
              <a:rPr lang="ja-JP" altLang="en-US" dirty="0" err="1" smtClean="0"/>
              <a:t>つか</a:t>
            </a:r>
            <a:r>
              <a:rPr lang="ja-JP" altLang="en-US" dirty="0" smtClean="0"/>
              <a:t>だるい</a:t>
            </a:r>
            <a:endParaRPr kumimoji="1" lang="en-US" altLang="ja-JP" dirty="0"/>
          </a:p>
          <a:p>
            <a:r>
              <a:rPr kumimoji="1" lang="ja-JP" altLang="en-US" dirty="0" smtClean="0"/>
              <a:t>メンバ外の変数と、メンバ関数を繋ぐ</a:t>
            </a:r>
            <a:r>
              <a:rPr kumimoji="1" lang="en-US" altLang="ja-JP" dirty="0" smtClean="0"/>
              <a:t/>
            </a:r>
            <a:br>
              <a:rPr kumimoji="1" lang="en-US" altLang="ja-JP" dirty="0" smtClean="0"/>
            </a:br>
            <a:r>
              <a:rPr kumimoji="1" lang="ja-JP" altLang="en-US" dirty="0" smtClean="0"/>
              <a:t>手段が必要</a:t>
            </a:r>
            <a:endParaRPr kumimoji="1" lang="en-US" altLang="ja-JP" dirty="0" smtClean="0"/>
          </a:p>
          <a:p>
            <a:pPr lvl="1"/>
            <a:r>
              <a:rPr lang="ja-JP" altLang="en-US" dirty="0"/>
              <a:t>それ</a:t>
            </a:r>
            <a:r>
              <a:rPr lang="ja-JP" altLang="en-US" dirty="0" smtClean="0"/>
              <a:t>がポインタだったり、参照だったり</a:t>
            </a:r>
            <a:endParaRPr kumimoji="1" lang="en-US" altLang="ja-JP" dirty="0" smtClean="0"/>
          </a:p>
          <a:p>
            <a:endParaRPr lang="en-US" altLang="ja-JP" dirty="0"/>
          </a:p>
          <a:p>
            <a:pPr lvl="1"/>
            <a:endParaRPr kumimoji="1" lang="ja-JP" altLang="en-US" dirty="0"/>
          </a:p>
        </p:txBody>
      </p:sp>
    </p:spTree>
    <p:extLst>
      <p:ext uri="{BB962C8B-B14F-4D97-AF65-F5344CB8AC3E}">
        <p14:creationId xmlns:p14="http://schemas.microsoft.com/office/powerpoint/2010/main" val="3446474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ポインタや参照を使って解決</a:t>
            </a:r>
            <a:endParaRPr kumimoji="1" lang="ja-JP" altLang="en-US" dirty="0"/>
          </a:p>
        </p:txBody>
      </p:sp>
      <p:sp>
        <p:nvSpPr>
          <p:cNvPr id="4" name="コンテンツ プレースホルダー 3"/>
          <p:cNvSpPr>
            <a:spLocks noGrp="1"/>
          </p:cNvSpPr>
          <p:nvPr>
            <p:ph sz="half" idx="1"/>
          </p:nvPr>
        </p:nvSpPr>
        <p:spPr/>
        <p:txBody>
          <a:bodyPr/>
          <a:lstStyle/>
          <a:p>
            <a:r>
              <a:rPr kumimoji="1" lang="ja-JP" altLang="en-US" dirty="0" smtClean="0"/>
              <a:t>メンバ関数の処理に参加させたい変数を参照渡しかポインタで渡す</a:t>
            </a:r>
            <a:endParaRPr kumimoji="1" lang="en-US" altLang="ja-JP" dirty="0" smtClean="0"/>
          </a:p>
          <a:p>
            <a:pPr lvl="1"/>
            <a:r>
              <a:rPr kumimoji="1" lang="ja-JP" altLang="en-US" dirty="0" smtClean="0"/>
              <a:t>どっちでも可だが、</a:t>
            </a:r>
            <a:r>
              <a:rPr kumimoji="1" lang="en-US" altLang="ja-JP" dirty="0" smtClean="0"/>
              <a:t/>
            </a:r>
            <a:br>
              <a:rPr kumimoji="1" lang="en-US" altLang="ja-JP" dirty="0" smtClean="0"/>
            </a:br>
            <a:r>
              <a:rPr kumimoji="1" lang="ja-JP" altLang="en-US" dirty="0" smtClean="0"/>
              <a:t>両方理解して扱える</a:t>
            </a:r>
            <a:r>
              <a:rPr kumimoji="1" lang="en-US" altLang="ja-JP" dirty="0" smtClean="0"/>
              <a:t/>
            </a:r>
            <a:br>
              <a:rPr kumimoji="1" lang="en-US" altLang="ja-JP" dirty="0" smtClean="0"/>
            </a:br>
            <a:r>
              <a:rPr kumimoji="1" lang="ja-JP" altLang="en-US" dirty="0" smtClean="0"/>
              <a:t>ようにしよう</a:t>
            </a:r>
            <a:endParaRPr kumimoji="1" lang="ja-JP" altLang="en-US" dirty="0"/>
          </a:p>
        </p:txBody>
      </p:sp>
      <p:sp>
        <p:nvSpPr>
          <p:cNvPr id="5" name="コンテンツ プレースホルダー 4"/>
          <p:cNvSpPr>
            <a:spLocks noGrp="1"/>
          </p:cNvSpPr>
          <p:nvPr>
            <p:ph sz="half" idx="2"/>
          </p:nvPr>
        </p:nvSpPr>
        <p:spPr/>
        <p:txBody>
          <a:bodyPr>
            <a:normAutofit/>
          </a:bodyPr>
          <a:lstStyle/>
          <a:p>
            <a:pPr marL="0" indent="0">
              <a:buNone/>
            </a:pPr>
            <a:r>
              <a:rPr lang="en-US" altLang="ja-JP" sz="1800" dirty="0" smtClean="0"/>
              <a:t>void </a:t>
            </a:r>
            <a:r>
              <a:rPr lang="en-US" altLang="ja-JP" sz="1800" dirty="0" err="1" smtClean="0"/>
              <a:t>HogeHoge</a:t>
            </a:r>
            <a:r>
              <a:rPr lang="en-US" altLang="ja-JP" sz="1800" dirty="0" smtClean="0"/>
              <a:t>::</a:t>
            </a:r>
            <a:r>
              <a:rPr lang="en-US" altLang="ja-JP" sz="1800" dirty="0" err="1" smtClean="0"/>
              <a:t>func</a:t>
            </a:r>
            <a:r>
              <a:rPr lang="en-US" altLang="ja-JP" sz="1800" dirty="0" smtClean="0"/>
              <a:t/>
            </a:r>
            <a:br>
              <a:rPr lang="en-US" altLang="ja-JP" sz="1800" dirty="0" smtClean="0"/>
            </a:br>
            <a:r>
              <a:rPr lang="en-US" altLang="ja-JP" sz="1800" dirty="0" smtClean="0"/>
              <a:t>    (</a:t>
            </a:r>
            <a:r>
              <a:rPr lang="en-US" altLang="ja-JP" sz="1800" dirty="0" err="1" smtClean="0"/>
              <a:t>fk_Scene</a:t>
            </a:r>
            <a:r>
              <a:rPr lang="en-US" altLang="ja-JP" sz="1800" dirty="0" smtClean="0"/>
              <a:t> *</a:t>
            </a:r>
            <a:r>
              <a:rPr lang="en-US" altLang="ja-JP" sz="1800" dirty="0" err="1" smtClean="0"/>
              <a:t>argScn</a:t>
            </a:r>
            <a:r>
              <a:rPr lang="en-US" altLang="ja-JP" sz="1800" dirty="0" smtClean="0"/>
              <a:t>)</a:t>
            </a:r>
          </a:p>
          <a:p>
            <a:pPr marL="0" indent="0">
              <a:buNone/>
            </a:pPr>
            <a:r>
              <a:rPr kumimoji="1" lang="en-US" altLang="ja-JP" sz="1800" dirty="0" smtClean="0"/>
              <a:t>{</a:t>
            </a:r>
          </a:p>
          <a:p>
            <a:pPr marL="0" indent="0">
              <a:buNone/>
            </a:pPr>
            <a:r>
              <a:rPr lang="en-US" altLang="ja-JP" sz="1800" dirty="0"/>
              <a:t> </a:t>
            </a:r>
            <a:r>
              <a:rPr lang="en-US" altLang="ja-JP" sz="1800" dirty="0" smtClean="0"/>
              <a:t>   </a:t>
            </a:r>
            <a:r>
              <a:rPr lang="en-US" altLang="ja-JP" sz="1800" dirty="0" err="1"/>
              <a:t>a</a:t>
            </a:r>
            <a:r>
              <a:rPr lang="en-US" altLang="ja-JP" sz="1800" dirty="0" err="1" smtClean="0"/>
              <a:t>rgScn</a:t>
            </a:r>
            <a:r>
              <a:rPr lang="en-US" altLang="ja-JP" sz="1800" dirty="0" smtClean="0"/>
              <a:t>-&gt;</a:t>
            </a:r>
            <a:r>
              <a:rPr lang="en-US" altLang="ja-JP" sz="1800" dirty="0" err="1" smtClean="0"/>
              <a:t>entryModel</a:t>
            </a:r>
            <a:r>
              <a:rPr lang="en-US" altLang="ja-JP" sz="1800" dirty="0" smtClean="0"/>
              <a:t>(&amp;</a:t>
            </a:r>
            <a:r>
              <a:rPr lang="en-US" altLang="ja-JP" sz="1800" dirty="0" err="1"/>
              <a:t>h</a:t>
            </a:r>
            <a:r>
              <a:rPr lang="en-US" altLang="ja-JP" sz="1800" dirty="0" err="1" smtClean="0"/>
              <a:t>oge</a:t>
            </a:r>
            <a:r>
              <a:rPr lang="en-US" altLang="ja-JP" sz="1800" dirty="0" smtClean="0"/>
              <a:t>);</a:t>
            </a:r>
            <a:endParaRPr kumimoji="1" lang="en-US" altLang="ja-JP" sz="1800" dirty="0" smtClean="0"/>
          </a:p>
          <a:p>
            <a:pPr marL="0" indent="0">
              <a:buNone/>
            </a:pPr>
            <a:r>
              <a:rPr lang="en-US" altLang="ja-JP" sz="1800" dirty="0" smtClean="0"/>
              <a:t>}</a:t>
            </a:r>
          </a:p>
          <a:p>
            <a:pPr marL="0" indent="0">
              <a:buNone/>
            </a:pPr>
            <a:endParaRPr kumimoji="1" lang="en-US" altLang="ja-JP" sz="1800" dirty="0" smtClean="0"/>
          </a:p>
          <a:p>
            <a:pPr marL="0" indent="0">
              <a:buNone/>
            </a:pPr>
            <a:r>
              <a:rPr lang="en-US" altLang="ja-JP" sz="1800" dirty="0" smtClean="0"/>
              <a:t>void </a:t>
            </a:r>
            <a:r>
              <a:rPr lang="en-US" altLang="ja-JP" sz="1800" dirty="0" err="1" smtClean="0"/>
              <a:t>HogeHoge</a:t>
            </a:r>
            <a:r>
              <a:rPr lang="en-US" altLang="ja-JP" sz="1800" dirty="0" smtClean="0"/>
              <a:t>::</a:t>
            </a:r>
            <a:r>
              <a:rPr lang="en-US" altLang="ja-JP" sz="1800" dirty="0" err="1" smtClean="0"/>
              <a:t>func</a:t>
            </a:r>
            <a:endParaRPr lang="en-US" altLang="ja-JP" sz="1800" dirty="0" smtClean="0"/>
          </a:p>
          <a:p>
            <a:pPr marL="0" indent="0">
              <a:buNone/>
            </a:pPr>
            <a:r>
              <a:rPr kumimoji="1" lang="en-US" altLang="ja-JP" sz="1800" dirty="0"/>
              <a:t> </a:t>
            </a:r>
            <a:r>
              <a:rPr kumimoji="1" lang="en-US" altLang="ja-JP" sz="1800" dirty="0" smtClean="0"/>
              <a:t>   (</a:t>
            </a:r>
            <a:r>
              <a:rPr kumimoji="1" lang="en-US" altLang="ja-JP" sz="1800" dirty="0" err="1" smtClean="0"/>
              <a:t>fkut_SimpleWindow</a:t>
            </a:r>
            <a:r>
              <a:rPr kumimoji="1" lang="en-US" altLang="ja-JP" sz="1800" dirty="0" smtClean="0"/>
              <a:t> &amp;</a:t>
            </a:r>
            <a:r>
              <a:rPr kumimoji="1" lang="en-US" altLang="ja-JP" sz="1800" dirty="0" err="1" smtClean="0"/>
              <a:t>argWin</a:t>
            </a:r>
            <a:r>
              <a:rPr kumimoji="1" lang="en-US" altLang="ja-JP" sz="1800" dirty="0" smtClean="0"/>
              <a:t>)</a:t>
            </a:r>
          </a:p>
          <a:p>
            <a:pPr marL="0" indent="0">
              <a:buNone/>
            </a:pPr>
            <a:r>
              <a:rPr lang="en-US" altLang="ja-JP" sz="1800" dirty="0" smtClean="0"/>
              <a:t>{</a:t>
            </a:r>
          </a:p>
          <a:p>
            <a:pPr marL="0" indent="0">
              <a:buNone/>
            </a:pPr>
            <a:r>
              <a:rPr kumimoji="1" lang="en-US" altLang="ja-JP" sz="1800" dirty="0" smtClean="0"/>
              <a:t>    </a:t>
            </a:r>
            <a:r>
              <a:rPr kumimoji="1" lang="en-US" altLang="ja-JP" sz="1800" dirty="0" err="1" smtClean="0"/>
              <a:t>argWin.entry</a:t>
            </a:r>
            <a:r>
              <a:rPr kumimoji="1" lang="en-US" altLang="ja-JP" sz="1800" dirty="0" smtClean="0"/>
              <a:t>(</a:t>
            </a:r>
            <a:r>
              <a:rPr kumimoji="1" lang="en-US" altLang="ja-JP" sz="1800" dirty="0" err="1" smtClean="0"/>
              <a:t>hoge</a:t>
            </a:r>
            <a:r>
              <a:rPr kumimoji="1" lang="en-US" altLang="ja-JP" sz="1800" dirty="0" smtClean="0"/>
              <a:t>);</a:t>
            </a:r>
            <a:endParaRPr kumimoji="1" lang="en-US" altLang="ja-JP" sz="1800" dirty="0"/>
          </a:p>
          <a:p>
            <a:pPr marL="0" indent="0">
              <a:buNone/>
            </a:pPr>
            <a:r>
              <a:rPr lang="en-US" altLang="ja-JP" sz="1800" dirty="0" smtClean="0"/>
              <a:t>}</a:t>
            </a:r>
            <a:endParaRPr kumimoji="1" lang="ja-JP" altLang="en-US" sz="1800" dirty="0"/>
          </a:p>
        </p:txBody>
      </p:sp>
    </p:spTree>
    <p:extLst>
      <p:ext uri="{BB962C8B-B14F-4D97-AF65-F5344CB8AC3E}">
        <p14:creationId xmlns:p14="http://schemas.microsoft.com/office/powerpoint/2010/main" val="18003958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2114</TotalTime>
  <Words>423</Words>
  <Application>Microsoft Office PowerPoint</Application>
  <PresentationFormat>画面に合わせる (4:3)</PresentationFormat>
  <Paragraphs>95</Paragraphs>
  <Slides>11</Slides>
  <Notes>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プロジェクト演習III,V ＜インタラクティブ・ゲーム制作＞ プログラミングコース</vt:lpstr>
      <vt:lpstr>今日の内容</vt:lpstr>
      <vt:lpstr>クラスの作り方を実践しよう</vt:lpstr>
      <vt:lpstr>クラスの作り方の基本</vt:lpstr>
      <vt:lpstr>Javaとの違い</vt:lpstr>
      <vt:lpstr>クラス作りのポイント</vt:lpstr>
      <vt:lpstr>クラス化できたら</vt:lpstr>
      <vt:lpstr>そして生まれいずる悩み</vt:lpstr>
      <vt:lpstr>ポインタや参照を使って解決</vt:lpstr>
      <vt:lpstr>ところってpublicってなんぞね？</vt:lpstr>
      <vt:lpstr>つまり、privateとは</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プロジェクト演習 インタラクティブゲーム制作 プログラミングコース</dc:title>
  <dc:creator>rita</dc:creator>
  <cp:lastModifiedBy>Ryota Takeuchi</cp:lastModifiedBy>
  <cp:revision>168</cp:revision>
  <dcterms:created xsi:type="dcterms:W3CDTF">2009-04-23T09:33:46Z</dcterms:created>
  <dcterms:modified xsi:type="dcterms:W3CDTF">2012-05-16T07:19:31Z</dcterms:modified>
</cp:coreProperties>
</file>