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87" r:id="rId4"/>
    <p:sldId id="288" r:id="rId5"/>
    <p:sldId id="295" r:id="rId6"/>
    <p:sldId id="296" r:id="rId7"/>
    <p:sldId id="297" r:id="rId8"/>
    <p:sldId id="298" r:id="rId9"/>
    <p:sldId id="299" r:id="rId10"/>
    <p:sldId id="300" r:id="rId11"/>
    <p:sldId id="302" r:id="rId12"/>
    <p:sldId id="301" r:id="rId13"/>
    <p:sldId id="303" r:id="rId14"/>
    <p:sldId id="304" r:id="rId15"/>
    <p:sldId id="305" r:id="rId16"/>
    <p:sldId id="306" r:id="rId17"/>
    <p:sldId id="307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686C-44B3-41AA-A25A-94F729BC2E34}" type="datetimeFigureOut">
              <a:rPr kumimoji="1" lang="ja-JP" altLang="en-US" smtClean="0"/>
              <a:pPr/>
              <a:t>2011/6/8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kumimoji="1" lang="en-US" altLang="ja-JP" dirty="0" smtClean="0"/>
              <a:t>III,V</a:t>
            </a:r>
            <a:br>
              <a:rPr kumimoji="1" lang="en-US" altLang="ja-JP" dirty="0" smtClean="0"/>
            </a:br>
            <a:r>
              <a:rPr kumimoji="1" lang="ja-JP" altLang="en-US" sz="4000" dirty="0" smtClean="0"/>
              <a:t>＜インタラクティブ・ゲーム制作＞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プログラミングコース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回</a:t>
            </a:r>
            <a:endParaRPr kumimoji="1" lang="en-US" altLang="ja-JP" dirty="0" smtClean="0"/>
          </a:p>
          <a:p>
            <a:r>
              <a:rPr kumimoji="1" lang="ja-JP" altLang="en-US" dirty="0" smtClean="0"/>
              <a:t>マテリアル</a:t>
            </a:r>
            <a:r>
              <a:rPr kumimoji="1" lang="ja-JP" altLang="en-US" smtClean="0"/>
              <a:t>と</a:t>
            </a:r>
            <a:r>
              <a:rPr kumimoji="1" lang="ja-JP" altLang="en-US" smtClean="0"/>
              <a:t>ライティング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これで分かる！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一般的な</a:t>
            </a:r>
            <a:r>
              <a:rPr kumimoji="1" lang="en-US" altLang="ja-JP" dirty="0" smtClean="0"/>
              <a:t>)3DCG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色決定計算式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color = { (N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L)*</a:t>
            </a:r>
            <a:r>
              <a:rPr kumimoji="1" lang="en-US" altLang="ja-JP" dirty="0" err="1" smtClean="0"/>
              <a:t>d_o</a:t>
            </a:r>
            <a:r>
              <a:rPr kumimoji="1" lang="en-US" altLang="ja-JP" dirty="0" smtClean="0"/>
              <a:t>*</a:t>
            </a:r>
            <a:r>
              <a:rPr kumimoji="1" lang="en-US" altLang="ja-JP" dirty="0" err="1" smtClean="0"/>
              <a:t>d_l</a:t>
            </a:r>
            <a:r>
              <a:rPr kumimoji="1" lang="en-US" altLang="ja-JP" dirty="0" smtClean="0"/>
              <a:t> + </a:t>
            </a:r>
            <a:r>
              <a:rPr kumimoji="1" lang="en-US" altLang="ja-JP" dirty="0" err="1" smtClean="0"/>
              <a:t>a_o</a:t>
            </a:r>
            <a:r>
              <a:rPr kumimoji="1" lang="en-US" altLang="ja-JP" dirty="0" smtClean="0"/>
              <a:t>*</a:t>
            </a:r>
            <a:r>
              <a:rPr kumimoji="1" lang="en-US" altLang="ja-JP" dirty="0" err="1" smtClean="0"/>
              <a:t>a_l</a:t>
            </a:r>
            <a:r>
              <a:rPr kumimoji="1" lang="en-US" altLang="ja-JP" dirty="0" smtClean="0"/>
              <a:t> </a:t>
            </a:r>
            <a:br>
              <a:rPr kumimoji="1" lang="en-US" altLang="ja-JP" dirty="0" smtClean="0"/>
            </a:br>
            <a:r>
              <a:rPr kumimoji="1" lang="en-US" altLang="ja-JP" dirty="0" smtClean="0"/>
              <a:t>		+ (N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H)^</a:t>
            </a:r>
            <a:r>
              <a:rPr kumimoji="1" lang="en-US" altLang="ja-JP" dirty="0" err="1" smtClean="0"/>
              <a:t>sh_o</a:t>
            </a:r>
            <a:r>
              <a:rPr kumimoji="1" lang="en-US" altLang="ja-JP" dirty="0" smtClean="0"/>
              <a:t>*</a:t>
            </a:r>
            <a:r>
              <a:rPr kumimoji="1" lang="en-US" altLang="ja-JP" dirty="0" err="1" smtClean="0"/>
              <a:t>sp_o</a:t>
            </a:r>
            <a:r>
              <a:rPr kumimoji="1" lang="en-US" altLang="ja-JP" dirty="0" smtClean="0"/>
              <a:t>*</a:t>
            </a:r>
            <a:r>
              <a:rPr kumimoji="1" lang="en-US" altLang="ja-JP" dirty="0" err="1" smtClean="0"/>
              <a:t>sp_l</a:t>
            </a:r>
            <a:r>
              <a:rPr kumimoji="1" lang="en-US" altLang="ja-JP" dirty="0" smtClean="0"/>
              <a:t> }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	+ </a:t>
            </a:r>
            <a:r>
              <a:rPr lang="en-US" altLang="ja-JP" dirty="0" err="1" smtClean="0"/>
              <a:t>e_o</a:t>
            </a:r>
            <a:endParaRPr lang="en-US" altLang="ja-JP" dirty="0" smtClean="0"/>
          </a:p>
          <a:p>
            <a:r>
              <a:rPr lang="en-US" altLang="ja-JP" dirty="0" err="1" smtClean="0"/>
              <a:t>finalColor</a:t>
            </a:r>
            <a:r>
              <a:rPr lang="en-US" altLang="ja-JP" dirty="0" smtClean="0"/>
              <a:t> = color*texture</a:t>
            </a:r>
          </a:p>
          <a:p>
            <a:pPr lvl="1"/>
            <a:r>
              <a:rPr lang="ja-JP" altLang="en-US" dirty="0" smtClean="0"/>
              <a:t>テクスチャを使っていない場合はそのまま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テクスチャなしは真っ白な画像を貼っているのと同じ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テクスチャを</a:t>
            </a:r>
            <a:r>
              <a:rPr lang="en-US" altLang="ja-JP" dirty="0" smtClean="0"/>
              <a:t>FK_TEX_REPLACE</a:t>
            </a:r>
            <a:r>
              <a:rPr lang="ja-JP" altLang="en-US" dirty="0" smtClean="0"/>
              <a:t>で使用している場合はマテリアルを一切無視する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finalColor</a:t>
            </a:r>
            <a:r>
              <a:rPr lang="en-US" altLang="ja-JP" dirty="0" smtClean="0"/>
              <a:t> = texture</a:t>
            </a:r>
            <a:r>
              <a:rPr lang="ja-JP" altLang="en-US" dirty="0" smtClean="0"/>
              <a:t>となるので注意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前スライド中の変数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err="1" smtClean="0"/>
              <a:t>d_o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物体の拡散反射光</a:t>
            </a:r>
            <a:endParaRPr kumimoji="1" lang="en-US" altLang="ja-JP" dirty="0" smtClean="0"/>
          </a:p>
          <a:p>
            <a:r>
              <a:rPr lang="en-US" altLang="ja-JP" dirty="0" err="1" smtClean="0"/>
              <a:t>a_o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物体の環境反射光</a:t>
            </a:r>
            <a:endParaRPr lang="en-US" altLang="ja-JP" dirty="0" smtClean="0"/>
          </a:p>
          <a:p>
            <a:r>
              <a:rPr lang="en-US" altLang="ja-JP" dirty="0" err="1" smtClean="0"/>
              <a:t>e</a:t>
            </a:r>
            <a:r>
              <a:rPr kumimoji="1" lang="en-US" altLang="ja-JP" dirty="0" err="1" smtClean="0"/>
              <a:t>_o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物体の放射光</a:t>
            </a:r>
            <a:endParaRPr kumimoji="1" lang="en-US" altLang="ja-JP" dirty="0" smtClean="0"/>
          </a:p>
          <a:p>
            <a:r>
              <a:rPr lang="en-US" altLang="ja-JP" dirty="0" err="1" smtClean="0"/>
              <a:t>sp_o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物体の鏡面反射光</a:t>
            </a:r>
            <a:endParaRPr lang="en-US" altLang="ja-JP" dirty="0" smtClean="0"/>
          </a:p>
          <a:p>
            <a:r>
              <a:rPr kumimoji="1" lang="en-US" altLang="ja-JP" dirty="0" err="1" smtClean="0"/>
              <a:t>sh_o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物体のハイライト係数</a:t>
            </a:r>
            <a:endParaRPr lang="en-US" altLang="ja-JP" dirty="0" smtClean="0"/>
          </a:p>
          <a:p>
            <a:r>
              <a:rPr lang="en-US" altLang="ja-JP" dirty="0" smtClean="0"/>
              <a:t>N</a:t>
            </a:r>
            <a:r>
              <a:rPr lang="ja-JP" altLang="en-US" dirty="0" smtClean="0"/>
              <a:t>・</a:t>
            </a:r>
            <a:r>
              <a:rPr lang="en-US" altLang="ja-JP" dirty="0" smtClean="0"/>
              <a:t>L</a:t>
            </a:r>
          </a:p>
          <a:p>
            <a:pPr lvl="1"/>
            <a:r>
              <a:rPr lang="ja-JP" altLang="en-US" dirty="0" smtClean="0"/>
              <a:t>拡散反射係数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法線と光源方向の内積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err="1" smtClean="0"/>
              <a:t>d_l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光源の拡散反射光</a:t>
            </a:r>
            <a:endParaRPr kumimoji="1" lang="en-US" altLang="ja-JP" dirty="0" smtClean="0"/>
          </a:p>
          <a:p>
            <a:r>
              <a:rPr lang="en-US" altLang="ja-JP" dirty="0" err="1" smtClean="0"/>
              <a:t>a_l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光源の環境反射光</a:t>
            </a:r>
            <a:endParaRPr lang="en-US" altLang="ja-JP" dirty="0" smtClean="0"/>
          </a:p>
          <a:p>
            <a:r>
              <a:rPr kumimoji="1" lang="en-US" altLang="ja-JP" dirty="0" err="1" smtClean="0"/>
              <a:t>sp_l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光源の鏡面反射光</a:t>
            </a:r>
            <a:endParaRPr lang="en-US" altLang="ja-JP" dirty="0" smtClean="0"/>
          </a:p>
          <a:p>
            <a:r>
              <a:rPr kumimoji="1" lang="en-US" altLang="ja-JP" dirty="0" smtClean="0"/>
              <a:t>texture</a:t>
            </a:r>
          </a:p>
          <a:p>
            <a:pPr lvl="1"/>
            <a:r>
              <a:rPr lang="ja-JP" altLang="en-US" dirty="0" smtClean="0"/>
              <a:t>テクスチャの色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en-US" altLang="ja-JP" dirty="0" smtClean="0"/>
              <a:t>N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H</a:t>
            </a:r>
          </a:p>
          <a:p>
            <a:pPr lvl="1"/>
            <a:r>
              <a:rPr lang="ja-JP" altLang="en-US" dirty="0" smtClean="0"/>
              <a:t>鏡面反射係数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法線とハーフベクトル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視線と光源方向の中間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の内積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これで分かれ！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マテリアルパラメータ一覧表</a:t>
            </a:r>
            <a:endParaRPr kumimoji="1"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85018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868"/>
                <a:gridCol w="1719580"/>
                <a:gridCol w="1751330"/>
                <a:gridCol w="1664018"/>
                <a:gridCol w="161639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名称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面との影響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視線との影響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光源との影響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光源数の影響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Diffuse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(N</a:t>
                      </a:r>
                      <a:r>
                        <a:rPr kumimoji="1" lang="ja-JP" altLang="en-US" dirty="0" smtClean="0"/>
                        <a:t>・</a:t>
                      </a:r>
                      <a:r>
                        <a:rPr kumimoji="1" lang="en-US" altLang="ja-JP" dirty="0" smtClean="0"/>
                        <a:t>L)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乗算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加算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Ambient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乗算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加算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Emission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Specular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(N</a:t>
                      </a:r>
                      <a:r>
                        <a:rPr kumimoji="1" lang="ja-JP" altLang="en-US" dirty="0" smtClean="0"/>
                        <a:t>・</a:t>
                      </a:r>
                      <a:r>
                        <a:rPr kumimoji="1" lang="en-US" altLang="ja-JP" dirty="0" smtClean="0"/>
                        <a:t>H)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(H=(N+L)/2)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乗算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する</a:t>
                      </a:r>
                      <a:r>
                        <a:rPr kumimoji="1" lang="en-US" altLang="ja-JP" dirty="0" smtClean="0"/>
                        <a:t>(</a:t>
                      </a:r>
                      <a:r>
                        <a:rPr kumimoji="1" lang="ja-JP" altLang="en-US" dirty="0" smtClean="0"/>
                        <a:t>加算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Shininess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補助パラメータ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補助パラメータ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補助パラメータ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補助パラメータ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Alpha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しない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/>
                        <a:t>しない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コンテンツ プレースホルダ 2"/>
          <p:cNvSpPr txBox="1">
            <a:spLocks/>
          </p:cNvSpPr>
          <p:nvPr/>
        </p:nvSpPr>
        <p:spPr>
          <a:xfrm>
            <a:off x="457200" y="4286257"/>
            <a:ext cx="8229600" cy="2571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</a:rPr>
              <a:t>色の加算結果は</a:t>
            </a:r>
            <a:r>
              <a:rPr lang="en-US" altLang="ja-JP" sz="3200" dirty="0" smtClean="0">
                <a:latin typeface="メイリオ" pitchFamily="50" charset="-128"/>
                <a:ea typeface="メイリオ" pitchFamily="50" charset="-128"/>
              </a:rPr>
              <a:t>1.0(255)</a:t>
            </a:r>
            <a:r>
              <a:rPr lang="ja-JP" altLang="en-US" sz="3200" dirty="0" err="1" smtClean="0">
                <a:latin typeface="メイリオ" pitchFamily="50" charset="-128"/>
                <a:ea typeface="メイリオ" pitchFamily="50" charset="-128"/>
              </a:rPr>
              <a:t>で飽</a:t>
            </a:r>
            <a:r>
              <a:rPr lang="ja-JP" altLang="en-US" sz="3200" dirty="0" smtClean="0">
                <a:latin typeface="メイリオ" pitchFamily="50" charset="-128"/>
                <a:ea typeface="メイリオ" pitchFamily="50" charset="-128"/>
              </a:rPr>
              <a:t>和する</a:t>
            </a:r>
            <a:endParaRPr lang="en-US" altLang="ja-JP" sz="3200" dirty="0" smtClean="0">
              <a:latin typeface="メイリオ" pitchFamily="50" charset="-128"/>
              <a:ea typeface="メイリオ" pitchFamily="50" charset="-128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各成分を高く設定したり、光源を増やすと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/>
            </a:r>
            <a:b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</a:b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白飛びするので調整が必要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–"/>
            </a:pPr>
            <a:endParaRPr lang="en-US" altLang="ja-JP" sz="2800" dirty="0">
              <a:latin typeface="メイリオ" pitchFamily="50" charset="-128"/>
              <a:ea typeface="メイリオ" pitchFamily="50" charset="-128"/>
            </a:endParaRPr>
          </a:p>
          <a:p>
            <a:pPr marL="285750" indent="-285750">
              <a:spcBef>
                <a:spcPct val="20000"/>
              </a:spcBef>
            </a:pP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						*alpha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+mn-cs"/>
              </a:rPr>
              <a:t>については後述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光源による演出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物体のマテリアルは同一でも、光源の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マテリアルを変更するだけでシーンの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雰囲気を大きく変えることができる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例：夜のシーンの場合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Diffuse</a:t>
            </a:r>
            <a:r>
              <a:rPr kumimoji="1" lang="ja-JP" altLang="en-US" dirty="0" smtClean="0"/>
              <a:t>を大幅にカット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Ambient</a:t>
            </a:r>
            <a:r>
              <a:rPr lang="ja-JP" altLang="en-US" dirty="0" smtClean="0"/>
              <a:t>を</a:t>
            </a:r>
            <a:r>
              <a:rPr lang="en-US" altLang="ja-JP" dirty="0" smtClean="0"/>
              <a:t>(0.1, 0.2, 0.5)</a:t>
            </a:r>
            <a:r>
              <a:rPr lang="ja-JP" altLang="en-US" dirty="0" smtClean="0"/>
              <a:t>などにして、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青成分を残しつつ他の成分は絞る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シェーディングタイプ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043626" cy="4525963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フラットシェーディング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FK</a:t>
            </a:r>
            <a:r>
              <a:rPr lang="ja-JP" altLang="en-US" dirty="0" smtClean="0"/>
              <a:t>のデフォルト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面全体が一様に同じ明るさになる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ポリポリする</a:t>
            </a:r>
            <a:endParaRPr lang="en-US" altLang="ja-JP" dirty="0" smtClean="0"/>
          </a:p>
          <a:p>
            <a:r>
              <a:rPr kumimoji="1" lang="ja-JP" altLang="en-US" dirty="0" smtClean="0"/>
              <a:t>グローシェーディング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fk_Model</a:t>
            </a:r>
            <a:r>
              <a:rPr lang="en-US" altLang="ja-JP" dirty="0" smtClean="0"/>
              <a:t>::</a:t>
            </a:r>
            <a:r>
              <a:rPr lang="en-US" altLang="ja-JP" dirty="0" err="1" smtClean="0"/>
              <a:t>setSmoothMode</a:t>
            </a:r>
            <a:r>
              <a:rPr lang="en-US" altLang="ja-JP" dirty="0" smtClean="0"/>
              <a:t>(true)</a:t>
            </a:r>
            <a:r>
              <a:rPr lang="ja-JP" altLang="en-US" dirty="0" smtClean="0"/>
              <a:t>で有効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面の頂点から頂点に滑らかな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グラデーションがかかる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多くの場合こちらの方が好まれる</a:t>
            </a:r>
            <a:endParaRPr kumimoji="1" lang="ja-JP" altLang="en-US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35260" t="40640" r="34669" b="38072"/>
          <a:stretch>
            <a:fillRect/>
          </a:stretch>
        </p:blipFill>
        <p:spPr bwMode="auto">
          <a:xfrm rot="5400000">
            <a:off x="5123093" y="2806469"/>
            <a:ext cx="468429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透明度とは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今更感が漂いますが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0.0</a:t>
            </a:r>
            <a:r>
              <a:rPr lang="ja-JP" altLang="en-US" dirty="0" smtClean="0"/>
              <a:t>で完全透明、</a:t>
            </a:r>
            <a:r>
              <a:rPr lang="en-US" altLang="ja-JP" dirty="0" smtClean="0"/>
              <a:t>1.0</a:t>
            </a:r>
            <a:r>
              <a:rPr lang="ja-JP" altLang="en-US" dirty="0" smtClean="0"/>
              <a:t>で完全不透明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マテリアルで設定する透明度と、テクスチャ画像によるピクセル単位の透明度も</a:t>
            </a:r>
            <a:r>
              <a:rPr lang="ja-JP" altLang="en-US" dirty="0" smtClean="0"/>
              <a:t>反映可能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dstCol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srcCol</a:t>
            </a:r>
            <a:r>
              <a:rPr lang="en-US" altLang="ja-JP" dirty="0" smtClean="0"/>
              <a:t>*</a:t>
            </a:r>
            <a:r>
              <a:rPr lang="en-US" altLang="ja-JP" dirty="0" err="1" smtClean="0"/>
              <a:t>mat.alpha</a:t>
            </a:r>
            <a:r>
              <a:rPr lang="en-US" altLang="ja-JP" dirty="0" smtClean="0"/>
              <a:t>*</a:t>
            </a:r>
            <a:r>
              <a:rPr lang="en-US" altLang="ja-JP" dirty="0" err="1" smtClean="0"/>
              <a:t>tex.alpha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	+ </a:t>
            </a:r>
            <a:r>
              <a:rPr lang="en-US" altLang="ja-JP" dirty="0" err="1" smtClean="0"/>
              <a:t>dstCol</a:t>
            </a:r>
            <a:r>
              <a:rPr lang="en-US" altLang="ja-JP" dirty="0" smtClean="0"/>
              <a:t>*(1.0-mat.alpha*</a:t>
            </a:r>
            <a:r>
              <a:rPr lang="en-US" altLang="ja-JP" dirty="0" err="1" smtClean="0"/>
              <a:t>tex.alpha</a:t>
            </a:r>
            <a:r>
              <a:rPr lang="en-US" altLang="ja-JP" dirty="0" smtClean="0"/>
              <a:t>)</a:t>
            </a:r>
          </a:p>
          <a:p>
            <a:pPr lvl="2"/>
            <a:r>
              <a:rPr kumimoji="1" lang="ja-JP" altLang="en-US" dirty="0" smtClean="0"/>
              <a:t>ただし、</a:t>
            </a:r>
            <a:r>
              <a:rPr kumimoji="1" lang="en-US" altLang="ja-JP" dirty="0" smtClean="0"/>
              <a:t>FK_TEX_REPALCE</a:t>
            </a:r>
            <a:r>
              <a:rPr kumimoji="1" lang="ja-JP" altLang="en-US" dirty="0" smtClean="0"/>
              <a:t>を使っている場合はマテリアルの透明度は無視される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半透明物体は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エントリー順に気を付けろ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dirty="0" smtClean="0"/>
              <a:t>半透明で大きな物を手前に描く</a:t>
            </a:r>
            <a:endParaRPr kumimoji="1"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その陰に物を描こうとする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「さっき大きい物を手前に描いたから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そこにはもう</a:t>
            </a:r>
            <a:r>
              <a:rPr lang="ja-JP" altLang="en-US" dirty="0" err="1" smtClean="0"/>
              <a:t>描け</a:t>
            </a:r>
            <a:r>
              <a:rPr lang="ja-JP" altLang="en-US" dirty="0" smtClean="0"/>
              <a:t>ませ～ん」</a:t>
            </a:r>
            <a:endParaRPr lang="en-US" altLang="ja-JP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dirty="0" smtClean="0"/>
              <a:t>陰に描こうとした物は消えるか欠けてしまって涙目</a:t>
            </a:r>
            <a:endParaRPr lang="en-US" altLang="ja-JP" dirty="0" smtClean="0"/>
          </a:p>
          <a:p>
            <a:pPr marL="514350" indent="-514350">
              <a:buNone/>
            </a:pP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対策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半透明な物体は、不透明な物体を全て描いた後に回し、カメラから遠い順にエントリーする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シーンへのエントリーは処理が軽いので、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毎ループやっても負担にならない</a:t>
            </a:r>
            <a:endParaRPr lang="en-US" altLang="ja-JP" dirty="0" smtClean="0"/>
          </a:p>
          <a:p>
            <a:r>
              <a:rPr kumimoji="1" lang="en-US" altLang="ja-JP" dirty="0" err="1" smtClean="0"/>
              <a:t>entryOverlayModel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を使って強制的に上書きさせる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描画時の前後関係を無視して、ひたすらエントリー順に描画させるモード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今日のメニュー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マテリアルとライティング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これまで話したことがなかったので</a:t>
            </a:r>
            <a:r>
              <a:rPr lang="en-US" altLang="ja-JP" dirty="0" smtClean="0"/>
              <a:t>2,3</a:t>
            </a:r>
            <a:r>
              <a:rPr lang="ja-JP" altLang="en-US" dirty="0" smtClean="0"/>
              <a:t>年生両対応のネタとして取りあげます</a:t>
            </a:r>
            <a:endParaRPr lang="en-US" altLang="ja-JP" dirty="0" smtClean="0"/>
          </a:p>
          <a:p>
            <a:r>
              <a:rPr lang="ja-JP" altLang="en-US" dirty="0" smtClean="0"/>
              <a:t>トランジションエフェクト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画面切り替えエフェクトのこと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マテリアルの応用で実現できるので解説</a:t>
            </a:r>
            <a:endParaRPr lang="en-US" altLang="ja-JP" dirty="0" smtClean="0"/>
          </a:p>
          <a:p>
            <a:pPr lvl="1"/>
            <a:endParaRPr kumimoji="1"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3DCG</a:t>
            </a:r>
            <a:r>
              <a:rPr lang="ja-JP" altLang="en-US" dirty="0" smtClean="0"/>
              <a:t>における色は色々あります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シーンの環境や、物体の質感に応じて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異なる色味や輝度を設定する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拡散反射光</a:t>
            </a:r>
            <a:r>
              <a:rPr lang="en-US" altLang="ja-JP" dirty="0" smtClean="0"/>
              <a:t>(Diffuse)</a:t>
            </a:r>
          </a:p>
          <a:p>
            <a:pPr lvl="1"/>
            <a:r>
              <a:rPr lang="ja-JP" altLang="en-US" dirty="0" smtClean="0"/>
              <a:t>環境反射光</a:t>
            </a:r>
            <a:r>
              <a:rPr lang="en-US" altLang="ja-JP" dirty="0" smtClean="0"/>
              <a:t>(Ambient)</a:t>
            </a:r>
          </a:p>
          <a:p>
            <a:pPr lvl="1"/>
            <a:r>
              <a:rPr lang="ja-JP" altLang="en-US" dirty="0" smtClean="0"/>
              <a:t>鏡面反射光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Specular</a:t>
            </a:r>
            <a:r>
              <a:rPr lang="en-US" altLang="ja-JP" dirty="0" smtClean="0"/>
              <a:t>)</a:t>
            </a:r>
          </a:p>
          <a:p>
            <a:pPr lvl="1"/>
            <a:r>
              <a:rPr lang="ja-JP" altLang="en-US" dirty="0" smtClean="0"/>
              <a:t>鏡面反射ハイライト</a:t>
            </a:r>
            <a:r>
              <a:rPr lang="en-US" altLang="ja-JP" dirty="0" smtClean="0"/>
              <a:t>(Shininess)</a:t>
            </a:r>
          </a:p>
          <a:p>
            <a:pPr lvl="1"/>
            <a:r>
              <a:rPr lang="ja-JP" altLang="en-US" dirty="0" smtClean="0"/>
              <a:t>放射光</a:t>
            </a:r>
            <a:r>
              <a:rPr lang="en-US" altLang="ja-JP" dirty="0" smtClean="0"/>
              <a:t>(Emission)</a:t>
            </a:r>
          </a:p>
          <a:p>
            <a:pPr lvl="1"/>
            <a:r>
              <a:rPr lang="ja-JP" altLang="en-US" dirty="0" smtClean="0"/>
              <a:t>透明度</a:t>
            </a:r>
            <a:r>
              <a:rPr lang="en-US" altLang="ja-JP" dirty="0" smtClean="0"/>
              <a:t>(Alpha)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拡散反射光とは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光が当たって見える色のこと</a:t>
            </a:r>
            <a:endParaRPr kumimoji="1" lang="en-US" altLang="ja-JP" dirty="0" smtClean="0"/>
          </a:p>
          <a:p>
            <a:r>
              <a:rPr lang="ja-JP" altLang="en-US" dirty="0" smtClean="0"/>
              <a:t>いわゆる「物の色」</a:t>
            </a:r>
            <a:endParaRPr lang="en-US" altLang="ja-JP" dirty="0" smtClean="0"/>
          </a:p>
          <a:p>
            <a:r>
              <a:rPr kumimoji="1" lang="ja-JP" altLang="en-US" dirty="0" smtClean="0"/>
              <a:t>光の射す角度と、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面の向きで明るさが変化する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真</a:t>
            </a:r>
            <a:r>
              <a:rPr lang="ja-JP" altLang="en-US" dirty="0" err="1" smtClean="0"/>
              <a:t>っ</a:t>
            </a:r>
            <a:r>
              <a:rPr lang="ja-JP" altLang="en-US" dirty="0" smtClean="0"/>
              <a:t>正面から当たると一番明るく、真横に近づくにつれて暗くなる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cosθ</a:t>
            </a:r>
            <a:r>
              <a:rPr lang="ja-JP" altLang="en-US" dirty="0" smtClean="0"/>
              <a:t>でうまく表せる</a:t>
            </a:r>
            <a:endParaRPr kumimoji="1" lang="ja-JP" altLang="en-US" dirty="0"/>
          </a:p>
        </p:txBody>
      </p:sp>
      <p:pic>
        <p:nvPicPr>
          <p:cNvPr id="7170" name="Picture 2" descr="http://image02.wiki.livedoor.jp/m/2/mikk_ni3_92/9bcf36a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549498"/>
            <a:ext cx="4038600" cy="2627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環境反射光とは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拡散反射光だけだと、光源と反対方向を向いている面が本気で真っ暗になる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実際の空間では直接光が当たらずとも、反射や回折によってもたらされる光で「なんとなく明るくなっている」</a:t>
            </a:r>
            <a:endParaRPr kumimoji="1" lang="en-US" altLang="ja-JP" dirty="0" smtClean="0"/>
          </a:p>
          <a:p>
            <a:r>
              <a:rPr kumimoji="1" lang="ja-JP" altLang="en-US" dirty="0" smtClean="0"/>
              <a:t>面の向きにかかわらず、ある程度付与される明るさ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色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をここで設定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本来ならレイトレーシング法などでガチなシミュレーションをするところを、リアルタイムで処理するために簡略化している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鏡面反射光とは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 smtClean="0"/>
              <a:t>つるつるな物体のハイライト、</a:t>
            </a:r>
            <a:r>
              <a:rPr lang="ja-JP" altLang="en-US" dirty="0" err="1" smtClean="0"/>
              <a:t>て</a:t>
            </a:r>
            <a:r>
              <a:rPr lang="ja-JP" altLang="en-US" dirty="0" smtClean="0"/>
              <a:t>かりを表現するための成分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光が面に当たり、視線方向にまっすぐ跳ね返ってきた時が一番眩しい</a:t>
            </a:r>
            <a:endParaRPr lang="en-US" altLang="ja-JP" dirty="0" smtClean="0"/>
          </a:p>
          <a:p>
            <a:r>
              <a:rPr kumimoji="1" lang="ja-JP" altLang="en-US" dirty="0" smtClean="0"/>
              <a:t>ハイライト係数で、</a:t>
            </a:r>
            <a:r>
              <a:rPr kumimoji="1" lang="ja-JP" altLang="en-US" dirty="0" err="1" smtClean="0"/>
              <a:t>て</a:t>
            </a:r>
            <a:r>
              <a:rPr kumimoji="1" lang="ja-JP" altLang="en-US" dirty="0" smtClean="0"/>
              <a:t>かりの鋭さを設定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材質に応じたてかりが表現可能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　↑要はこれの表現</a:t>
            </a:r>
            <a:endParaRPr kumimoji="1" lang="ja-JP" alt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285860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放射光とは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光源や面の向きによらず、その物体自身から発光している成分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光源として他の物体に作用するわけではない</a:t>
            </a:r>
            <a:endParaRPr lang="en-US" altLang="ja-JP" dirty="0" smtClean="0"/>
          </a:p>
          <a:p>
            <a:r>
              <a:rPr kumimoji="1" lang="ja-JP" altLang="en-US" dirty="0" smtClean="0"/>
              <a:t>他に影響されずに一定の色を発色させたいときに設定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特にスプライトでは、光源や視点の変化に応じて明るさが変動するとまずいので、</a:t>
            </a:r>
            <a:r>
              <a:rPr lang="en-US" altLang="ja-JP" dirty="0" smtClean="0"/>
              <a:t>Emission</a:t>
            </a:r>
            <a:r>
              <a:rPr lang="ja-JP" altLang="en-US" dirty="0" smtClean="0"/>
              <a:t>を最大値</a:t>
            </a:r>
            <a:r>
              <a:rPr lang="en-US" altLang="ja-JP" dirty="0" smtClean="0"/>
              <a:t>(1.0, 1.0, 1.0)</a:t>
            </a:r>
            <a:r>
              <a:rPr lang="ja-JP" altLang="en-US" dirty="0" smtClean="0"/>
              <a:t>に設定するのが定石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光源の種類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主に以下の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種に分類できる</a:t>
            </a:r>
            <a:endParaRPr kumimoji="1" lang="en-US" altLang="ja-JP" dirty="0" smtClean="0"/>
          </a:p>
          <a:p>
            <a:pPr lvl="1"/>
            <a:r>
              <a:rPr lang="ja-JP" altLang="en-US" b="1" dirty="0" smtClean="0"/>
              <a:t>平行光源</a:t>
            </a:r>
            <a:endParaRPr lang="en-US" altLang="ja-JP" b="1" dirty="0" smtClean="0"/>
          </a:p>
          <a:p>
            <a:pPr lvl="2"/>
            <a:r>
              <a:rPr lang="ja-JP" altLang="en-US" dirty="0" smtClean="0"/>
              <a:t>太陽光のように、どの位置にいても同じ方向から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当たる光源を表すのに用いる</a:t>
            </a:r>
            <a:endParaRPr lang="en-US" altLang="ja-JP" dirty="0" smtClean="0"/>
          </a:p>
          <a:p>
            <a:pPr lvl="1"/>
            <a:r>
              <a:rPr kumimoji="1" lang="ja-JP" altLang="en-US" b="1" dirty="0" smtClean="0"/>
              <a:t>点光源</a:t>
            </a:r>
            <a:r>
              <a:rPr kumimoji="1" lang="en-US" altLang="ja-JP" dirty="0" smtClean="0"/>
              <a:t>	</a:t>
            </a:r>
          </a:p>
          <a:p>
            <a:pPr lvl="2"/>
            <a:r>
              <a:rPr lang="ja-JP" altLang="en-US" dirty="0" smtClean="0"/>
              <a:t>電球、ローソクの炎など定点に設置された光源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光源と物体の位置関係に応じて減衰したりする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範囲と方向を限定したものが</a:t>
            </a:r>
            <a:r>
              <a:rPr lang="ja-JP" altLang="en-US" b="1" dirty="0" smtClean="0"/>
              <a:t>スポットライト</a:t>
            </a:r>
            <a:endParaRPr lang="en-US" altLang="ja-JP" b="1" dirty="0" smtClean="0"/>
          </a:p>
          <a:p>
            <a:pPr lvl="1"/>
            <a:r>
              <a:rPr kumimoji="1" lang="ja-JP" altLang="en-US" dirty="0" smtClean="0"/>
              <a:t>面光源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蛍光灯や窓から差し込む光を表現可能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点光源の計算式に積分を導入して実現する</a:t>
            </a:r>
            <a:endParaRPr kumimoji="1" lang="en-US" altLang="ja-JP" dirty="0" smtClean="0"/>
          </a:p>
          <a:p>
            <a:pPr lvl="3"/>
            <a:r>
              <a:rPr lang="en-US" altLang="ja-JP" dirty="0" smtClean="0"/>
              <a:t>(FK</a:t>
            </a:r>
            <a:r>
              <a:rPr lang="ja-JP" altLang="en-US" dirty="0" smtClean="0"/>
              <a:t>デフォルトでは未対応、シェーダによる処理が必要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光源にもマテリアルがある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物体のマテリアルを明るく設定しても、光源自体の光量が低いと暗くなる</a:t>
            </a:r>
            <a:endParaRPr kumimoji="1" lang="en-US" altLang="ja-JP" dirty="0" smtClean="0"/>
          </a:p>
          <a:p>
            <a:r>
              <a:rPr lang="en-US" altLang="ja-JP" dirty="0" smtClean="0"/>
              <a:t>FK</a:t>
            </a:r>
            <a:r>
              <a:rPr lang="ja-JP" altLang="en-US" dirty="0" smtClean="0"/>
              <a:t>デフォルトのマテリアルは暗めのものが多いため、自分でカスタムしないと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シーン全体が暗くなる</a:t>
            </a:r>
            <a:endParaRPr lang="en-US" altLang="ja-JP" dirty="0" smtClean="0"/>
          </a:p>
          <a:p>
            <a:r>
              <a:rPr kumimoji="1" lang="ja-JP" altLang="en-US" dirty="0" smtClean="0"/>
              <a:t>グラフィッカーに文句を言われないようにきちんと調整しましょう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2082</TotalTime>
  <Words>719</Words>
  <Application>Microsoft Office PowerPoint</Application>
  <PresentationFormat>画面に合わせる (4:3)</PresentationFormat>
  <Paragraphs>166</Paragraphs>
  <Slides>17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テーマ</vt:lpstr>
      <vt:lpstr>プロジェクト演習III,V ＜インタラクティブ・ゲーム制作＞ プログラミングコース</vt:lpstr>
      <vt:lpstr>今日のメニュー</vt:lpstr>
      <vt:lpstr>3DCGにおける色は色々あります</vt:lpstr>
      <vt:lpstr>拡散反射光とは</vt:lpstr>
      <vt:lpstr>環境反射光とは</vt:lpstr>
      <vt:lpstr>鏡面反射光とは</vt:lpstr>
      <vt:lpstr>放射光とは</vt:lpstr>
      <vt:lpstr>光源の種類</vt:lpstr>
      <vt:lpstr>光源にもマテリアルがある</vt:lpstr>
      <vt:lpstr>これで分かる！ (一般的な)3DCGでの色決定計算式</vt:lpstr>
      <vt:lpstr>前スライド中の変数</vt:lpstr>
      <vt:lpstr>これで分かれ！ マテリアルパラメータ一覧表</vt:lpstr>
      <vt:lpstr>光源による演出</vt:lpstr>
      <vt:lpstr>シェーディングタイプ</vt:lpstr>
      <vt:lpstr>透明度とは</vt:lpstr>
      <vt:lpstr>半透明物体は エントリー順に気を付けろ</vt:lpstr>
      <vt:lpstr>対策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プロジェクト演習 インタラクティブゲーム制作 プログラミングコース</dc:title>
  <dc:creator>rita</dc:creator>
  <cp:lastModifiedBy>竹内 亮太</cp:lastModifiedBy>
  <cp:revision>192</cp:revision>
  <dcterms:created xsi:type="dcterms:W3CDTF">2009-04-23T09:33:46Z</dcterms:created>
  <dcterms:modified xsi:type="dcterms:W3CDTF">2011-06-08T06:40:25Z</dcterms:modified>
</cp:coreProperties>
</file>