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310" r:id="rId4"/>
    <p:sldId id="311" r:id="rId5"/>
    <p:sldId id="312" r:id="rId6"/>
    <p:sldId id="313" r:id="rId7"/>
    <p:sldId id="314" r:id="rId8"/>
    <p:sldId id="318" r:id="rId9"/>
    <p:sldId id="315" r:id="rId10"/>
    <p:sldId id="316" r:id="rId11"/>
    <p:sldId id="319" r:id="rId12"/>
    <p:sldId id="321" r:id="rId13"/>
    <p:sldId id="320" r:id="rId14"/>
    <p:sldId id="322" r:id="rId15"/>
    <p:sldId id="323" r:id="rId16"/>
    <p:sldId id="324" r:id="rId17"/>
    <p:sldId id="325" r:id="rId18"/>
    <p:sldId id="326" r:id="rId19"/>
    <p:sldId id="327" r:id="rId20"/>
    <p:sldId id="328" r:id="rId2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4686C-44B3-41AA-A25A-94F729BC2E34}" type="datetimeFigureOut">
              <a:rPr kumimoji="1" lang="ja-JP" altLang="en-US" smtClean="0"/>
              <a:pPr/>
              <a:t>2011/6/1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kumimoji="1" lang="en-US" altLang="ja-JP" dirty="0" smtClean="0"/>
              <a:t>III,V</a:t>
            </a:r>
            <a:br>
              <a:rPr kumimoji="1" lang="en-US" altLang="ja-JP" dirty="0" smtClean="0"/>
            </a:br>
            <a:r>
              <a:rPr kumimoji="1" lang="ja-JP" altLang="en-US" sz="4000" dirty="0" smtClean="0"/>
              <a:t>＜インタラクティブ・ゲーム制作＞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プログラミングコース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</a:t>
            </a:r>
            <a:endParaRPr kumimoji="1" lang="en-US" altLang="ja-JP" dirty="0" smtClean="0"/>
          </a:p>
          <a:p>
            <a:r>
              <a:rPr kumimoji="1" lang="ja-JP" altLang="en-US" dirty="0" smtClean="0"/>
              <a:t>グローバル変数とファイル分割と</a:t>
            </a:r>
            <a:endParaRPr kumimoji="1" lang="en-US" altLang="ja-JP" dirty="0" smtClean="0"/>
          </a:p>
          <a:p>
            <a:r>
              <a:rPr lang="ja-JP" altLang="en-US" dirty="0" smtClean="0"/>
              <a:t>コンパイルの割と根本的な話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定義と宣言の分離が必要な理由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C++(C)</a:t>
            </a:r>
            <a:r>
              <a:rPr kumimoji="1" lang="ja-JP" altLang="en-US" dirty="0" smtClean="0"/>
              <a:t>のコンパイルの仕組みについて述べます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cpp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exe</a:t>
            </a:r>
            <a:r>
              <a:rPr kumimoji="1" lang="ja-JP" altLang="en-US" dirty="0" err="1" smtClean="0"/>
              <a:t>までの</a:t>
            </a:r>
            <a:r>
              <a:rPr kumimoji="1" lang="ja-JP" altLang="en-US" dirty="0" smtClean="0"/>
              <a:t>流れ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各</a:t>
            </a:r>
            <a:r>
              <a:rPr kumimoji="1" lang="en-US" altLang="ja-JP" dirty="0" err="1" smtClean="0"/>
              <a:t>cpp</a:t>
            </a:r>
            <a:r>
              <a:rPr kumimoji="1" lang="ja-JP" altLang="en-US" dirty="0" smtClean="0"/>
              <a:t>ごとにインクルードを処理します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実質的にやっているのは「コピペ」です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ヘッダファイルの内容をその場所に取り込んで、</a:t>
            </a:r>
            <a:r>
              <a:rPr kumimoji="1" lang="ja-JP" altLang="en-US" dirty="0" smtClean="0"/>
              <a:t>結果的に「宣言」を取り込むことになります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ヘッダを取り込んだ</a:t>
            </a:r>
            <a:r>
              <a:rPr kumimoji="1" lang="en-US" altLang="ja-JP" dirty="0" err="1" smtClean="0"/>
              <a:t>cpp</a:t>
            </a:r>
            <a:r>
              <a:rPr kumimoji="1" lang="ja-JP" altLang="en-US" dirty="0" smtClean="0"/>
              <a:t>を翻訳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コンパイル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し</a:t>
            </a:r>
            <a:r>
              <a:rPr lang="ja-JP" altLang="en-US" dirty="0" smtClean="0"/>
              <a:t>て</a:t>
            </a:r>
            <a:r>
              <a:rPr kumimoji="1" lang="ja-JP" altLang="en-US" dirty="0" smtClean="0"/>
              <a:t>、中間ファイル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obj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にします</a:t>
            </a:r>
            <a:endParaRPr kumimoji="1" lang="en-US" altLang="ja-JP" dirty="0" smtClean="0"/>
          </a:p>
          <a:p>
            <a:pPr marL="914400" lvl="1" indent="-514350"/>
            <a:r>
              <a:rPr lang="ja-JP" altLang="en-US" dirty="0" smtClean="0"/>
              <a:t>文法</a:t>
            </a:r>
            <a:r>
              <a:rPr lang="ja-JP" altLang="en-US" dirty="0" smtClean="0"/>
              <a:t>間違い、未宣言のクラスや変数の使用はここで「コンパイルエラー」として弾かれる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中間</a:t>
            </a:r>
            <a:r>
              <a:rPr kumimoji="1" lang="ja-JP" altLang="en-US" dirty="0" smtClean="0"/>
              <a:t>ファイルとライブラリを結合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リンク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して、実行ファイル</a:t>
            </a:r>
            <a:r>
              <a:rPr kumimoji="1" lang="en-US" altLang="ja-JP" dirty="0" smtClean="0"/>
              <a:t>(exe)</a:t>
            </a:r>
            <a:r>
              <a:rPr kumimoji="1" lang="ja-JP" altLang="en-US" dirty="0" smtClean="0"/>
              <a:t>にします</a:t>
            </a:r>
            <a:endParaRPr kumimoji="1" lang="en-US" altLang="ja-JP" dirty="0" smtClean="0"/>
          </a:p>
          <a:p>
            <a:pPr marL="914400" lvl="1" indent="-514350"/>
            <a:r>
              <a:rPr kumimoji="1" lang="ja-JP" altLang="en-US" dirty="0" smtClean="0"/>
              <a:t>利用するライブラリの指定ミスや、同名の関数や変数がかち合った場合は「リンカエラー」になる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模式図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67544" y="1340768"/>
            <a:ext cx="129614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Hoge.h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979712" y="1340768"/>
            <a:ext cx="1296144" cy="10801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Hoge.cpp</a:t>
            </a:r>
          </a:p>
          <a:p>
            <a:pPr algn="ctr"/>
            <a:endParaRPr lang="en-US" altLang="ja-JP" dirty="0" smtClean="0"/>
          </a:p>
          <a:p>
            <a:pPr algn="ctr"/>
            <a:r>
              <a:rPr kumimoji="1" lang="en-US" altLang="ja-JP" dirty="0" smtClean="0"/>
              <a:t>#include “</a:t>
            </a:r>
            <a:r>
              <a:rPr kumimoji="1" lang="en-US" altLang="ja-JP" dirty="0" err="1" smtClean="0"/>
              <a:t>Hoge.h</a:t>
            </a:r>
            <a:r>
              <a:rPr kumimoji="1" lang="en-US" altLang="ja-JP" dirty="0" smtClean="0"/>
              <a:t>”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467544" y="2780928"/>
            <a:ext cx="129614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Fuga.h</a:t>
            </a:r>
            <a:endParaRPr kumimoji="1"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r>
              <a:rPr kumimoji="1" lang="en-US" altLang="ja-JP" dirty="0" smtClean="0"/>
              <a:t>#include “</a:t>
            </a:r>
            <a:r>
              <a:rPr kumimoji="1" lang="en-US" altLang="ja-JP" dirty="0" err="1" smtClean="0"/>
              <a:t>Hoge.h</a:t>
            </a:r>
            <a:r>
              <a:rPr kumimoji="1" lang="en-US" altLang="ja-JP" dirty="0" smtClean="0"/>
              <a:t>”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1979712" y="2780928"/>
            <a:ext cx="1296144" cy="10801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Fuga.cpp</a:t>
            </a:r>
          </a:p>
          <a:p>
            <a:pPr algn="ctr"/>
            <a:endParaRPr lang="en-US" altLang="ja-JP" dirty="0" smtClean="0"/>
          </a:p>
          <a:p>
            <a:pPr algn="ctr"/>
            <a:r>
              <a:rPr kumimoji="1" lang="en-US" altLang="ja-JP" dirty="0" smtClean="0"/>
              <a:t>#include “</a:t>
            </a:r>
            <a:r>
              <a:rPr kumimoji="1" lang="en-US" altLang="ja-JP" dirty="0" err="1" smtClean="0"/>
              <a:t>Fuga.h</a:t>
            </a:r>
            <a:r>
              <a:rPr kumimoji="1" lang="en-US" altLang="ja-JP" dirty="0" smtClean="0"/>
              <a:t>”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1259632" y="4149080"/>
            <a:ext cx="1296144" cy="194421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main.cpp</a:t>
            </a:r>
          </a:p>
          <a:p>
            <a:pPr algn="ctr"/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#include “</a:t>
            </a:r>
            <a:r>
              <a:rPr kumimoji="1" lang="en-US" altLang="ja-JP" dirty="0" err="1" smtClean="0"/>
              <a:t>Hoge.h</a:t>
            </a:r>
            <a:r>
              <a:rPr kumimoji="1" lang="en-US" altLang="ja-JP" dirty="0" smtClean="0"/>
              <a:t>”</a:t>
            </a:r>
          </a:p>
          <a:p>
            <a:pPr algn="ctr"/>
            <a:r>
              <a:rPr lang="en-US" altLang="ja-JP" dirty="0" smtClean="0"/>
              <a:t>#include </a:t>
            </a:r>
            <a:r>
              <a:rPr lang="en-US" altLang="ja-JP" dirty="0" smtClean="0"/>
              <a:t>“</a:t>
            </a:r>
            <a:r>
              <a:rPr lang="en-US" altLang="ja-JP" dirty="0" err="1" smtClean="0"/>
              <a:t>Fuga.h</a:t>
            </a:r>
            <a:r>
              <a:rPr lang="en-US" altLang="ja-JP" dirty="0" smtClean="0"/>
              <a:t>”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5652120" y="2564904"/>
            <a:ext cx="1296144" cy="10801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Hoge.cpp</a:t>
            </a:r>
            <a:endParaRPr lang="en-US" altLang="ja-JP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7236296" y="2564904"/>
            <a:ext cx="1296144" cy="10801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Fuga.cpp</a:t>
            </a:r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6444208" y="5157192"/>
            <a:ext cx="1296144" cy="9361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main.cpp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5652120" y="2060848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Hoge.h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7236296" y="2060848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Hoge.h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7236296" y="1556792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Fuga.h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6444208" y="4653136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Hoge.h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6444208" y="4149080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Fuga.h</a:t>
            </a:r>
            <a:endParaRPr kumimoji="1" lang="ja-JP" altLang="en-US" dirty="0"/>
          </a:p>
        </p:txBody>
      </p:sp>
      <p:sp>
        <p:nvSpPr>
          <p:cNvPr id="24" name="右矢印 23"/>
          <p:cNvSpPr/>
          <p:nvPr/>
        </p:nvSpPr>
        <p:spPr>
          <a:xfrm>
            <a:off x="3635896" y="3212976"/>
            <a:ext cx="1728192" cy="1224136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コンパイル</a:t>
            </a:r>
            <a:endParaRPr kumimoji="1" lang="ja-JP" altLang="en-US" dirty="0"/>
          </a:p>
        </p:txBody>
      </p:sp>
      <p:cxnSp>
        <p:nvCxnSpPr>
          <p:cNvPr id="26" name="直線矢印コネクタ 25"/>
          <p:cNvCxnSpPr/>
          <p:nvPr/>
        </p:nvCxnSpPr>
        <p:spPr>
          <a:xfrm rot="16200000" flipV="1">
            <a:off x="5544108" y="4113076"/>
            <a:ext cx="2160240" cy="648072"/>
          </a:xfrm>
          <a:prstGeom prst="straightConnector1">
            <a:avLst/>
          </a:prstGeom>
          <a:ln w="762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rot="5400000" flipH="1" flipV="1">
            <a:off x="6480212" y="4113076"/>
            <a:ext cx="2160240" cy="648072"/>
          </a:xfrm>
          <a:prstGeom prst="straightConnector1">
            <a:avLst/>
          </a:prstGeom>
          <a:ln w="762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rot="10800000">
            <a:off x="6372200" y="2852936"/>
            <a:ext cx="1512168" cy="1588"/>
          </a:xfrm>
          <a:prstGeom prst="straightConnector1">
            <a:avLst/>
          </a:prstGeom>
          <a:ln w="762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コンパイル単位は</a:t>
            </a:r>
            <a:r>
              <a:rPr kumimoji="1" lang="en-US" altLang="ja-JP" dirty="0" err="1" smtClean="0"/>
              <a:t>cpp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ja-JP" altLang="en-US" dirty="0" smtClean="0"/>
              <a:t>ヘッダの内容は</a:t>
            </a:r>
            <a:r>
              <a:rPr lang="en-US" altLang="ja-JP" dirty="0" err="1" smtClean="0"/>
              <a:t>cpp</a:t>
            </a:r>
            <a:r>
              <a:rPr lang="ja-JP" altLang="en-US" dirty="0" smtClean="0"/>
              <a:t>にインクルードされない限り、プログラムに何も影響も与えない</a:t>
            </a:r>
            <a:endParaRPr lang="en-US" altLang="ja-JP" dirty="0" smtClean="0"/>
          </a:p>
          <a:p>
            <a:r>
              <a:rPr lang="ja-JP" altLang="en-US" dirty="0" smtClean="0"/>
              <a:t>インクルードが済んだ時点で、利用するクラス、変数、関数の「定義か宣言」が含まれていないとエラーになる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見えない</a:t>
            </a:r>
            <a:r>
              <a:rPr lang="ja-JP" altLang="en-US" dirty="0" smtClean="0"/>
              <a:t>もの</a:t>
            </a:r>
            <a:r>
              <a:rPr lang="ja-JP" altLang="en-US" dirty="0" smtClean="0"/>
              <a:t>は使えない</a:t>
            </a:r>
            <a:endParaRPr lang="en-US" altLang="ja-JP" dirty="0" smtClean="0"/>
          </a:p>
          <a:p>
            <a:r>
              <a:rPr kumimoji="1" lang="ja-JP" altLang="en-US" dirty="0" smtClean="0"/>
              <a:t>複数の</a:t>
            </a:r>
            <a:r>
              <a:rPr kumimoji="1" lang="en-US" altLang="ja-JP" dirty="0" err="1" smtClean="0"/>
              <a:t>cpp</a:t>
            </a:r>
            <a:r>
              <a:rPr kumimoji="1" lang="ja-JP" altLang="en-US" dirty="0" smtClean="0"/>
              <a:t>それぞれに「宣言」が含まれるのは問題ないが、「定義」がそれぞれで行われるとリンカエラーになる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インクルードガードの意義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#</a:t>
            </a:r>
            <a:r>
              <a:rPr kumimoji="1" lang="en-US" altLang="ja-JP" dirty="0" err="1" smtClean="0"/>
              <a:t>pragma</a:t>
            </a:r>
            <a:r>
              <a:rPr kumimoji="1" lang="en-US" altLang="ja-JP" dirty="0" smtClean="0"/>
              <a:t> once</a:t>
            </a:r>
            <a:r>
              <a:rPr kumimoji="1" lang="ja-JP" altLang="en-US" dirty="0" smtClean="0"/>
              <a:t>」と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書くか、右のようにすることで「</a:t>
            </a:r>
            <a:r>
              <a:rPr kumimoji="1" lang="en-US" altLang="ja-JP" b="1" dirty="0" smtClean="0"/>
              <a:t>1</a:t>
            </a:r>
            <a:r>
              <a:rPr kumimoji="1" lang="ja-JP" altLang="en-US" b="1" dirty="0" err="1" smtClean="0"/>
              <a:t>つの</a:t>
            </a:r>
            <a:r>
              <a:rPr lang="en-US" altLang="ja-JP" b="1" dirty="0" err="1" smtClean="0"/>
              <a:t>cpp</a:t>
            </a:r>
            <a:r>
              <a:rPr lang="ja-JP" altLang="en-US" b="1" dirty="0" smtClean="0"/>
              <a:t>においてはそのヘッダが</a:t>
            </a:r>
            <a:r>
              <a:rPr lang="en-US" altLang="ja-JP" b="1" dirty="0" smtClean="0"/>
              <a:t>1</a:t>
            </a:r>
            <a:r>
              <a:rPr lang="ja-JP" altLang="en-US" b="1" dirty="0" smtClean="0"/>
              <a:t>回しかインクルードされない</a:t>
            </a:r>
            <a:r>
              <a:rPr kumimoji="1" lang="ja-JP" altLang="en-US" dirty="0" smtClean="0"/>
              <a:t>」ように</a:t>
            </a:r>
            <a:r>
              <a:rPr lang="ja-JP" altLang="en-US" dirty="0" smtClean="0"/>
              <a:t>できる</a:t>
            </a:r>
            <a:endParaRPr kumimoji="1" lang="en-US" altLang="ja-JP" dirty="0" smtClean="0"/>
          </a:p>
          <a:p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ヘッダが同じものをインクルードしようとしている際にガードすることができる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模式図</a:t>
            </a:r>
            <a:r>
              <a:rPr lang="ja-JP" altLang="en-US" dirty="0" smtClean="0"/>
              <a:t>の例</a:t>
            </a:r>
            <a:r>
              <a:rPr lang="ja-JP" altLang="en-US" dirty="0" smtClean="0"/>
              <a:t>など</a:t>
            </a:r>
            <a:endParaRPr kumimoji="1" lang="en-US" altLang="ja-JP" dirty="0" smtClean="0"/>
          </a:p>
          <a:p>
            <a:r>
              <a:rPr lang="ja-JP" altLang="en-US" b="1" dirty="0" smtClean="0"/>
              <a:t>異なる</a:t>
            </a:r>
            <a:r>
              <a:rPr lang="en-US" altLang="ja-JP" b="1" dirty="0" err="1" smtClean="0"/>
              <a:t>cpp</a:t>
            </a:r>
            <a:r>
              <a:rPr lang="ja-JP" altLang="en-US" b="1" dirty="0" smtClean="0"/>
              <a:t>間での多重定義は防げない</a:t>
            </a:r>
            <a:endParaRPr kumimoji="1" lang="ja-JP" altLang="en-US" b="1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kumimoji="1" lang="en-US" altLang="ja-JP" sz="1800" dirty="0" smtClean="0"/>
              <a:t>#</a:t>
            </a:r>
            <a:r>
              <a:rPr kumimoji="1" lang="en-US" altLang="ja-JP" sz="1800" dirty="0" err="1" smtClean="0"/>
              <a:t>ifndef</a:t>
            </a:r>
            <a:r>
              <a:rPr kumimoji="1" lang="en-US" altLang="ja-JP" sz="1800" dirty="0" smtClean="0"/>
              <a:t> __HOGE.H__</a:t>
            </a:r>
          </a:p>
          <a:p>
            <a:pPr>
              <a:buNone/>
            </a:pPr>
            <a:r>
              <a:rPr lang="en-US" altLang="ja-JP" sz="1800" dirty="0" smtClean="0"/>
              <a:t>#</a:t>
            </a:r>
            <a:r>
              <a:rPr lang="en-US" altLang="ja-JP" sz="1800" dirty="0" err="1" smtClean="0"/>
              <a:t>ifdef</a:t>
            </a:r>
            <a:r>
              <a:rPr lang="en-US" altLang="ja-JP" sz="1800" dirty="0" smtClean="0"/>
              <a:t> __HOGE.H__</a:t>
            </a:r>
          </a:p>
          <a:p>
            <a:pPr>
              <a:buNone/>
            </a:pPr>
            <a:endParaRPr kumimoji="1"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// </a:t>
            </a:r>
            <a:r>
              <a:rPr lang="ja-JP" altLang="en-US" sz="1800" dirty="0" smtClean="0"/>
              <a:t>ここにヘッダの宣言を書く</a:t>
            </a:r>
            <a:endParaRPr lang="en-US" altLang="ja-JP" sz="1800" dirty="0" smtClean="0"/>
          </a:p>
          <a:p>
            <a:pPr>
              <a:buNone/>
            </a:pPr>
            <a:endParaRPr kumimoji="1"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#</a:t>
            </a:r>
            <a:r>
              <a:rPr lang="en-US" altLang="ja-JP" sz="1800" dirty="0" err="1" smtClean="0"/>
              <a:t>endif</a:t>
            </a:r>
            <a:endParaRPr lang="en-US" altLang="ja-JP" sz="1800" dirty="0" smtClean="0"/>
          </a:p>
          <a:p>
            <a:pPr>
              <a:buNone/>
            </a:pPr>
            <a:endParaRPr kumimoji="1" lang="en-US" altLang="ja-JP" sz="1800" dirty="0" smtClean="0"/>
          </a:p>
          <a:p>
            <a:pPr>
              <a:buNone/>
            </a:pPr>
            <a:endParaRPr kumimoji="1"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「</a:t>
            </a:r>
            <a:r>
              <a:rPr lang="en-US" altLang="ja-JP" sz="1800" dirty="0" smtClean="0"/>
              <a:t>#</a:t>
            </a:r>
            <a:r>
              <a:rPr lang="en-US" altLang="ja-JP" sz="1800" dirty="0" err="1" smtClean="0"/>
              <a:t>pragma</a:t>
            </a:r>
            <a:r>
              <a:rPr lang="en-US" altLang="ja-JP" sz="1800" dirty="0" smtClean="0"/>
              <a:t> once</a:t>
            </a:r>
            <a:r>
              <a:rPr lang="ja-JP" altLang="en-US" sz="1800" dirty="0" smtClean="0"/>
              <a:t>」が使えないコンパイラ</a:t>
            </a:r>
            <a:endParaRPr lang="en-US" altLang="ja-JP" sz="1800" dirty="0" smtClean="0"/>
          </a:p>
          <a:p>
            <a:pPr>
              <a:buNone/>
            </a:pPr>
            <a:r>
              <a:rPr kumimoji="1" lang="ja-JP" altLang="en-US" sz="1800" dirty="0" smtClean="0"/>
              <a:t>ではこちらの書き方を使う。</a:t>
            </a:r>
            <a:endParaRPr kumimoji="1" lang="en-US" altLang="ja-JP" sz="1800" dirty="0" smtClean="0"/>
          </a:p>
          <a:p>
            <a:pPr>
              <a:buNone/>
            </a:pPr>
            <a:r>
              <a:rPr kumimoji="1" lang="ja-JP" altLang="en-US" sz="1800" dirty="0" smtClean="0"/>
              <a:t>原理はプリプロセッサの仕組みを利用した</a:t>
            </a:r>
            <a:endParaRPr kumimoji="1" lang="en-US" altLang="ja-JP" sz="1800" dirty="0" smtClean="0"/>
          </a:p>
          <a:p>
            <a:pPr>
              <a:buNone/>
            </a:pPr>
            <a:r>
              <a:rPr kumimoji="1" lang="ja-JP" altLang="en-US" sz="1800" dirty="0" smtClean="0"/>
              <a:t>テクニックで、「</a:t>
            </a:r>
            <a:r>
              <a:rPr kumimoji="1" lang="en-US" altLang="ja-JP" sz="1800" dirty="0" smtClean="0"/>
              <a:t>__HOGE.H__</a:t>
            </a:r>
            <a:r>
              <a:rPr kumimoji="1" lang="ja-JP" altLang="en-US" sz="1800" dirty="0" smtClean="0"/>
              <a:t>」が定義</a:t>
            </a:r>
            <a:endParaRPr kumimoji="1"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されて</a:t>
            </a:r>
            <a:r>
              <a:rPr lang="ja-JP" altLang="en-US" sz="1800" dirty="0" smtClean="0"/>
              <a:t>いなければその文字列を定義した上で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宣言を展開する。一度でも宣言されていたら</a:t>
            </a:r>
            <a:endParaRPr lang="en-US" altLang="ja-JP" sz="1800" dirty="0" smtClean="0"/>
          </a:p>
          <a:p>
            <a:pPr>
              <a:buNone/>
            </a:pPr>
            <a:r>
              <a:rPr kumimoji="1" lang="ja-JP" altLang="en-US" sz="1800" dirty="0" smtClean="0"/>
              <a:t>それ以降</a:t>
            </a:r>
            <a:r>
              <a:rPr kumimoji="1" lang="ja-JP" altLang="en-US" sz="1800" dirty="0" smtClean="0"/>
              <a:t>はスキップする、というもの。</a:t>
            </a:r>
            <a:endParaRPr kumimoji="1" lang="ja-JP" altLang="en-US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もしヘッダに「定義」が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含まれていたら？</a:t>
            </a:r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グローバル変数の定義をヘッダでしてしまい、それを複数の</a:t>
            </a:r>
            <a:r>
              <a:rPr kumimoji="1" lang="en-US" altLang="ja-JP" dirty="0" err="1" smtClean="0"/>
              <a:t>cpp</a:t>
            </a:r>
            <a:r>
              <a:rPr kumimoji="1" lang="ja-JP" altLang="en-US" dirty="0" smtClean="0"/>
              <a:t>で取り込むと、それぞれの</a:t>
            </a:r>
            <a:r>
              <a:rPr kumimoji="1" lang="en-US" altLang="ja-JP" dirty="0" err="1" smtClean="0"/>
              <a:t>cpp</a:t>
            </a:r>
            <a:r>
              <a:rPr kumimoji="1" lang="ja-JP" altLang="en-US" dirty="0" smtClean="0"/>
              <a:t>ごとに別々の変数が作られてしまう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その</a:t>
            </a:r>
            <a:r>
              <a:rPr lang="en-US" altLang="ja-JP" dirty="0" err="1" smtClean="0"/>
              <a:t>cpp</a:t>
            </a:r>
            <a:r>
              <a:rPr lang="ja-JP" altLang="en-US" dirty="0" smtClean="0"/>
              <a:t>の中でしか見えない変数になる</a:t>
            </a:r>
            <a:endParaRPr kumimoji="1" lang="en-US" altLang="ja-JP" dirty="0" smtClean="0"/>
          </a:p>
          <a:p>
            <a:r>
              <a:rPr lang="ja-JP" altLang="en-US" dirty="0" smtClean="0"/>
              <a:t>定数値</a:t>
            </a:r>
            <a:r>
              <a:rPr lang="en-US" altLang="ja-JP" dirty="0" smtClean="0"/>
              <a:t>(const)</a:t>
            </a:r>
            <a:r>
              <a:rPr lang="ja-JP" altLang="en-US" dirty="0" smtClean="0"/>
              <a:t>なら大して問題にならないが、変数やオブジェクトの場合は致命傷になる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018781" y="2852936"/>
            <a:ext cx="1296144" cy="10801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Hoge.cpp</a:t>
            </a:r>
            <a:endParaRPr lang="en-US" altLang="ja-JP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7602957" y="2852936"/>
            <a:ext cx="1296144" cy="10801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Fuga.cpp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6810869" y="5661248"/>
            <a:ext cx="1296144" cy="9361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main.cpp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6018781" y="2348880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Hoge.h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7602957" y="2348880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Hoge.h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7602957" y="1844824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Fuga.h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6810869" y="5157192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Hoge.h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6810869" y="4653136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Fuga.h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6012160" y="1852958"/>
            <a:ext cx="1296144" cy="50405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Global.h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(</a:t>
            </a:r>
            <a:r>
              <a:rPr lang="ja-JP" altLang="en-US" dirty="0" smtClean="0"/>
              <a:t>実体付き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7605961" y="1340768"/>
            <a:ext cx="1296144" cy="50405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Global.h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(</a:t>
            </a:r>
            <a:r>
              <a:rPr lang="ja-JP" altLang="en-US" dirty="0" smtClean="0"/>
              <a:t>実体付き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6804248" y="4149080"/>
            <a:ext cx="1296144" cy="50405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Global.h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(</a:t>
            </a:r>
            <a:r>
              <a:rPr lang="ja-JP" altLang="en-US" dirty="0" smtClean="0"/>
              <a:t>実体付き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cxnSp>
        <p:nvCxnSpPr>
          <p:cNvPr id="22" name="直線矢印コネクタ 21"/>
          <p:cNvCxnSpPr/>
          <p:nvPr/>
        </p:nvCxnSpPr>
        <p:spPr>
          <a:xfrm rot="16200000" flipV="1">
            <a:off x="5904149" y="4401108"/>
            <a:ext cx="2160240" cy="648072"/>
          </a:xfrm>
          <a:prstGeom prst="straightConnector1">
            <a:avLst/>
          </a:prstGeom>
          <a:ln w="762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rot="5400000" flipH="1" flipV="1">
            <a:off x="6840253" y="4401108"/>
            <a:ext cx="2160240" cy="648072"/>
          </a:xfrm>
          <a:prstGeom prst="straightConnector1">
            <a:avLst/>
          </a:prstGeom>
          <a:ln w="762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rot="10800000">
            <a:off x="6732241" y="3140968"/>
            <a:ext cx="1512168" cy="1588"/>
          </a:xfrm>
          <a:prstGeom prst="straightConnector1">
            <a:avLst/>
          </a:prstGeom>
          <a:ln w="762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rot="16200000" flipV="1">
            <a:off x="6660233" y="5157191"/>
            <a:ext cx="1592560" cy="8385"/>
          </a:xfrm>
          <a:prstGeom prst="straightConnector1">
            <a:avLst/>
          </a:prstGeom>
          <a:ln w="762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rot="5400000" flipH="1" flipV="1">
            <a:off x="5940152" y="2924944"/>
            <a:ext cx="1440160" cy="1588"/>
          </a:xfrm>
          <a:prstGeom prst="straightConnector1">
            <a:avLst/>
          </a:prstGeom>
          <a:ln w="762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 flipH="1" flipV="1">
            <a:off x="7525122" y="2348086"/>
            <a:ext cx="1440160" cy="1588"/>
          </a:xfrm>
          <a:prstGeom prst="straightConnector1">
            <a:avLst/>
          </a:prstGeom>
          <a:ln w="762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宣言と定義の分離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cpp</a:t>
            </a:r>
            <a:r>
              <a:rPr kumimoji="1" lang="ja-JP" altLang="en-US" dirty="0" smtClean="0"/>
              <a:t>に定義を記述することで、コンパイルされた際に実体が生成される</a:t>
            </a:r>
            <a:endParaRPr kumimoji="1" lang="en-US" altLang="ja-JP" dirty="0" smtClean="0"/>
          </a:p>
          <a:p>
            <a:r>
              <a:rPr lang="ja-JP" altLang="en-US" dirty="0" smtClean="0"/>
              <a:t>他の</a:t>
            </a:r>
            <a:r>
              <a:rPr lang="en-US" altLang="ja-JP" dirty="0" err="1" smtClean="0"/>
              <a:t>cpp</a:t>
            </a:r>
            <a:r>
              <a:rPr lang="ja-JP" altLang="en-US" dirty="0" smtClean="0"/>
              <a:t>からはヘッダの宣言を通じて、他の</a:t>
            </a:r>
            <a:r>
              <a:rPr lang="en-US" altLang="ja-JP" dirty="0" err="1" smtClean="0"/>
              <a:t>cpp</a:t>
            </a:r>
            <a:r>
              <a:rPr lang="ja-JP" altLang="en-US" dirty="0" smtClean="0"/>
              <a:t>に記述された変数や関数、クラスを利用できる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018781" y="2852936"/>
            <a:ext cx="1296144" cy="10801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Hoge.cpp</a:t>
            </a:r>
            <a:endParaRPr lang="en-US" altLang="ja-JP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7602957" y="2852936"/>
            <a:ext cx="1296144" cy="10801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Fuga.cpp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810869" y="5661248"/>
            <a:ext cx="1296144" cy="9361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main.cpp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6018781" y="2348880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Hoge.h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7602957" y="2348880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Hoge.h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7602957" y="1844824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Fuga.h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6810869" y="5157192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Hoge.h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6810869" y="4653136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Fuga.h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6012160" y="1852958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Global.h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(</a:t>
            </a:r>
            <a:r>
              <a:rPr lang="ja-JP" altLang="en-US" dirty="0" smtClean="0"/>
              <a:t>宣言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7605961" y="1340768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Global.h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(</a:t>
            </a:r>
            <a:r>
              <a:rPr lang="ja-JP" altLang="en-US" dirty="0" smtClean="0"/>
              <a:t>宣言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6804248" y="4149080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Global.h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(</a:t>
            </a:r>
            <a:r>
              <a:rPr lang="ja-JP" altLang="en-US" dirty="0" smtClean="0"/>
              <a:t>宣言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cxnSp>
        <p:nvCxnSpPr>
          <p:cNvPr id="16" name="直線矢印コネクタ 15"/>
          <p:cNvCxnSpPr/>
          <p:nvPr/>
        </p:nvCxnSpPr>
        <p:spPr>
          <a:xfrm rot="16200000" flipV="1">
            <a:off x="5904149" y="4401108"/>
            <a:ext cx="2160240" cy="648072"/>
          </a:xfrm>
          <a:prstGeom prst="straightConnector1">
            <a:avLst/>
          </a:prstGeom>
          <a:ln w="762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5400000" flipH="1" flipV="1">
            <a:off x="6840253" y="4401108"/>
            <a:ext cx="2160240" cy="648072"/>
          </a:xfrm>
          <a:prstGeom prst="straightConnector1">
            <a:avLst/>
          </a:prstGeom>
          <a:ln w="762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rot="10800000">
            <a:off x="6732241" y="3140968"/>
            <a:ext cx="1512168" cy="1588"/>
          </a:xfrm>
          <a:prstGeom prst="straightConnector1">
            <a:avLst/>
          </a:prstGeom>
          <a:ln w="762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4578621" y="2340746"/>
            <a:ext cx="1296144" cy="50405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Global.cpp</a:t>
            </a:r>
          </a:p>
          <a:p>
            <a:pPr algn="ctr"/>
            <a:r>
              <a:rPr lang="en-US" altLang="ja-JP" dirty="0" smtClean="0"/>
              <a:t>(</a:t>
            </a:r>
            <a:r>
              <a:rPr lang="ja-JP" altLang="en-US" dirty="0" smtClean="0"/>
              <a:t>実体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4572000" y="1844824"/>
            <a:ext cx="1296144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Global.h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(</a:t>
            </a:r>
            <a:r>
              <a:rPr lang="ja-JP" altLang="en-US" dirty="0" smtClean="0"/>
              <a:t>宣言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cxnSp>
        <p:nvCxnSpPr>
          <p:cNvPr id="19" name="直線矢印コネクタ 18"/>
          <p:cNvCxnSpPr/>
          <p:nvPr/>
        </p:nvCxnSpPr>
        <p:spPr>
          <a:xfrm rot="16200000" flipV="1">
            <a:off x="4680013" y="3176971"/>
            <a:ext cx="3320752" cy="2240634"/>
          </a:xfrm>
          <a:prstGeom prst="straightConnector1">
            <a:avLst/>
          </a:prstGeom>
          <a:ln w="762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rot="10800000">
            <a:off x="5220072" y="2564904"/>
            <a:ext cx="1439366" cy="1080914"/>
          </a:xfrm>
          <a:prstGeom prst="straightConnector1">
            <a:avLst/>
          </a:prstGeom>
          <a:ln w="762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rot="10800000">
            <a:off x="5220072" y="2564904"/>
            <a:ext cx="3024336" cy="504056"/>
          </a:xfrm>
          <a:prstGeom prst="straightConnector1">
            <a:avLst/>
          </a:prstGeom>
          <a:ln w="762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謎のキーワード</a:t>
            </a:r>
            <a:r>
              <a:rPr kumimoji="1" lang="en-US" altLang="ja-JP" dirty="0" smtClean="0"/>
              <a:t>static</a:t>
            </a:r>
            <a:r>
              <a:rPr lang="ja-JP" altLang="en-US" dirty="0" smtClean="0"/>
              <a:t>の正体</a:t>
            </a:r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意味は単一でも用途が広くて説明に困る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static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この説明の難しきもの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一言で説明するのがとても難しい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「スコープ内に静的な変数および関数を定義し、その唯一性を保証する」じゃ分からんでしょ？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なので、代表的な目的と用途を述べるに留めます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static</a:t>
            </a:r>
            <a:r>
              <a:rPr lang="ja-JP" altLang="en-US" dirty="0" smtClean="0"/>
              <a:t>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大用途</a:t>
            </a:r>
            <a:r>
              <a:rPr lang="en-US" altLang="ja-JP" dirty="0" smtClean="0"/>
              <a:t>(+1)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クラスのメンバに付けて「インスタンスとは関係なく、クラスのスコープ内で共通の値を持った変数、関数を作る」時</a:t>
            </a:r>
            <a:endParaRPr kumimoji="1" lang="en-US" altLang="ja-JP" dirty="0" smtClean="0"/>
          </a:p>
          <a:p>
            <a:r>
              <a:rPr kumimoji="1" lang="ja-JP" altLang="en-US" dirty="0" smtClean="0"/>
              <a:t>ローカル変数に付けて「初期化は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回だけ、スコープを抜けても値が保持される変数にしたい」時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つの</a:t>
            </a:r>
            <a:r>
              <a:rPr kumimoji="1" lang="en-US" altLang="ja-JP" dirty="0" err="1" smtClean="0"/>
              <a:t>cpp</a:t>
            </a:r>
            <a:r>
              <a:rPr kumimoji="1" lang="ja-JP" altLang="en-US" dirty="0" smtClean="0"/>
              <a:t>の中だけで扱いたいグローバル変数、関数を作りたい時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extern</a:t>
            </a:r>
            <a:r>
              <a:rPr lang="ja-JP" altLang="en-US" dirty="0" smtClean="0"/>
              <a:t>など</a:t>
            </a:r>
            <a:r>
              <a:rPr lang="ja-JP" altLang="en-US" dirty="0" smtClean="0"/>
              <a:t>で外部から宣言しても扱えなくする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今日のメニュー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グローバル変数の安全な使い方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リフスローの発表のフォローアップ的内容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あまり使うことをおすすめはしませんが、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必要悪な場合もあるので覚えておこう</a:t>
            </a:r>
            <a:endParaRPr kumimoji="1" lang="en-US" altLang="ja-JP" dirty="0" smtClean="0"/>
          </a:p>
          <a:p>
            <a:r>
              <a:rPr lang="ja-JP" altLang="en-US" dirty="0" smtClean="0"/>
              <a:t>ファイル分割とコンパイルの関係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根本から理解していないと誤解を引きずるので丁寧に話します</a:t>
            </a:r>
            <a:endParaRPr lang="en-US" altLang="ja-JP" dirty="0" smtClean="0"/>
          </a:p>
          <a:p>
            <a:pPr lvl="1"/>
            <a:endParaRPr kumimoji="1"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では「宣言」と「定義」に分けるのがいいらしい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VisualStudio</a:t>
            </a:r>
            <a:r>
              <a:rPr kumimoji="1" lang="ja-JP" altLang="en-US" dirty="0" smtClean="0"/>
              <a:t>では「ビルド」の一言で済ましているけど、実は中では様々なドラマがあるらしい</a:t>
            </a:r>
            <a:endParaRPr kumimoji="1" lang="en-US" altLang="ja-JP" dirty="0" smtClean="0"/>
          </a:p>
          <a:p>
            <a:r>
              <a:rPr lang="en-US" altLang="ja-JP" dirty="0" smtClean="0"/>
              <a:t>extern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const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static</a:t>
            </a:r>
            <a:r>
              <a:rPr lang="ja-JP" altLang="en-US" dirty="0" smtClean="0"/>
              <a:t>の用途はとりあえずバッチリ！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static</a:t>
            </a:r>
            <a:r>
              <a:rPr kumimoji="1" lang="ja-JP" altLang="en-US" dirty="0" smtClean="0"/>
              <a:t>は今後必要に応じて掘り下げます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グローバル変数の安全な使い方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嫌われがちだけど、必要な時もあるんだよ？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グローバル変数とは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どの関数からでもアクセスできる変数</a:t>
            </a:r>
            <a:endParaRPr kumimoji="1" lang="en-US" altLang="ja-JP" dirty="0" smtClean="0"/>
          </a:p>
          <a:p>
            <a:r>
              <a:rPr kumimoji="1" lang="ja-JP" altLang="en-US" dirty="0" smtClean="0"/>
              <a:t>あまり利用は推奨されないが、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「定数」を定義する際にはよく使われる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先週のコードレビューで</a:t>
            </a:r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ヘッダに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分割して定義と宣言を行っていたが、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あの利用方法には若干問題がある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どちら</a:t>
            </a:r>
            <a:r>
              <a:rPr lang="ja-JP" altLang="en-US" dirty="0" smtClean="0"/>
              <a:t>もヘッダになっているので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分離している意味が無い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グローバル変数もお品書き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宣言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と実体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定義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に分けよう</a:t>
            </a:r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Global.h</a:t>
            </a:r>
            <a:endParaRPr lang="en-US" altLang="ja-JP" dirty="0" smtClean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altLang="ja-JP" sz="1800" dirty="0" smtClean="0"/>
              <a:t>#</a:t>
            </a:r>
            <a:r>
              <a:rPr lang="en-US" altLang="ja-JP" sz="1800" dirty="0" err="1" smtClean="0"/>
              <a:t>pragma</a:t>
            </a:r>
            <a:r>
              <a:rPr lang="en-US" altLang="ja-JP" sz="1800" dirty="0" smtClean="0"/>
              <a:t> once</a:t>
            </a:r>
          </a:p>
          <a:p>
            <a:pPr lvl="1">
              <a:buNone/>
            </a:pPr>
            <a:endParaRPr kumimoji="1" lang="en-US" altLang="ja-JP" sz="1800" dirty="0" smtClean="0"/>
          </a:p>
          <a:p>
            <a:pPr lvl="1">
              <a:buNone/>
            </a:pPr>
            <a:r>
              <a:rPr lang="en-US" altLang="ja-JP" sz="1800" dirty="0" smtClean="0"/>
              <a:t>extern const </a:t>
            </a:r>
            <a:r>
              <a:rPr lang="en-US" altLang="ja-JP" sz="1800" dirty="0" err="1" smtClean="0"/>
              <a:t>int</a:t>
            </a:r>
            <a:r>
              <a:rPr lang="en-US" altLang="ja-JP" sz="1800" dirty="0" smtClean="0"/>
              <a:t> WIDTH;</a:t>
            </a:r>
          </a:p>
          <a:p>
            <a:pPr lvl="1">
              <a:buNone/>
            </a:pPr>
            <a:r>
              <a:rPr lang="en-US" altLang="ja-JP" sz="1800" dirty="0" smtClean="0"/>
              <a:t>extern const </a:t>
            </a:r>
            <a:r>
              <a:rPr lang="en-US" altLang="ja-JP" sz="1800" dirty="0" err="1" smtClean="0"/>
              <a:t>int</a:t>
            </a:r>
            <a:r>
              <a:rPr lang="en-US" altLang="ja-JP" sz="1800" dirty="0" smtClean="0"/>
              <a:t> HEIGHT;</a:t>
            </a:r>
            <a:endParaRPr lang="en-US" altLang="ja-JP" sz="2000" dirty="0" smtClean="0"/>
          </a:p>
          <a:p>
            <a:pPr lvl="1">
              <a:buNone/>
            </a:pPr>
            <a:endParaRPr lang="en-US" altLang="ja-JP" sz="1800" dirty="0" smtClean="0"/>
          </a:p>
          <a:p>
            <a:pPr lvl="1">
              <a:buNone/>
            </a:pPr>
            <a:r>
              <a:rPr lang="en-US" altLang="ja-JP" sz="1800" dirty="0" smtClean="0"/>
              <a:t>void </a:t>
            </a:r>
            <a:r>
              <a:rPr lang="en-US" altLang="ja-JP" sz="1800" dirty="0" err="1" smtClean="0"/>
              <a:t>procGlobalFunc</a:t>
            </a:r>
            <a:r>
              <a:rPr lang="en-US" altLang="ja-JP" sz="1800" dirty="0" smtClean="0"/>
              <a:t>(void);</a:t>
            </a:r>
          </a:p>
        </p:txBody>
      </p:sp>
      <p:sp>
        <p:nvSpPr>
          <p:cNvPr id="7" name="テキスト プレースホルダ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ja-JP" dirty="0" smtClean="0"/>
              <a:t>Global.cpp</a:t>
            </a:r>
            <a:endParaRPr lang="en-US" altLang="ja-JP" dirty="0" smtClean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altLang="ja-JP" sz="1800" dirty="0" smtClean="0"/>
              <a:t>#include “</a:t>
            </a:r>
            <a:r>
              <a:rPr lang="en-US" altLang="ja-JP" sz="1800" dirty="0" err="1" smtClean="0"/>
              <a:t>Global.h</a:t>
            </a:r>
            <a:r>
              <a:rPr lang="en-US" altLang="ja-JP" sz="1800" dirty="0" smtClean="0"/>
              <a:t>”</a:t>
            </a:r>
          </a:p>
          <a:p>
            <a:pPr lvl="1">
              <a:buNone/>
            </a:pPr>
            <a:endParaRPr kumimoji="1" lang="en-US" altLang="ja-JP" sz="1800" dirty="0" smtClean="0"/>
          </a:p>
          <a:p>
            <a:pPr lvl="1">
              <a:buNone/>
            </a:pPr>
            <a:r>
              <a:rPr kumimoji="1" lang="en-US" altLang="ja-JP" sz="1800" dirty="0" smtClean="0"/>
              <a:t>const </a:t>
            </a:r>
            <a:r>
              <a:rPr kumimoji="1" lang="en-US" altLang="ja-JP" sz="1800" dirty="0" err="1" smtClean="0"/>
              <a:t>int</a:t>
            </a:r>
            <a:r>
              <a:rPr kumimoji="1" lang="en-US" altLang="ja-JP" sz="1800" dirty="0" smtClean="0"/>
              <a:t> WIDTH = 800;</a:t>
            </a:r>
          </a:p>
          <a:p>
            <a:pPr lvl="1">
              <a:buNone/>
            </a:pPr>
            <a:r>
              <a:rPr lang="en-US" altLang="ja-JP" sz="1800" dirty="0" smtClean="0"/>
              <a:t>const </a:t>
            </a:r>
            <a:r>
              <a:rPr lang="en-US" altLang="ja-JP" sz="1800" dirty="0" err="1" smtClean="0"/>
              <a:t>int</a:t>
            </a:r>
            <a:r>
              <a:rPr lang="en-US" altLang="ja-JP" sz="1800" dirty="0" smtClean="0"/>
              <a:t> HEIGHT = 600;</a:t>
            </a:r>
          </a:p>
          <a:p>
            <a:pPr lvl="1">
              <a:buNone/>
            </a:pPr>
            <a:endParaRPr kumimoji="1" lang="en-US" altLang="ja-JP" sz="1800" dirty="0" smtClean="0"/>
          </a:p>
          <a:p>
            <a:pPr lvl="1">
              <a:buNone/>
            </a:pPr>
            <a:r>
              <a:rPr lang="en-US" altLang="ja-JP" sz="1800" dirty="0" smtClean="0"/>
              <a:t>void </a:t>
            </a:r>
            <a:r>
              <a:rPr lang="en-US" altLang="ja-JP" sz="1800" dirty="0" err="1" smtClean="0"/>
              <a:t>procGlobalFunc</a:t>
            </a:r>
            <a:r>
              <a:rPr lang="en-US" altLang="ja-JP" sz="1800" dirty="0" smtClean="0"/>
              <a:t>(void)</a:t>
            </a:r>
          </a:p>
          <a:p>
            <a:pPr lvl="1">
              <a:buNone/>
            </a:pPr>
            <a:r>
              <a:rPr kumimoji="1" lang="en-US" altLang="ja-JP" sz="1800" dirty="0" smtClean="0"/>
              <a:t>{</a:t>
            </a:r>
          </a:p>
          <a:p>
            <a:pPr lvl="1">
              <a:buNone/>
            </a:pPr>
            <a:r>
              <a:rPr lang="en-US" altLang="ja-JP" sz="1800" dirty="0" smtClean="0"/>
              <a:t>		// </a:t>
            </a:r>
            <a:r>
              <a:rPr lang="ja-JP" altLang="en-US" sz="1800" dirty="0" smtClean="0"/>
              <a:t>処理実体を記述</a:t>
            </a:r>
            <a:endParaRPr lang="en-US" altLang="ja-JP" sz="1800" dirty="0" smtClean="0"/>
          </a:p>
          <a:p>
            <a:pPr lvl="1"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smtClean="0"/>
              <a:t>	return;</a:t>
            </a:r>
          </a:p>
          <a:p>
            <a:pPr lvl="1">
              <a:buNone/>
            </a:pPr>
            <a:r>
              <a:rPr lang="en-US" altLang="ja-JP" sz="1800" dirty="0" smtClean="0"/>
              <a:t>}</a:t>
            </a:r>
            <a:r>
              <a:rPr lang="en-US" altLang="ja-JP" sz="1800" dirty="0" smtClean="0"/>
              <a:t> </a:t>
            </a:r>
            <a:endParaRPr kumimoji="1" lang="en-US" altLang="ja-JP" sz="1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ポイント</a:t>
            </a:r>
            <a:endParaRPr kumimoji="1"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ヘッダでは型名の前に</a:t>
            </a:r>
            <a:r>
              <a:rPr kumimoji="1" lang="en-US" altLang="ja-JP" dirty="0" smtClean="0"/>
              <a:t>extern</a:t>
            </a:r>
            <a:r>
              <a:rPr kumimoji="1" lang="ja-JP" altLang="en-US" dirty="0" smtClean="0"/>
              <a:t>を付けて、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変数の型と名前だけを「宣言」する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extern</a:t>
            </a:r>
            <a:r>
              <a:rPr lang="ja-JP" altLang="en-US" dirty="0" smtClean="0"/>
              <a:t>を付けると「実体は他にある変数の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宣言だけするよ」という意味になる</a:t>
            </a:r>
            <a:endParaRPr lang="en-US" altLang="ja-JP" dirty="0" smtClean="0"/>
          </a:p>
          <a:p>
            <a:r>
              <a:rPr kumimoji="1" lang="ja-JP" altLang="en-US" dirty="0" smtClean="0"/>
              <a:t>実体</a:t>
            </a:r>
            <a:r>
              <a:rPr kumimoji="1" lang="ja-JP" altLang="en-US" dirty="0" smtClean="0"/>
              <a:t>を書くための</a:t>
            </a:r>
            <a:r>
              <a:rPr kumimoji="1" lang="en-US" altLang="ja-JP" dirty="0" err="1" smtClean="0"/>
              <a:t>cpp</a:t>
            </a:r>
            <a:r>
              <a:rPr kumimoji="1" lang="ja-JP" altLang="en-US" dirty="0" smtClean="0"/>
              <a:t>を用意し、</a:t>
            </a:r>
            <a:r>
              <a:rPr kumimoji="1" lang="en-US" altLang="ja-JP" dirty="0" smtClean="0"/>
              <a:t>extern</a:t>
            </a:r>
            <a:r>
              <a:rPr kumimoji="1" lang="ja-JP" altLang="en-US" dirty="0" smtClean="0"/>
              <a:t>宣言を書いたヘッダをインクルードしてから、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変数の実体を「定義」する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定数</a:t>
            </a:r>
            <a:r>
              <a:rPr lang="ja-JP" altLang="en-US" dirty="0" smtClean="0"/>
              <a:t>なら定数値の代入も行っておく</a:t>
            </a:r>
            <a:endParaRPr lang="en-US" altLang="ja-JP" dirty="0" smtClean="0"/>
          </a:p>
          <a:p>
            <a:r>
              <a:rPr kumimoji="1" lang="ja-JP" altLang="en-US" dirty="0" smtClean="0"/>
              <a:t>同様</a:t>
            </a:r>
            <a:r>
              <a:rPr kumimoji="1" lang="ja-JP" altLang="en-US" dirty="0" smtClean="0"/>
              <a:t>の手順で関数も宣言、定義が可能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関数の場合は宣言側の</a:t>
            </a:r>
            <a:r>
              <a:rPr kumimoji="1" lang="en-US" altLang="ja-JP" dirty="0" smtClean="0"/>
              <a:t>extern</a:t>
            </a:r>
            <a:r>
              <a:rPr kumimoji="1" lang="ja-JP" altLang="en-US" dirty="0" smtClean="0"/>
              <a:t>は不要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使用上の注意点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基本的に「定数」しか使わないのが無難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変数</a:t>
            </a:r>
            <a:r>
              <a:rPr lang="ja-JP" altLang="en-US" dirty="0" smtClean="0"/>
              <a:t>をあちこちからいじるのは超危険</a:t>
            </a:r>
            <a:endParaRPr lang="en-US" altLang="ja-JP" dirty="0" smtClean="0"/>
          </a:p>
          <a:p>
            <a:r>
              <a:rPr kumimoji="1" lang="ja-JP" altLang="en-US" dirty="0" smtClean="0"/>
              <a:t>間違っても「クラスオブジェクトの実体」をグローバルに置いてはいけない！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どう</a:t>
            </a:r>
            <a:r>
              <a:rPr lang="ja-JP" altLang="en-US" dirty="0" smtClean="0"/>
              <a:t>しても必要な場合はポインタをグローバルに置いて初期値を</a:t>
            </a:r>
            <a:r>
              <a:rPr lang="en-US" altLang="ja-JP" dirty="0" smtClean="0"/>
              <a:t>NULL</a:t>
            </a:r>
            <a:r>
              <a:rPr lang="ja-JP" altLang="en-US" dirty="0" smtClean="0"/>
              <a:t>にしておき、初回使用時に</a:t>
            </a:r>
            <a:r>
              <a:rPr lang="en-US" altLang="ja-JP" dirty="0" smtClean="0"/>
              <a:t>new</a:t>
            </a:r>
            <a:r>
              <a:rPr lang="ja-JP" altLang="en-US" dirty="0" smtClean="0"/>
              <a:t>するようにして使う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デザインパターン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Singleton</a:t>
            </a:r>
            <a:r>
              <a:rPr kumimoji="1" lang="ja-JP" altLang="en-US" dirty="0" smtClean="0"/>
              <a:t>に近い考え方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グローバルオブジェクト利用例</a:t>
            </a:r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Global.h</a:t>
            </a:r>
            <a:endParaRPr lang="en-US" altLang="ja-JP" dirty="0" smtClean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ja-JP" sz="1800" dirty="0" smtClean="0"/>
              <a:t>#</a:t>
            </a:r>
            <a:r>
              <a:rPr lang="en-US" altLang="ja-JP" sz="1800" dirty="0" err="1" smtClean="0"/>
              <a:t>pragma</a:t>
            </a:r>
            <a:r>
              <a:rPr lang="en-US" altLang="ja-JP" sz="1800" dirty="0" smtClean="0"/>
              <a:t> once</a:t>
            </a:r>
          </a:p>
          <a:p>
            <a:pPr>
              <a:buNone/>
            </a:pPr>
            <a:r>
              <a:rPr kumimoji="1" lang="en-US" altLang="ja-JP" sz="1800" dirty="0" smtClean="0"/>
              <a:t>#include “</a:t>
            </a:r>
            <a:r>
              <a:rPr kumimoji="1" lang="en-US" altLang="ja-JP" sz="1800" dirty="0" err="1" smtClean="0"/>
              <a:t>GlobalHoge.h</a:t>
            </a:r>
            <a:r>
              <a:rPr kumimoji="1" lang="en-US" altLang="ja-JP" sz="1800" dirty="0" smtClean="0"/>
              <a:t>”</a:t>
            </a:r>
            <a:endParaRPr kumimoji="1"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/*</a:t>
            </a:r>
          </a:p>
          <a:p>
            <a:pPr>
              <a:buNone/>
            </a:pPr>
            <a:r>
              <a:rPr lang="ja-JP" altLang="en-US" sz="1800" dirty="0" smtClean="0"/>
              <a:t>ポインタを返す関数を用意して、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ダイレクト</a:t>
            </a:r>
            <a:r>
              <a:rPr lang="ja-JP" altLang="en-US" sz="1800" dirty="0" smtClean="0"/>
              <a:t>に触らせない方が良い</a:t>
            </a: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*/</a:t>
            </a:r>
          </a:p>
          <a:p>
            <a:pPr>
              <a:buNone/>
            </a:pPr>
            <a:r>
              <a:rPr lang="en-US" altLang="ja-JP" sz="1800" dirty="0" smtClean="0"/>
              <a:t>//extern </a:t>
            </a:r>
            <a:r>
              <a:rPr lang="en-US" altLang="ja-JP" sz="1800" dirty="0" err="1" smtClean="0"/>
              <a:t>GlobalHoge</a:t>
            </a:r>
            <a:r>
              <a:rPr lang="en-US" altLang="ja-JP" sz="1800" dirty="0" smtClean="0"/>
              <a:t> *</a:t>
            </a:r>
            <a:r>
              <a:rPr lang="en-US" altLang="ja-JP" sz="1800" dirty="0" err="1" smtClean="0"/>
              <a:t>g_hoge</a:t>
            </a:r>
            <a:r>
              <a:rPr lang="en-US" altLang="ja-JP" sz="1800" dirty="0" smtClean="0"/>
              <a:t>;</a:t>
            </a:r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err="1" smtClean="0"/>
              <a:t>GlobalHoge</a:t>
            </a:r>
            <a:r>
              <a:rPr lang="en-US" altLang="ja-JP" sz="1800" dirty="0" smtClean="0"/>
              <a:t>* </a:t>
            </a:r>
            <a:r>
              <a:rPr lang="en-US" altLang="ja-JP" sz="1800" dirty="0" err="1" smtClean="0"/>
              <a:t>getHoge</a:t>
            </a:r>
            <a:r>
              <a:rPr lang="en-US" altLang="ja-JP" sz="1800" dirty="0" smtClean="0"/>
              <a:t>(void);</a:t>
            </a:r>
          </a:p>
        </p:txBody>
      </p:sp>
      <p:sp>
        <p:nvSpPr>
          <p:cNvPr id="7" name="テキスト プレースホルダ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ja-JP" dirty="0" smtClean="0"/>
              <a:t>Global.cpp</a:t>
            </a:r>
            <a:endParaRPr lang="en-US" altLang="ja-JP" dirty="0" smtClean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ja-JP" sz="1800" dirty="0" smtClean="0"/>
              <a:t>#include “</a:t>
            </a:r>
            <a:r>
              <a:rPr lang="en-US" altLang="ja-JP" sz="1800" dirty="0" err="1" smtClean="0"/>
              <a:t>Global.h</a:t>
            </a:r>
            <a:r>
              <a:rPr lang="en-US" altLang="ja-JP" sz="1800" dirty="0" smtClean="0"/>
              <a:t>”</a:t>
            </a:r>
          </a:p>
          <a:p>
            <a:pPr>
              <a:buNone/>
            </a:pPr>
            <a:endParaRPr kumimoji="1" lang="en-US" altLang="ja-JP" sz="1800" dirty="0" smtClean="0"/>
          </a:p>
          <a:p>
            <a:pPr>
              <a:buNone/>
            </a:pPr>
            <a:r>
              <a:rPr kumimoji="1" lang="en-US" altLang="ja-JP" sz="1800" dirty="0" err="1" smtClean="0"/>
              <a:t>GlobalHoge</a:t>
            </a:r>
            <a:r>
              <a:rPr kumimoji="1" lang="en-US" altLang="ja-JP" sz="1800" dirty="0" smtClean="0"/>
              <a:t> *</a:t>
            </a:r>
            <a:r>
              <a:rPr kumimoji="1" lang="en-US" altLang="ja-JP" sz="1800" dirty="0" err="1" smtClean="0"/>
              <a:t>g_hoge</a:t>
            </a:r>
            <a:r>
              <a:rPr kumimoji="1" lang="en-US" altLang="ja-JP" sz="1800" dirty="0" smtClean="0"/>
              <a:t> = NULL;</a:t>
            </a:r>
          </a:p>
          <a:p>
            <a:pPr>
              <a:buNone/>
            </a:pPr>
            <a:endParaRPr kumimoji="1" lang="en-US" altLang="ja-JP" sz="1800" dirty="0" smtClean="0"/>
          </a:p>
          <a:p>
            <a:pPr>
              <a:buNone/>
            </a:pPr>
            <a:r>
              <a:rPr lang="en-US" altLang="ja-JP" sz="1800" dirty="0" err="1" smtClean="0"/>
              <a:t>GlobalHoge</a:t>
            </a:r>
            <a:r>
              <a:rPr lang="en-US" altLang="ja-JP" sz="1800" dirty="0" smtClean="0"/>
              <a:t>* </a:t>
            </a:r>
            <a:r>
              <a:rPr lang="en-US" altLang="ja-JP" sz="1800" dirty="0" err="1" smtClean="0"/>
              <a:t>getHoge</a:t>
            </a:r>
            <a:r>
              <a:rPr lang="en-US" altLang="ja-JP" sz="1800" dirty="0" smtClean="0"/>
              <a:t>(void)</a:t>
            </a:r>
          </a:p>
          <a:p>
            <a:pPr>
              <a:buNone/>
            </a:pPr>
            <a:r>
              <a:rPr kumimoji="1" lang="en-US" altLang="ja-JP" sz="1800" dirty="0" smtClean="0"/>
              <a:t>{</a:t>
            </a: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smtClean="0"/>
              <a:t>if(</a:t>
            </a:r>
            <a:r>
              <a:rPr lang="en-US" altLang="ja-JP" sz="1800" dirty="0" err="1" smtClean="0"/>
              <a:t>g_hoge</a:t>
            </a:r>
            <a:r>
              <a:rPr lang="en-US" altLang="ja-JP" sz="1800" dirty="0" smtClean="0"/>
              <a:t> == NULL) {</a:t>
            </a:r>
          </a:p>
          <a:p>
            <a:pPr>
              <a:buNone/>
            </a:pPr>
            <a:r>
              <a:rPr kumimoji="1" lang="en-US" altLang="ja-JP" sz="1800" dirty="0" smtClean="0"/>
              <a:t>	</a:t>
            </a:r>
            <a:r>
              <a:rPr kumimoji="1" lang="en-US" altLang="ja-JP" sz="1800" dirty="0" smtClean="0"/>
              <a:t>	</a:t>
            </a:r>
            <a:r>
              <a:rPr kumimoji="1" lang="en-US" altLang="ja-JP" sz="1800" dirty="0" err="1" smtClean="0"/>
              <a:t>g_hoge</a:t>
            </a:r>
            <a:r>
              <a:rPr kumimoji="1" lang="en-US" altLang="ja-JP" sz="1800" dirty="0" smtClean="0"/>
              <a:t> =</a:t>
            </a:r>
          </a:p>
          <a:p>
            <a:pPr>
              <a:buNone/>
            </a:pPr>
            <a:r>
              <a:rPr lang="en-US" altLang="ja-JP" sz="1800" dirty="0" smtClean="0"/>
              <a:t>		</a:t>
            </a:r>
            <a:r>
              <a:rPr kumimoji="1" lang="en-US" altLang="ja-JP" sz="1800" dirty="0" smtClean="0"/>
              <a:t>new </a:t>
            </a:r>
            <a:r>
              <a:rPr kumimoji="1" lang="en-US" altLang="ja-JP" sz="1800" dirty="0" err="1" smtClean="0"/>
              <a:t>GlobalHoge</a:t>
            </a:r>
            <a:r>
              <a:rPr kumimoji="1" lang="en-US" altLang="ja-JP" sz="1800" dirty="0" smtClean="0"/>
              <a:t>();</a:t>
            </a:r>
          </a:p>
          <a:p>
            <a:pPr>
              <a:buNone/>
            </a:pPr>
            <a:r>
              <a:rPr lang="en-US" altLang="ja-JP" sz="1800" dirty="0" smtClean="0"/>
              <a:t>	}</a:t>
            </a:r>
            <a:endParaRPr kumimoji="1"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	return </a:t>
            </a:r>
            <a:r>
              <a:rPr lang="en-US" altLang="ja-JP" sz="1800" dirty="0" err="1" smtClean="0"/>
              <a:t>g_hoge</a:t>
            </a:r>
            <a:r>
              <a:rPr lang="en-US" altLang="ja-JP" sz="1800" dirty="0" smtClean="0"/>
              <a:t>;</a:t>
            </a:r>
          </a:p>
          <a:p>
            <a:pPr>
              <a:buNone/>
            </a:pPr>
            <a:r>
              <a:rPr lang="en-US" altLang="ja-JP" sz="1800" dirty="0" smtClean="0"/>
              <a:t>}</a:t>
            </a:r>
            <a:r>
              <a:rPr lang="en-US" altLang="ja-JP" sz="1800" dirty="0" smtClean="0"/>
              <a:t> </a:t>
            </a:r>
            <a:endParaRPr kumimoji="1" lang="en-US" altLang="ja-JP" sz="1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ダメな理由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以下の状況を前提とする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a.cpp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b.cpp</a:t>
            </a:r>
            <a:r>
              <a:rPr kumimoji="1" lang="ja-JP" altLang="en-US" dirty="0" smtClean="0"/>
              <a:t>にそれぞれ</a:t>
            </a:r>
            <a:r>
              <a:rPr lang="ja-JP" altLang="en-US" dirty="0" smtClean="0"/>
              <a:t>「</a:t>
            </a:r>
            <a:r>
              <a:rPr kumimoji="1" lang="en-US" altLang="ja-JP" dirty="0" err="1" smtClean="0"/>
              <a:t>HogeA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g_a</a:t>
            </a:r>
            <a:r>
              <a:rPr kumimoji="1" lang="ja-JP" altLang="en-US" dirty="0" smtClean="0"/>
              <a:t>」と「</a:t>
            </a:r>
            <a:r>
              <a:rPr lang="en-US" altLang="ja-JP" dirty="0" err="1" smtClean="0"/>
              <a:t>HogeB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g_b</a:t>
            </a:r>
            <a:r>
              <a:rPr lang="ja-JP" altLang="en-US" dirty="0" smtClean="0"/>
              <a:t>」が定義されている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HogeA</a:t>
            </a:r>
            <a:r>
              <a:rPr lang="ja-JP" altLang="en-US" dirty="0" smtClean="0"/>
              <a:t>は</a:t>
            </a:r>
            <a:r>
              <a:rPr lang="en-US" altLang="ja-JP" dirty="0" err="1" smtClean="0"/>
              <a:t>HogeB</a:t>
            </a:r>
            <a:r>
              <a:rPr lang="ja-JP" altLang="en-US" dirty="0" smtClean="0"/>
              <a:t>の情報を利用する</a:t>
            </a:r>
            <a:endParaRPr lang="en-US" altLang="ja-JP" dirty="0" smtClean="0"/>
          </a:p>
          <a:p>
            <a:pPr lvl="2"/>
            <a:r>
              <a:rPr lang="ja-JP" altLang="en-US" b="1" dirty="0" smtClean="0"/>
              <a:t>つまり</a:t>
            </a:r>
            <a:r>
              <a:rPr lang="en-US" altLang="ja-JP" b="1" dirty="0" err="1" smtClean="0"/>
              <a:t>HogeA</a:t>
            </a:r>
            <a:r>
              <a:rPr lang="ja-JP" altLang="en-US" b="1" dirty="0" smtClean="0"/>
              <a:t>より先に</a:t>
            </a:r>
            <a:r>
              <a:rPr lang="en-US" altLang="ja-JP" b="1" dirty="0" err="1" smtClean="0"/>
              <a:t>HogeB</a:t>
            </a:r>
            <a:r>
              <a:rPr lang="ja-JP" altLang="en-US" b="1" dirty="0" smtClean="0"/>
              <a:t>のオブジェクトが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ja-JP" altLang="en-US" b="1" dirty="0" smtClean="0"/>
              <a:t>作られていなければならない</a:t>
            </a:r>
            <a:endParaRPr lang="en-US" altLang="ja-JP" b="1" dirty="0" smtClean="0"/>
          </a:p>
          <a:p>
            <a:r>
              <a:rPr lang="ja-JP" altLang="en-US" dirty="0" smtClean="0"/>
              <a:t>このプログラムを実行</a:t>
            </a:r>
            <a:r>
              <a:rPr lang="ja-JP" altLang="en-US" dirty="0" smtClean="0"/>
              <a:t>した</a:t>
            </a:r>
            <a:r>
              <a:rPr lang="ja-JP" altLang="en-US" dirty="0" smtClean="0"/>
              <a:t>時、</a:t>
            </a:r>
            <a:r>
              <a:rPr lang="en-US" altLang="ja-JP" dirty="0" err="1" smtClean="0"/>
              <a:t>g_a</a:t>
            </a:r>
            <a:r>
              <a:rPr lang="ja-JP" altLang="en-US" dirty="0" smtClean="0"/>
              <a:t>と</a:t>
            </a:r>
            <a:r>
              <a:rPr lang="en-US" altLang="ja-JP" dirty="0" err="1" smtClean="0"/>
              <a:t>g_b</a:t>
            </a:r>
            <a:r>
              <a:rPr lang="ja-JP" altLang="en-US" dirty="0" smtClean="0"/>
              <a:t>のうち、どっちが先に生成されるか？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それ</a:t>
            </a:r>
            <a:r>
              <a:rPr lang="ja-JP" altLang="en-US" dirty="0" smtClean="0"/>
              <a:t>は誰にも分からない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2307</TotalTime>
  <Words>1025</Words>
  <Application>Microsoft Office PowerPoint</Application>
  <PresentationFormat>画面に合わせる (4:3)</PresentationFormat>
  <Paragraphs>197</Paragraphs>
  <Slides>20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Office テーマ</vt:lpstr>
      <vt:lpstr>プロジェクト演習III,V ＜インタラクティブ・ゲーム制作＞ プログラミングコース</vt:lpstr>
      <vt:lpstr>今日のメニュー</vt:lpstr>
      <vt:lpstr>グローバル変数の安全な使い方</vt:lpstr>
      <vt:lpstr>グローバル変数とは</vt:lpstr>
      <vt:lpstr>グローバル変数もお品書き(宣言)と実体(定義)に分けよう</vt:lpstr>
      <vt:lpstr>ポイント</vt:lpstr>
      <vt:lpstr>使用上の注意点</vt:lpstr>
      <vt:lpstr>グローバルオブジェクト利用例</vt:lpstr>
      <vt:lpstr>ダメな理由</vt:lpstr>
      <vt:lpstr>定義と宣言の分離が必要な理由</vt:lpstr>
      <vt:lpstr>cppからexeまでの流れ</vt:lpstr>
      <vt:lpstr>模式図</vt:lpstr>
      <vt:lpstr>コンパイル単位はcpp</vt:lpstr>
      <vt:lpstr>インクルードガードの意義</vt:lpstr>
      <vt:lpstr>もしヘッダに「定義」が 含まれていたら？</vt:lpstr>
      <vt:lpstr>宣言と定義の分離</vt:lpstr>
      <vt:lpstr>謎のキーワードstaticの正体</vt:lpstr>
      <vt:lpstr>static、この説明の難しきもの</vt:lpstr>
      <vt:lpstr>staticの2大用途(+1)</vt:lpstr>
      <vt:lpstr>まとめ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プロジェクト演習 インタラクティブゲーム制作 プログラミングコース</dc:title>
  <dc:creator>rita</dc:creator>
  <cp:lastModifiedBy>竹内 亮太</cp:lastModifiedBy>
  <cp:revision>214</cp:revision>
  <dcterms:created xsi:type="dcterms:W3CDTF">2009-04-23T09:33:46Z</dcterms:created>
  <dcterms:modified xsi:type="dcterms:W3CDTF">2011-06-01T06:53:25Z</dcterms:modified>
</cp:coreProperties>
</file>