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3" r:id="rId4"/>
    <p:sldId id="274" r:id="rId5"/>
    <p:sldId id="275" r:id="rId6"/>
    <p:sldId id="276" r:id="rId7"/>
    <p:sldId id="277" r:id="rId8"/>
    <p:sldId id="278" r:id="rId9"/>
    <p:sldId id="279" r:id="rId10"/>
    <p:sldId id="287" r:id="rId11"/>
    <p:sldId id="288" r:id="rId12"/>
    <p:sldId id="280" r:id="rId13"/>
    <p:sldId id="281" r:id="rId14"/>
    <p:sldId id="282" r:id="rId15"/>
    <p:sldId id="283" r:id="rId16"/>
    <p:sldId id="262" r:id="rId17"/>
    <p:sldId id="286" r:id="rId18"/>
    <p:sldId id="258" r:id="rId19"/>
    <p:sldId id="284" r:id="rId20"/>
    <p:sldId id="285" r:id="rId21"/>
    <p:sldId id="289"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9" d="100"/>
          <a:sy n="99" d="100"/>
        </p:scale>
        <p:origin x="-4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2011/4/27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1</a:t>
            </a:r>
            <a:r>
              <a:rPr kumimoji="1" lang="ja-JP" altLang="en-US" dirty="0" smtClean="0"/>
              <a:t>回</a:t>
            </a:r>
            <a:endParaRPr kumimoji="1" lang="en-US" altLang="ja-JP" dirty="0" smtClean="0"/>
          </a:p>
          <a:p>
            <a:r>
              <a:rPr lang="ja-JP" altLang="en-US" dirty="0" smtClean="0"/>
              <a:t>オリエンテーション</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開発環境について</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言語：</a:t>
            </a:r>
            <a:r>
              <a:rPr kumimoji="1" lang="en-US" altLang="ja-JP" dirty="0" smtClean="0"/>
              <a:t>C++</a:t>
            </a:r>
          </a:p>
          <a:p>
            <a:r>
              <a:rPr lang="ja-JP" altLang="en-US" dirty="0" smtClean="0"/>
              <a:t>ライブラリ：</a:t>
            </a:r>
            <a:r>
              <a:rPr lang="en-US" altLang="ja-JP" dirty="0" smtClean="0"/>
              <a:t>FK </a:t>
            </a:r>
            <a:r>
              <a:rPr lang="en-US" altLang="ja-JP" dirty="0" err="1" smtClean="0"/>
              <a:t>ToolKit</a:t>
            </a:r>
            <a:r>
              <a:rPr lang="en-US" altLang="ja-JP" dirty="0" smtClean="0"/>
              <a:t> System</a:t>
            </a:r>
          </a:p>
          <a:p>
            <a:r>
              <a:rPr lang="ja-JP" altLang="en-US" dirty="0" smtClean="0"/>
              <a:t>基盤</a:t>
            </a:r>
            <a:r>
              <a:rPr lang="en-US" altLang="ja-JP" dirty="0" smtClean="0"/>
              <a:t>API</a:t>
            </a:r>
            <a:r>
              <a:rPr lang="ja-JP" altLang="en-US" dirty="0" smtClean="0"/>
              <a:t>：</a:t>
            </a:r>
            <a:r>
              <a:rPr lang="en-US" altLang="ja-JP" dirty="0" smtClean="0"/>
              <a:t>OpenGL, </a:t>
            </a:r>
            <a:r>
              <a:rPr lang="en-US" altLang="ja-JP" dirty="0" err="1" smtClean="0"/>
              <a:t>OpenAL</a:t>
            </a:r>
            <a:endParaRPr lang="en-US" altLang="ja-JP" dirty="0" smtClean="0"/>
          </a:p>
          <a:p>
            <a:r>
              <a:rPr lang="en-US" altLang="ja-JP" dirty="0" smtClean="0"/>
              <a:t>IDE(</a:t>
            </a:r>
            <a:r>
              <a:rPr lang="ja-JP" altLang="en-US" dirty="0" smtClean="0"/>
              <a:t>開発環境</a:t>
            </a:r>
            <a:r>
              <a:rPr lang="en-US" altLang="ja-JP" dirty="0" smtClean="0"/>
              <a:t>)</a:t>
            </a:r>
            <a:r>
              <a:rPr lang="ja-JP" altLang="en-US" dirty="0" smtClean="0"/>
              <a:t>：</a:t>
            </a:r>
            <a:r>
              <a:rPr lang="en-US" altLang="ja-JP" dirty="0" smtClean="0"/>
              <a:t>Visual Studio 2008</a:t>
            </a:r>
          </a:p>
          <a:p>
            <a:pPr lvl="1"/>
            <a:r>
              <a:rPr lang="en-US" altLang="ja-JP" dirty="0" smtClean="0"/>
              <a:t>2010</a:t>
            </a:r>
            <a:r>
              <a:rPr lang="ja-JP" altLang="en-US" dirty="0" smtClean="0"/>
              <a:t>も対応はしていますが、プロジェクトの作り方などは煩雑な状態です</a:t>
            </a:r>
            <a:endParaRPr lang="en-US" altLang="ja-JP" dirty="0" smtClean="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その他の選択肢</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実績あり＆ノートで動かなくもない</a:t>
            </a:r>
            <a:endParaRPr lang="en-US" altLang="ja-JP" dirty="0" smtClean="0"/>
          </a:p>
          <a:p>
            <a:pPr lvl="1"/>
            <a:r>
              <a:rPr lang="en-US" altLang="ja-JP" dirty="0" smtClean="0"/>
              <a:t>DX</a:t>
            </a:r>
            <a:r>
              <a:rPr lang="ja-JP" altLang="en-US" dirty="0" smtClean="0"/>
              <a:t>ライブラリ</a:t>
            </a:r>
            <a:endParaRPr lang="en-US" altLang="ja-JP" dirty="0" smtClean="0"/>
          </a:p>
          <a:p>
            <a:pPr lvl="1"/>
            <a:r>
              <a:rPr lang="en-US" altLang="ja-JP" dirty="0" smtClean="0"/>
              <a:t>XNA</a:t>
            </a:r>
          </a:p>
          <a:p>
            <a:r>
              <a:rPr lang="ja-JP" altLang="en-US" dirty="0" smtClean="0"/>
              <a:t>実績なし＆ノートじゃ無理</a:t>
            </a:r>
            <a:endParaRPr lang="en-US" altLang="ja-JP" dirty="0" smtClean="0"/>
          </a:p>
          <a:p>
            <a:pPr lvl="1"/>
            <a:r>
              <a:rPr kumimoji="1" lang="en-US" altLang="ja-JP" dirty="0" smtClean="0"/>
              <a:t>Unity</a:t>
            </a:r>
          </a:p>
          <a:p>
            <a:pPr lvl="1"/>
            <a:r>
              <a:rPr lang="en-US" altLang="ja-JP" dirty="0" smtClean="0"/>
              <a:t>Unreal</a:t>
            </a:r>
            <a:r>
              <a:rPr lang="ja-JP" altLang="en-US" dirty="0" smtClean="0"/>
              <a:t> </a:t>
            </a:r>
            <a:r>
              <a:rPr lang="en-US" altLang="ja-JP" dirty="0" smtClean="0"/>
              <a:t>Engine</a:t>
            </a:r>
          </a:p>
          <a:p>
            <a:pPr lvl="1"/>
            <a:endParaRPr kumimoji="1" lang="en-US" altLang="ja-JP" dirty="0" smtClean="0"/>
          </a:p>
          <a:p>
            <a:r>
              <a:rPr lang="ja-JP" altLang="en-US" dirty="0" smtClean="0"/>
              <a:t>チームを組んだら、</a:t>
            </a:r>
            <a:r>
              <a:rPr lang="en-US" altLang="ja-JP" dirty="0" smtClean="0"/>
              <a:t/>
            </a:r>
            <a:br>
              <a:rPr lang="en-US" altLang="ja-JP" dirty="0" smtClean="0"/>
            </a:br>
            <a:r>
              <a:rPr lang="ja-JP" altLang="en-US" dirty="0" smtClean="0"/>
              <a:t>まずターゲットを明確に絞ろう</a:t>
            </a:r>
            <a:endParaRPr kumimoji="1" lang="en-US" altLang="ja-JP" dirty="0" smtClean="0"/>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作ること</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他になんかある？</a:t>
            </a:r>
            <a:endParaRPr kumimoji="1" lang="en-US" altLang="ja-JP" dirty="0" smtClean="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そのためには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仕様の確定</a:t>
            </a:r>
            <a:endParaRPr kumimoji="1" lang="en-US" altLang="ja-JP" dirty="0" smtClean="0"/>
          </a:p>
          <a:p>
            <a:pPr lvl="1"/>
            <a:r>
              <a:rPr lang="en-US" altLang="ja-JP" dirty="0" smtClean="0"/>
              <a:t>GW</a:t>
            </a:r>
            <a:r>
              <a:rPr lang="ja-JP" altLang="en-US" dirty="0" smtClean="0"/>
              <a:t>明けに確定してないと死亡フラグ</a:t>
            </a:r>
            <a:endParaRPr lang="en-US" altLang="ja-JP" dirty="0" smtClean="0"/>
          </a:p>
          <a:p>
            <a:r>
              <a:rPr kumimoji="1" lang="ja-JP" altLang="en-US" dirty="0" smtClean="0"/>
              <a:t>技術的課題の列挙、整理、クリア</a:t>
            </a:r>
            <a:endParaRPr kumimoji="1" lang="en-US" altLang="ja-JP" dirty="0" smtClean="0"/>
          </a:p>
          <a:p>
            <a:r>
              <a:rPr lang="ja-JP" altLang="en-US" dirty="0" smtClean="0"/>
              <a:t>開発スケジュールの管理</a:t>
            </a:r>
            <a:endParaRPr lang="en-US" altLang="ja-JP" dirty="0" smtClean="0"/>
          </a:p>
          <a:p>
            <a:pPr lvl="1"/>
            <a:r>
              <a:rPr kumimoji="1" lang="ja-JP" altLang="en-US" dirty="0" smtClean="0"/>
              <a:t>無理はともかく、無茶はするな</a:t>
            </a:r>
            <a:endParaRPr kumimoji="1" lang="en-US" altLang="ja-JP" dirty="0" smtClean="0"/>
          </a:p>
          <a:p>
            <a:pPr lvl="1"/>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外部仕様 </a:t>
            </a:r>
            <a:r>
              <a:rPr lang="en-US" altLang="ja-JP" dirty="0" smtClean="0"/>
              <a:t>(</a:t>
            </a:r>
            <a:r>
              <a:rPr lang="ja-JP" altLang="en-US" dirty="0" smtClean="0"/>
              <a:t>機能仕様書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いわゆるマニュアルに相当するもの</a:t>
            </a:r>
            <a:endParaRPr lang="en-US" altLang="ja-JP" dirty="0" smtClean="0"/>
          </a:p>
          <a:p>
            <a:pPr lvl="1"/>
            <a:r>
              <a:rPr lang="ja-JP" altLang="en-US" dirty="0" smtClean="0"/>
              <a:t>プログラムの知識が無い人にもわかる内容</a:t>
            </a:r>
            <a:endParaRPr lang="en-US" altLang="ja-JP" dirty="0" smtClean="0"/>
          </a:p>
          <a:p>
            <a:r>
              <a:rPr lang="en-US" altLang="ja-JP" dirty="0" smtClean="0"/>
              <a:t>UI(</a:t>
            </a:r>
            <a:r>
              <a:rPr lang="ja-JP" altLang="en-US" dirty="0" smtClean="0"/>
              <a:t>ユーザーインターフェース</a:t>
            </a:r>
            <a:r>
              <a:rPr lang="en-US" altLang="ja-JP" dirty="0" smtClean="0"/>
              <a:t>)</a:t>
            </a:r>
            <a:r>
              <a:rPr lang="ja-JP" altLang="en-US" dirty="0" smtClean="0"/>
              <a:t>主体</a:t>
            </a:r>
            <a:endParaRPr lang="en-US" altLang="ja-JP" dirty="0" smtClean="0"/>
          </a:p>
          <a:p>
            <a:pPr lvl="1"/>
            <a:r>
              <a:rPr lang="ja-JP" altLang="en-US" dirty="0" smtClean="0"/>
              <a:t>どのような画面モードがあるのか</a:t>
            </a:r>
            <a:endParaRPr lang="en-US" altLang="ja-JP" dirty="0" smtClean="0"/>
          </a:p>
          <a:p>
            <a:pPr lvl="1"/>
            <a:r>
              <a:rPr lang="ja-JP" altLang="en-US" dirty="0" smtClean="0"/>
              <a:t>画面上の項目の説明、操作方法</a:t>
            </a:r>
            <a:endParaRPr lang="en-US" altLang="ja-JP" dirty="0" smtClean="0"/>
          </a:p>
          <a:p>
            <a:pPr lvl="1"/>
            <a:r>
              <a:rPr lang="ja-JP" altLang="en-US" dirty="0" smtClean="0"/>
              <a:t>画像とか載せておくと良いかも</a:t>
            </a:r>
            <a:endParaRPr lang="en-US" altLang="ja-JP" dirty="0" smtClean="0"/>
          </a:p>
          <a:p>
            <a:r>
              <a:rPr lang="ja-JP" altLang="en-US" dirty="0" smtClean="0"/>
              <a:t>プロデューシングの発表がベースになる</a:t>
            </a:r>
            <a:endParaRPr lang="en-US" altLang="ja-JP" dirty="0" smtClean="0"/>
          </a:p>
          <a:p>
            <a:pPr lvl="1"/>
            <a:r>
              <a:rPr lang="en-US" altLang="ja-JP" dirty="0" smtClean="0"/>
              <a:t>…</a:t>
            </a:r>
            <a:r>
              <a:rPr lang="ja-JP" altLang="en-US" dirty="0" smtClean="0"/>
              <a:t>はずだよな？</a:t>
            </a:r>
            <a:br>
              <a:rPr lang="ja-JP" altLang="en-US" dirty="0" smtClean="0"/>
            </a:b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内部仕様</a:t>
            </a:r>
            <a:r>
              <a:rPr lang="en-US" altLang="ja-JP" dirty="0" smtClean="0"/>
              <a:t/>
            </a:r>
            <a:br>
              <a:rPr lang="en-US" altLang="ja-JP" dirty="0" smtClean="0"/>
            </a:br>
            <a:r>
              <a:rPr lang="ja-JP" altLang="en-US" dirty="0" smtClean="0"/>
              <a:t> </a:t>
            </a:r>
            <a:r>
              <a:rPr lang="en-US" altLang="ja-JP" dirty="0" smtClean="0"/>
              <a:t>(</a:t>
            </a:r>
            <a:r>
              <a:rPr lang="ja-JP" altLang="en-US" dirty="0" smtClean="0"/>
              <a:t>詳細仕様書、設計書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プログラムの詳細設計書</a:t>
            </a:r>
            <a:endParaRPr lang="en-US" altLang="ja-JP" dirty="0" smtClean="0"/>
          </a:p>
          <a:p>
            <a:pPr lvl="1"/>
            <a:r>
              <a:rPr lang="ja-JP" altLang="en-US" dirty="0" smtClean="0"/>
              <a:t>開発者向けの内容</a:t>
            </a:r>
            <a:endParaRPr lang="en-US" altLang="ja-JP" dirty="0" smtClean="0"/>
          </a:p>
          <a:p>
            <a:pPr lvl="1"/>
            <a:r>
              <a:rPr lang="ja-JP" altLang="en-US" dirty="0" smtClean="0"/>
              <a:t>開発環境</a:t>
            </a:r>
            <a:r>
              <a:rPr lang="en-US" altLang="ja-JP" dirty="0" smtClean="0"/>
              <a:t>(</a:t>
            </a:r>
            <a:r>
              <a:rPr lang="ja-JP" altLang="en-US" dirty="0" smtClean="0"/>
              <a:t>条件</a:t>
            </a:r>
            <a:r>
              <a:rPr lang="en-US" altLang="ja-JP" dirty="0" smtClean="0"/>
              <a:t>)</a:t>
            </a:r>
            <a:r>
              <a:rPr lang="ja-JP" altLang="en-US" dirty="0" err="1" smtClean="0"/>
              <a:t>、</a:t>
            </a:r>
            <a:r>
              <a:rPr lang="ja-JP" altLang="en-US" dirty="0" smtClean="0"/>
              <a:t>クラス仕様、構成、アルゴリズム等の説明</a:t>
            </a:r>
            <a:endParaRPr lang="en-US" altLang="ja-JP" dirty="0" smtClean="0"/>
          </a:p>
          <a:p>
            <a:r>
              <a:rPr lang="ja-JP" altLang="en-US" dirty="0" smtClean="0"/>
              <a:t>プログラムの内部動作についてまとめる</a:t>
            </a:r>
            <a:endParaRPr lang="en-US" altLang="ja-JP" dirty="0" smtClean="0"/>
          </a:p>
          <a:p>
            <a:pPr lvl="1"/>
            <a:r>
              <a:rPr lang="ja-JP" altLang="en-US" dirty="0" smtClean="0"/>
              <a:t>これとソースコードがあればプログラムの中身が全部わかる、というくらいに</a:t>
            </a:r>
            <a:endParaRPr lang="en-US" altLang="ja-JP" dirty="0" smtClean="0"/>
          </a:p>
          <a:p>
            <a:pPr lvl="1"/>
            <a:r>
              <a:rPr lang="ja-JP" altLang="en-US" dirty="0" smtClean="0"/>
              <a:t>必要に応じてコンポーネント図やフローチャート等も書く</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敵はどこだ！？</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内部仕様をまとめたら、解決するべき問題点を列挙する</a:t>
            </a:r>
            <a:endParaRPr kumimoji="1" lang="en-US" altLang="ja-JP" dirty="0" smtClean="0"/>
          </a:p>
          <a:p>
            <a:pPr lvl="1"/>
            <a:r>
              <a:rPr lang="ja-JP" altLang="en-US" dirty="0" smtClean="0"/>
              <a:t>やればすぐ解決する問題</a:t>
            </a:r>
            <a:endParaRPr lang="en-US" altLang="ja-JP" dirty="0" smtClean="0"/>
          </a:p>
          <a:p>
            <a:pPr lvl="2"/>
            <a:r>
              <a:rPr lang="ja-JP" altLang="en-US" dirty="0" smtClean="0"/>
              <a:t>すぐやっちゃいましょう</a:t>
            </a:r>
            <a:endParaRPr lang="en-US" altLang="ja-JP" dirty="0" smtClean="0"/>
          </a:p>
          <a:p>
            <a:pPr lvl="1"/>
            <a:r>
              <a:rPr kumimoji="1" lang="ja-JP" altLang="en-US" dirty="0"/>
              <a:t>時間</a:t>
            </a:r>
            <a:r>
              <a:rPr kumimoji="1" lang="ja-JP" altLang="en-US" dirty="0" smtClean="0"/>
              <a:t>をかければ解決する問題</a:t>
            </a:r>
            <a:endParaRPr kumimoji="1" lang="en-US" altLang="ja-JP" dirty="0" smtClean="0"/>
          </a:p>
          <a:p>
            <a:pPr lvl="2"/>
            <a:r>
              <a:rPr lang="ja-JP" altLang="en-US" dirty="0"/>
              <a:t>早め</a:t>
            </a:r>
            <a:r>
              <a:rPr lang="ja-JP" altLang="en-US" dirty="0" smtClean="0"/>
              <a:t>に手を付けましょう</a:t>
            </a:r>
            <a:endParaRPr kumimoji="1" lang="en-US" altLang="ja-JP" dirty="0" smtClean="0"/>
          </a:p>
          <a:p>
            <a:pPr lvl="1"/>
            <a:r>
              <a:rPr kumimoji="1" lang="ja-JP" altLang="en-US" dirty="0" smtClean="0"/>
              <a:t>時間をかけても解決しない</a:t>
            </a:r>
            <a:r>
              <a:rPr kumimoji="1" lang="en-US" altLang="ja-JP" dirty="0" smtClean="0"/>
              <a:t/>
            </a:r>
            <a:br>
              <a:rPr kumimoji="1" lang="en-US" altLang="ja-JP" dirty="0" smtClean="0"/>
            </a:br>
            <a:r>
              <a:rPr kumimoji="1" lang="en-US" altLang="ja-JP" dirty="0" smtClean="0"/>
              <a:t>(</a:t>
            </a:r>
            <a:r>
              <a:rPr kumimoji="1" lang="ja-JP" altLang="en-US" dirty="0" smtClean="0"/>
              <a:t>でも判明すれば瞬殺できる</a:t>
            </a:r>
            <a:r>
              <a:rPr kumimoji="1" lang="en-US" altLang="ja-JP" dirty="0" smtClean="0"/>
              <a:t>)</a:t>
            </a:r>
            <a:r>
              <a:rPr kumimoji="1" lang="ja-JP" altLang="en-US" dirty="0" smtClean="0"/>
              <a:t>問題</a:t>
            </a:r>
            <a:endParaRPr kumimoji="1" lang="en-US" altLang="ja-JP" dirty="0" smtClean="0"/>
          </a:p>
          <a:p>
            <a:pPr lvl="2"/>
            <a:r>
              <a:rPr lang="ja-JP" altLang="en-US" dirty="0"/>
              <a:t>早め</a:t>
            </a:r>
            <a:r>
              <a:rPr lang="ja-JP" altLang="en-US" dirty="0" smtClean="0"/>
              <a:t>に相談しましょう</a:t>
            </a:r>
            <a:endParaRPr kumimoji="1" lang="en-US" altLang="ja-JP" dirty="0" smtClean="0"/>
          </a:p>
          <a:p>
            <a:pPr lvl="1"/>
            <a:r>
              <a:rPr lang="ja-JP" altLang="en-US" dirty="0"/>
              <a:t>本気</a:t>
            </a:r>
            <a:r>
              <a:rPr lang="ja-JP" altLang="en-US" dirty="0" smtClean="0"/>
              <a:t>でどうしようもない問題</a:t>
            </a:r>
            <a:endParaRPr lang="en-US" altLang="ja-JP" dirty="0" smtClean="0"/>
          </a:p>
          <a:p>
            <a:pPr lvl="2"/>
            <a:r>
              <a:rPr kumimoji="1" lang="ja-JP" altLang="en-US" dirty="0"/>
              <a:t>どうしましょう</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スケジューリング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使える作業時間と、解決するべき課題の所要時間を算出</a:t>
            </a:r>
            <a:endParaRPr kumimoji="1" lang="en-US" altLang="ja-JP" dirty="0" smtClean="0"/>
          </a:p>
          <a:p>
            <a:pPr lvl="1"/>
            <a:r>
              <a:rPr lang="ja-JP" altLang="en-US" dirty="0" smtClean="0"/>
              <a:t>くれぐれも学業に支障の無いように！</a:t>
            </a:r>
            <a:endParaRPr lang="en-US" altLang="ja-JP" dirty="0" smtClean="0"/>
          </a:p>
          <a:p>
            <a:pPr lvl="1"/>
            <a:r>
              <a:rPr kumimoji="1" lang="ja-JP" altLang="en-US" dirty="0" smtClean="0"/>
              <a:t>解決所要時間も甘く見積もりすぎないこと</a:t>
            </a:r>
            <a:endParaRPr kumimoji="1" lang="en-US" altLang="ja-JP" dirty="0" smtClean="0"/>
          </a:p>
          <a:p>
            <a:r>
              <a:rPr lang="ja-JP" altLang="en-US" dirty="0" smtClean="0"/>
              <a:t>半月単位でやるべきことをリストアップ</a:t>
            </a:r>
            <a:endParaRPr lang="en-US" altLang="ja-JP" dirty="0" smtClean="0"/>
          </a:p>
          <a:p>
            <a:pPr lvl="1"/>
            <a:r>
              <a:rPr kumimoji="1" lang="ja-JP" altLang="en-US" dirty="0" smtClean="0"/>
              <a:t>遅れが生じたり、問題が起きたら即相談</a:t>
            </a:r>
            <a:endParaRPr kumimoji="1" lang="en-US" altLang="ja-JP" dirty="0" smtClean="0"/>
          </a:p>
          <a:p>
            <a:pPr lvl="1"/>
            <a:r>
              <a:rPr lang="ja-JP" altLang="en-US" dirty="0" smtClean="0"/>
              <a:t>前倒しで予定を立てて、トラブルが起きたらリスケできる余裕を作る</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毎週の講座と設定した課題による評価</a:t>
            </a:r>
            <a:endParaRPr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endParaRPr lang="en-US" altLang="ja-JP" dirty="0" smtClean="0"/>
          </a:p>
          <a:p>
            <a:r>
              <a:rPr lang="en-US" altLang="ja-JP" dirty="0" smtClean="0"/>
              <a:t>3</a:t>
            </a:r>
            <a:r>
              <a:rPr lang="ja-JP" altLang="en-US" dirty="0" smtClean="0"/>
              <a:t>年生チームは</a:t>
            </a:r>
            <a:r>
              <a:rPr lang="en-US" altLang="ja-JP" dirty="0" smtClean="0"/>
              <a:t>1</a:t>
            </a:r>
            <a:r>
              <a:rPr lang="ja-JP" altLang="en-US" dirty="0" smtClean="0"/>
              <a:t>回コードレビューを</a:t>
            </a:r>
            <a:r>
              <a:rPr lang="en-US" altLang="ja-JP" dirty="0" smtClean="0"/>
              <a:t/>
            </a:r>
            <a:br>
              <a:rPr lang="en-US" altLang="ja-JP" dirty="0" smtClean="0"/>
            </a:br>
            <a:r>
              <a:rPr lang="ja-JP" altLang="en-US" dirty="0" smtClean="0"/>
              <a:t>受けることを強く推奨します</a:t>
            </a:r>
            <a:endParaRPr lang="en-US" altLang="ja-JP" dirty="0" smtClean="0"/>
          </a:p>
          <a:p>
            <a:pPr lvl="1"/>
            <a:r>
              <a:rPr lang="en-US" altLang="ja-JP" dirty="0" smtClean="0"/>
              <a:t>XNA</a:t>
            </a:r>
            <a:r>
              <a:rPr lang="ja-JP" altLang="en-US" dirty="0" smtClean="0"/>
              <a:t>や</a:t>
            </a:r>
            <a:r>
              <a:rPr lang="en-US" altLang="ja-JP" dirty="0" smtClean="0"/>
              <a:t>DX</a:t>
            </a:r>
            <a:r>
              <a:rPr lang="ja-JP" altLang="en-US" dirty="0" smtClean="0"/>
              <a:t>ライブラリでもいいですよ</a:t>
            </a:r>
            <a:endParaRPr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コードレビューの進め方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事前に現時点でのプロジェクトと</a:t>
            </a:r>
            <a:r>
              <a:rPr kumimoji="1" lang="en-US" altLang="ja-JP" dirty="0" smtClean="0"/>
              <a:t/>
            </a:r>
            <a:br>
              <a:rPr kumimoji="1" lang="en-US" altLang="ja-JP" dirty="0" smtClean="0"/>
            </a:br>
            <a:r>
              <a:rPr kumimoji="1" lang="ja-JP" altLang="en-US" dirty="0" smtClean="0"/>
              <a:t>内部仕様書を提出</a:t>
            </a:r>
            <a:endParaRPr kumimoji="1" lang="en-US" altLang="ja-JP" dirty="0" smtClean="0"/>
          </a:p>
          <a:p>
            <a:r>
              <a:rPr lang="en-US" altLang="ja-JP" dirty="0" smtClean="0"/>
              <a:t>3</a:t>
            </a:r>
            <a:r>
              <a:rPr lang="ja-JP" altLang="en-US" dirty="0" smtClean="0"/>
              <a:t>週に</a:t>
            </a:r>
            <a:r>
              <a:rPr lang="en-US" altLang="ja-JP" dirty="0" smtClean="0"/>
              <a:t>1</a:t>
            </a:r>
            <a:r>
              <a:rPr lang="ja-JP" altLang="en-US" dirty="0" smtClean="0"/>
              <a:t>回程度コードレビューの週を作り、</a:t>
            </a:r>
            <a:r>
              <a:rPr lang="en-US" altLang="ja-JP" dirty="0" smtClean="0"/>
              <a:t/>
            </a:r>
            <a:br>
              <a:rPr lang="en-US" altLang="ja-JP" dirty="0" smtClean="0"/>
            </a:br>
            <a:r>
              <a:rPr lang="ja-JP" altLang="en-US" dirty="0" smtClean="0"/>
              <a:t>そこで私がずん</a:t>
            </a:r>
            <a:r>
              <a:rPr lang="ja-JP" altLang="en-US" dirty="0" err="1" smtClean="0"/>
              <a:t>ばらりと</a:t>
            </a:r>
            <a:r>
              <a:rPr lang="ja-JP" altLang="en-US" dirty="0" smtClean="0"/>
              <a:t>斬ります</a:t>
            </a:r>
            <a:endParaRPr lang="en-US" altLang="ja-JP" dirty="0" smtClean="0"/>
          </a:p>
          <a:p>
            <a:endParaRPr lang="en-US" altLang="ja-JP" dirty="0" smtClean="0"/>
          </a:p>
          <a:p>
            <a:r>
              <a:rPr lang="ja-JP" altLang="en-US" dirty="0" smtClean="0"/>
              <a:t>なるべく早い方が幸せだと思います</a:t>
            </a:r>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今日のお話</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2</a:t>
            </a:r>
            <a:r>
              <a:rPr kumimoji="1" lang="ja-JP" altLang="en-US" dirty="0" smtClean="0"/>
              <a:t>年生向けガイダンス</a:t>
            </a:r>
            <a:endParaRPr kumimoji="1" lang="en-US" altLang="ja-JP" dirty="0" smtClean="0"/>
          </a:p>
          <a:p>
            <a:r>
              <a:rPr lang="en-US" altLang="ja-JP" dirty="0" smtClean="0"/>
              <a:t>3</a:t>
            </a:r>
            <a:r>
              <a:rPr lang="ja-JP" altLang="en-US" dirty="0" smtClean="0"/>
              <a:t>年生向けガイダンス</a:t>
            </a:r>
            <a:endParaRPr lang="en-US" altLang="ja-JP" dirty="0" smtClean="0"/>
          </a:p>
          <a:p>
            <a:r>
              <a:rPr kumimoji="1" lang="ja-JP" altLang="en-US" dirty="0" smtClean="0"/>
              <a:t>今後のスケジュール</a:t>
            </a:r>
            <a:endParaRPr kumimoji="1" lang="en-US" altLang="ja-JP" dirty="0" smtClean="0"/>
          </a:p>
          <a:p>
            <a:r>
              <a:rPr lang="ja-JP" altLang="en-US" dirty="0" smtClean="0"/>
              <a:t>コードレビューの進め方</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スケジュール</a:t>
            </a:r>
            <a:r>
              <a:rPr kumimoji="1" lang="en-US" altLang="ja-JP" dirty="0" smtClean="0"/>
              <a:t>(</a:t>
            </a:r>
            <a:r>
              <a:rPr kumimoji="1" lang="ja-JP" altLang="en-US" dirty="0" smtClean="0"/>
              <a:t>予定</a:t>
            </a:r>
            <a:r>
              <a:rPr kumimoji="1" lang="en-US" altLang="ja-JP" dirty="0" smtClean="0"/>
              <a:t>)</a:t>
            </a:r>
            <a:endParaRPr kumimoji="1" lang="ja-JP" altLang="en-US" dirty="0"/>
          </a:p>
        </p:txBody>
      </p:sp>
      <p:sp>
        <p:nvSpPr>
          <p:cNvPr id="3" name="コンテンツ プレースホルダ 2"/>
          <p:cNvSpPr>
            <a:spLocks noGrp="1"/>
          </p:cNvSpPr>
          <p:nvPr>
            <p:ph sz="half" idx="1"/>
          </p:nvPr>
        </p:nvSpPr>
        <p:spPr/>
        <p:txBody>
          <a:bodyPr>
            <a:normAutofit/>
          </a:bodyPr>
          <a:lstStyle/>
          <a:p>
            <a:r>
              <a:rPr kumimoji="1" lang="en-US" altLang="ja-JP" dirty="0" smtClean="0">
                <a:solidFill>
                  <a:srgbClr val="FF0000"/>
                </a:solidFill>
              </a:rPr>
              <a:t>4/27:</a:t>
            </a:r>
            <a:r>
              <a:rPr kumimoji="1" lang="ja-JP" altLang="en-US" dirty="0" smtClean="0">
                <a:solidFill>
                  <a:srgbClr val="FF0000"/>
                </a:solidFill>
              </a:rPr>
              <a:t>本日</a:t>
            </a:r>
            <a:endParaRPr kumimoji="1" lang="en-US" altLang="ja-JP" dirty="0" smtClean="0">
              <a:solidFill>
                <a:srgbClr val="FF0000"/>
              </a:solidFill>
            </a:endParaRPr>
          </a:p>
          <a:p>
            <a:r>
              <a:rPr lang="en-US" altLang="ja-JP" dirty="0" smtClean="0"/>
              <a:t>5/11:2</a:t>
            </a:r>
            <a:r>
              <a:rPr lang="ja-JP" altLang="en-US" dirty="0" smtClean="0"/>
              <a:t>年向け</a:t>
            </a:r>
            <a:endParaRPr lang="en-US" altLang="ja-JP" dirty="0" smtClean="0"/>
          </a:p>
          <a:p>
            <a:pPr>
              <a:buNone/>
            </a:pPr>
            <a:r>
              <a:rPr lang="en-US" altLang="ja-JP" dirty="0" smtClean="0"/>
              <a:t>(</a:t>
            </a:r>
            <a:r>
              <a:rPr lang="ja-JP" altLang="en-US" dirty="0" smtClean="0"/>
              <a:t>以降</a:t>
            </a:r>
            <a:r>
              <a:rPr lang="en-US" altLang="ja-JP" dirty="0" smtClean="0"/>
              <a:t>KE101</a:t>
            </a:r>
            <a:r>
              <a:rPr lang="ja-JP" altLang="en-US" dirty="0" smtClean="0"/>
              <a:t>で開講</a:t>
            </a:r>
            <a:r>
              <a:rPr lang="en-US" altLang="ja-JP" dirty="0" smtClean="0"/>
              <a:t>)</a:t>
            </a:r>
            <a:endParaRPr lang="en-US" altLang="ja-JP" dirty="0" smtClean="0"/>
          </a:p>
          <a:p>
            <a:r>
              <a:rPr kumimoji="1" lang="en-US" altLang="ja-JP" dirty="0" smtClean="0"/>
              <a:t>5/18:3</a:t>
            </a:r>
            <a:r>
              <a:rPr kumimoji="1" lang="ja-JP" altLang="en-US" dirty="0" smtClean="0"/>
              <a:t>年</a:t>
            </a:r>
            <a:r>
              <a:rPr kumimoji="1" lang="en-US" altLang="ja-JP" dirty="0" smtClean="0"/>
              <a:t>CR</a:t>
            </a:r>
          </a:p>
          <a:p>
            <a:r>
              <a:rPr lang="en-US" altLang="ja-JP" dirty="0" smtClean="0"/>
              <a:t>5/25:2</a:t>
            </a:r>
            <a:r>
              <a:rPr lang="ja-JP" altLang="en-US" dirty="0" smtClean="0"/>
              <a:t>年向け</a:t>
            </a:r>
            <a:endParaRPr lang="en-US" altLang="ja-JP" dirty="0" smtClean="0"/>
          </a:p>
          <a:p>
            <a:r>
              <a:rPr lang="en-US" altLang="ja-JP" dirty="0" smtClean="0"/>
              <a:t>6</a:t>
            </a:r>
            <a:r>
              <a:rPr kumimoji="1" lang="en-US" altLang="ja-JP" dirty="0" smtClean="0"/>
              <a:t>/1:2</a:t>
            </a:r>
            <a:r>
              <a:rPr kumimoji="1" lang="ja-JP" altLang="en-US" dirty="0" smtClean="0"/>
              <a:t>年向け</a:t>
            </a:r>
            <a:endParaRPr kumimoji="1" lang="en-US" altLang="ja-JP" dirty="0" smtClean="0"/>
          </a:p>
          <a:p>
            <a:r>
              <a:rPr lang="en-US" altLang="ja-JP" dirty="0" smtClean="0"/>
              <a:t>6/8:3</a:t>
            </a:r>
            <a:r>
              <a:rPr lang="ja-JP" altLang="en-US" dirty="0" smtClean="0"/>
              <a:t>年</a:t>
            </a:r>
            <a:r>
              <a:rPr lang="en-US" altLang="ja-JP" dirty="0" smtClean="0"/>
              <a:t>CR</a:t>
            </a:r>
            <a:endParaRPr lang="en-US" altLang="ja-JP" dirty="0" smtClean="0"/>
          </a:p>
        </p:txBody>
      </p:sp>
      <p:sp>
        <p:nvSpPr>
          <p:cNvPr id="4" name="コンテンツ プレースホルダ 3"/>
          <p:cNvSpPr>
            <a:spLocks noGrp="1"/>
          </p:cNvSpPr>
          <p:nvPr>
            <p:ph sz="half" idx="2"/>
          </p:nvPr>
        </p:nvSpPr>
        <p:spPr/>
        <p:txBody>
          <a:bodyPr>
            <a:normAutofit/>
          </a:bodyPr>
          <a:lstStyle/>
          <a:p>
            <a:r>
              <a:rPr lang="en-US" altLang="ja-JP" dirty="0" smtClean="0"/>
              <a:t>6/15:</a:t>
            </a:r>
          </a:p>
          <a:p>
            <a:r>
              <a:rPr lang="en-US" altLang="ja-JP" dirty="0" smtClean="0"/>
              <a:t>6/22:</a:t>
            </a:r>
            <a:endParaRPr lang="en-US" altLang="ja-JP" dirty="0" smtClean="0"/>
          </a:p>
          <a:p>
            <a:r>
              <a:rPr lang="en-US" altLang="ja-JP" dirty="0" smtClean="0"/>
              <a:t>6/29:</a:t>
            </a:r>
            <a:endParaRPr lang="en-US" altLang="ja-JP" dirty="0" smtClean="0"/>
          </a:p>
          <a:p>
            <a:r>
              <a:rPr lang="en-US" altLang="ja-JP" dirty="0" smtClean="0"/>
              <a:t>6/30:</a:t>
            </a:r>
          </a:p>
          <a:p>
            <a:r>
              <a:rPr lang="en-US" altLang="ja-JP" dirty="0" smtClean="0"/>
              <a:t>7/6:</a:t>
            </a:r>
            <a:endParaRPr lang="ja-JP" altLang="en-US" dirty="0" smtClean="0"/>
          </a:p>
          <a:p>
            <a:r>
              <a:rPr kumimoji="1" lang="en-US" altLang="ja-JP" dirty="0" smtClean="0"/>
              <a:t>7/13:</a:t>
            </a:r>
            <a:endParaRPr kumimoji="1" lang="en-US" altLang="ja-JP" dirty="0" smtClean="0"/>
          </a:p>
          <a:p>
            <a:pPr>
              <a:buNone/>
            </a:pPr>
            <a:r>
              <a:rPr kumimoji="1" lang="en-US" altLang="ja-JP" dirty="0" smtClean="0"/>
              <a:t>(</a:t>
            </a:r>
            <a:r>
              <a:rPr lang="ja-JP" altLang="en-US" dirty="0" smtClean="0"/>
              <a:t>夏休み前</a:t>
            </a:r>
            <a:r>
              <a:rPr lang="ja-JP" altLang="en-US" dirty="0" smtClean="0"/>
              <a:t>に課題提出</a:t>
            </a:r>
            <a:r>
              <a:rPr kumimoji="1" lang="en-US" altLang="ja-JP" dirty="0" smtClean="0"/>
              <a:t>)</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次回までの課題</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smtClean="0"/>
              <a:t>2</a:t>
            </a:r>
            <a:r>
              <a:rPr kumimoji="1" lang="ja-JP" altLang="en-US" dirty="0" smtClean="0"/>
              <a:t>年生</a:t>
            </a:r>
            <a:endParaRPr kumimoji="1" lang="en-US" altLang="ja-JP" dirty="0" smtClean="0"/>
          </a:p>
          <a:p>
            <a:pPr lvl="1"/>
            <a:r>
              <a:rPr kumimoji="1" lang="ja-JP" altLang="en-US" dirty="0" smtClean="0"/>
              <a:t>プログラミング演習の内容を総復習</a:t>
            </a:r>
            <a:endParaRPr kumimoji="1" lang="en-US" altLang="ja-JP" dirty="0" smtClean="0"/>
          </a:p>
          <a:p>
            <a:pPr lvl="2"/>
            <a:r>
              <a:rPr lang="ja-JP" altLang="en-US" dirty="0" smtClean="0"/>
              <a:t>配列</a:t>
            </a:r>
            <a:endParaRPr lang="en-US" altLang="ja-JP" dirty="0" smtClean="0"/>
          </a:p>
          <a:p>
            <a:pPr lvl="2"/>
            <a:r>
              <a:rPr kumimoji="1" lang="ja-JP" altLang="en-US" dirty="0" smtClean="0"/>
              <a:t>メソッド</a:t>
            </a:r>
            <a:endParaRPr kumimoji="1" lang="en-US" altLang="ja-JP" dirty="0" smtClean="0"/>
          </a:p>
          <a:p>
            <a:pPr lvl="1"/>
            <a:r>
              <a:rPr kumimoji="1" lang="ja-JP" altLang="en-US" dirty="0" smtClean="0"/>
              <a:t>先日発表した作品のコードを読み返す</a:t>
            </a:r>
            <a:endParaRPr kumimoji="1" lang="en-US" altLang="ja-JP" dirty="0" smtClean="0"/>
          </a:p>
          <a:p>
            <a:pPr lvl="2"/>
            <a:r>
              <a:rPr lang="ja-JP" altLang="en-US" dirty="0" smtClean="0"/>
              <a:t>問題点や納得いかない点を洗い出す</a:t>
            </a:r>
            <a:endParaRPr lang="en-US" altLang="ja-JP" dirty="0" smtClean="0"/>
          </a:p>
          <a:p>
            <a:pPr lvl="2"/>
            <a:r>
              <a:rPr kumimoji="1" lang="ja-JP" altLang="en-US" dirty="0" smtClean="0"/>
              <a:t>リストアップ</a:t>
            </a:r>
            <a:r>
              <a:rPr kumimoji="1" lang="ja-JP" altLang="en-US" dirty="0" smtClean="0"/>
              <a:t>したもの</a:t>
            </a:r>
            <a:r>
              <a:rPr kumimoji="1" lang="ja-JP" altLang="en-US" dirty="0" smtClean="0"/>
              <a:t>を提出</a:t>
            </a:r>
            <a:endParaRPr kumimoji="1" lang="ja-JP" altLang="en-US" dirty="0"/>
          </a:p>
        </p:txBody>
      </p:sp>
      <p:sp>
        <p:nvSpPr>
          <p:cNvPr id="4" name="コンテンツ プレースホルダ 3"/>
          <p:cNvSpPr>
            <a:spLocks noGrp="1"/>
          </p:cNvSpPr>
          <p:nvPr>
            <p:ph sz="half" idx="2"/>
          </p:nvPr>
        </p:nvSpPr>
        <p:spPr/>
        <p:txBody>
          <a:bodyPr/>
          <a:lstStyle/>
          <a:p>
            <a:r>
              <a:rPr kumimoji="1" lang="en-US" altLang="ja-JP" dirty="0" smtClean="0"/>
              <a:t>3</a:t>
            </a:r>
            <a:r>
              <a:rPr kumimoji="1" lang="ja-JP" altLang="en-US" dirty="0" smtClean="0"/>
              <a:t>年生</a:t>
            </a:r>
            <a:endParaRPr kumimoji="1" lang="en-US" altLang="ja-JP" dirty="0" smtClean="0"/>
          </a:p>
          <a:p>
            <a:pPr lvl="1"/>
            <a:r>
              <a:rPr kumimoji="1" lang="ja-JP" altLang="en-US" dirty="0" smtClean="0"/>
              <a:t>タスクリストの整理</a:t>
            </a:r>
            <a:endParaRPr kumimoji="1" lang="en-US" altLang="ja-JP" dirty="0" smtClean="0"/>
          </a:p>
          <a:p>
            <a:pPr lvl="2"/>
            <a:r>
              <a:rPr kumimoji="1" lang="ja-JP" altLang="en-US" dirty="0" smtClean="0"/>
              <a:t>内部仕様が綺麗にまとまってなくてもいい</a:t>
            </a:r>
            <a:endParaRPr kumimoji="1" lang="en-US" altLang="ja-JP" dirty="0" smtClean="0"/>
          </a:p>
          <a:p>
            <a:pPr lvl="1"/>
            <a:r>
              <a:rPr lang="ja-JP" altLang="en-US" dirty="0" smtClean="0"/>
              <a:t>次回</a:t>
            </a:r>
            <a:r>
              <a:rPr lang="ja-JP" altLang="en-US" dirty="0" smtClean="0"/>
              <a:t>の授業</a:t>
            </a:r>
            <a:r>
              <a:rPr lang="ja-JP" altLang="en-US" dirty="0" smtClean="0"/>
              <a:t>時</a:t>
            </a:r>
            <a:r>
              <a:rPr lang="ja-JP" altLang="en-US" dirty="0" smtClean="0"/>
              <a:t>に提出</a:t>
            </a:r>
            <a:endParaRPr lang="en-US" altLang="ja-JP" dirty="0" smtClean="0"/>
          </a:p>
          <a:p>
            <a:pPr lvl="2"/>
            <a:r>
              <a:rPr kumimoji="1" lang="ja-JP" altLang="en-US" dirty="0" smtClean="0"/>
              <a:t>書式</a:t>
            </a:r>
            <a:r>
              <a:rPr kumimoji="1" lang="ja-JP" altLang="en-US" dirty="0" smtClean="0"/>
              <a:t>はテキストでも</a:t>
            </a:r>
            <a:r>
              <a:rPr kumimoji="1" lang="en-US" altLang="ja-JP" dirty="0" smtClean="0"/>
              <a:t>Word</a:t>
            </a:r>
            <a:r>
              <a:rPr kumimoji="1" lang="ja-JP" altLang="en-US" dirty="0" smtClean="0"/>
              <a:t>でも</a:t>
            </a:r>
            <a:r>
              <a:rPr kumimoji="1" lang="en-US" altLang="ja-JP" dirty="0" smtClean="0"/>
              <a:t>Excel</a:t>
            </a:r>
            <a:r>
              <a:rPr kumimoji="1" lang="ja-JP" altLang="en-US" dirty="0" smtClean="0"/>
              <a:t>でも可</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前年度後期で作品を作ったり、</a:t>
            </a:r>
            <a:r>
              <a:rPr lang="en-US" altLang="ja-JP" dirty="0" smtClean="0"/>
              <a:t/>
            </a:r>
            <a:br>
              <a:rPr lang="en-US" altLang="ja-JP" dirty="0" smtClean="0"/>
            </a:br>
            <a:r>
              <a:rPr lang="ja-JP" altLang="en-US" dirty="0" smtClean="0"/>
              <a:t>作りかけたり、挫折したりした</a:t>
            </a:r>
            <a:endParaRPr lang="en-US" altLang="ja-JP" dirty="0" smtClean="0"/>
          </a:p>
          <a:p>
            <a:endParaRPr kumimoji="1" lang="en-US" altLang="ja-JP" dirty="0" smtClean="0"/>
          </a:p>
          <a:p>
            <a:r>
              <a:rPr kumimoji="1" lang="ja-JP" altLang="en-US" dirty="0" smtClean="0"/>
              <a:t>今期はより効率的に、大規模な</a:t>
            </a:r>
            <a:r>
              <a:rPr kumimoji="1" lang="en-US" altLang="ja-JP" dirty="0" smtClean="0"/>
              <a:t/>
            </a:r>
            <a:br>
              <a:rPr kumimoji="1" lang="en-US" altLang="ja-JP" dirty="0" smtClean="0"/>
            </a:br>
            <a:r>
              <a:rPr kumimoji="1" lang="ja-JP" altLang="en-US" dirty="0" smtClean="0"/>
              <a:t>プログラムを構築する手法を学ぶ</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基礎演習でも言いましたが</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「建築の基礎を知らなくても犬小屋は作れます。ですが家は作れません」</a:t>
            </a:r>
            <a:endParaRPr kumimoji="1" lang="en-US" altLang="ja-JP" dirty="0" smtClean="0"/>
          </a:p>
          <a:p>
            <a:pPr>
              <a:buNone/>
            </a:pPr>
            <a:endParaRPr lang="en-US" altLang="ja-JP" dirty="0" smtClean="0"/>
          </a:p>
          <a:p>
            <a:r>
              <a:rPr kumimoji="1" lang="ja-JP" altLang="en-US" dirty="0" smtClean="0"/>
              <a:t>皆さんが最終的に作るのは「家」です。</a:t>
            </a:r>
            <a:endParaRPr kumimoji="1" lang="en-US" altLang="ja-JP" dirty="0" smtClean="0"/>
          </a:p>
          <a:p>
            <a:pPr lvl="1"/>
            <a:r>
              <a:rPr kumimoji="1" lang="ja-JP" altLang="en-US" dirty="0" smtClean="0"/>
              <a:t>今回の作品群は「犬小屋」の域を超えてるものも多いですが</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昨年度の授業は</a:t>
            </a:r>
            <a:r>
              <a:rPr kumimoji="1" lang="en-US" altLang="ja-JP" dirty="0" smtClean="0"/>
              <a:t/>
            </a:r>
            <a:br>
              <a:rPr kumimoji="1" lang="en-US" altLang="ja-JP" dirty="0" smtClean="0"/>
            </a:br>
            <a:r>
              <a:rPr kumimoji="1" lang="ja-JP" altLang="en-US" dirty="0" smtClean="0"/>
              <a:t>「出来ること重視」</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lstStyle/>
          <a:p>
            <a:r>
              <a:rPr kumimoji="1" lang="ja-JP" altLang="en-US" dirty="0" smtClean="0"/>
              <a:t>こう書けばこんなことが起きるよ～</a:t>
            </a:r>
            <a:r>
              <a:rPr kumimoji="1" lang="en-US" altLang="ja-JP" dirty="0" smtClean="0"/>
              <a:t/>
            </a:r>
            <a:br>
              <a:rPr kumimoji="1" lang="en-US" altLang="ja-JP" dirty="0" smtClean="0"/>
            </a:br>
            <a:r>
              <a:rPr kumimoji="1" lang="ja-JP" altLang="en-US" dirty="0" smtClean="0"/>
              <a:t>というエサで釣った授業でした。</a:t>
            </a:r>
            <a:endParaRPr kumimoji="1" lang="en-US" altLang="ja-JP" dirty="0" smtClean="0"/>
          </a:p>
          <a:p>
            <a:r>
              <a:rPr lang="ja-JP" altLang="en-US" dirty="0" smtClean="0"/>
              <a:t>しかし、それだけでは苦しくなってきたのを皆さん感じたことと思います。</a:t>
            </a:r>
            <a:endParaRPr lang="en-US" altLang="ja-JP" dirty="0" smtClean="0"/>
          </a:p>
          <a:p>
            <a:endParaRPr kumimoji="1" lang="en-US" altLang="ja-JP" dirty="0" smtClean="0"/>
          </a:p>
          <a:p>
            <a:r>
              <a:rPr kumimoji="1" lang="ja-JP" altLang="en-US" dirty="0" smtClean="0"/>
              <a:t>今期からは「先を見越して地力を</a:t>
            </a:r>
            <a:r>
              <a:rPr kumimoji="1" lang="ja-JP" altLang="en-US" dirty="0" smtClean="0"/>
              <a:t>付ける」</a:t>
            </a:r>
            <a:r>
              <a:rPr kumimoji="1" lang="ja-JP" altLang="en-US" dirty="0" smtClean="0"/>
              <a:t>ことを重視します。</a:t>
            </a:r>
            <a:endParaRPr kumimoji="1" lang="en-US" altLang="ja-JP" dirty="0" smtClean="0"/>
          </a:p>
          <a:p>
            <a:pPr lvl="1"/>
            <a:r>
              <a:rPr kumimoji="1" lang="ja-JP" altLang="en-US" dirty="0" smtClean="0"/>
              <a:t>裏</a:t>
            </a:r>
            <a:r>
              <a:rPr kumimoji="1" lang="en-US" altLang="ja-JP" dirty="0" smtClean="0"/>
              <a:t>OOP</a:t>
            </a:r>
            <a:r>
              <a:rPr kumimoji="1" lang="ja-JP" altLang="en-US" dirty="0" smtClean="0"/>
              <a:t>とベクトルの話がメインになるかと</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簡易コードレビュー</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すごい書き方しているコードを紹介</a:t>
            </a:r>
            <a:endParaRPr kumimoji="1" lang="en-US" altLang="ja-JP" dirty="0" smtClean="0"/>
          </a:p>
          <a:p>
            <a:r>
              <a:rPr lang="ja-JP" altLang="en-US" dirty="0" smtClean="0"/>
              <a:t>「もっと効率いい書き方あるなら先に教えろよ！」と思ったかもしれません</a:t>
            </a:r>
            <a:endParaRPr lang="en-US" altLang="ja-JP" dirty="0" smtClean="0"/>
          </a:p>
          <a:p>
            <a:pPr lvl="1"/>
            <a:r>
              <a:rPr kumimoji="1" lang="ja-JP" altLang="en-US" dirty="0" smtClean="0"/>
              <a:t>敢えて教えませんでした</a:t>
            </a:r>
            <a:endParaRPr kumimoji="1" lang="en-US" altLang="ja-JP" dirty="0" smtClean="0"/>
          </a:p>
          <a:p>
            <a:pPr lvl="1"/>
            <a:r>
              <a:rPr lang="ja-JP" altLang="en-US" dirty="0" smtClean="0"/>
              <a:t>初めて学ぶことに対して最初から効率を追求するのはナンセンスです</a:t>
            </a:r>
            <a:endParaRPr lang="en-US" altLang="ja-JP" dirty="0" smtClean="0"/>
          </a:p>
          <a:p>
            <a:pPr lvl="1"/>
            <a:r>
              <a:rPr kumimoji="1" lang="ja-JP" altLang="en-US" dirty="0" smtClean="0"/>
              <a:t>教えたところで身につきません</a:t>
            </a:r>
            <a:endParaRPr kumimoji="1" lang="en-US" altLang="ja-JP" dirty="0" smtClean="0"/>
          </a:p>
          <a:p>
            <a:r>
              <a:rPr lang="ja-JP" altLang="en-US" dirty="0" smtClean="0"/>
              <a:t>まずは非効率的でも動くものを作り、</a:t>
            </a:r>
            <a:r>
              <a:rPr lang="en-US" altLang="ja-JP" dirty="0" smtClean="0"/>
              <a:t/>
            </a:r>
            <a:br>
              <a:rPr lang="en-US" altLang="ja-JP" dirty="0" smtClean="0"/>
            </a:br>
            <a:r>
              <a:rPr lang="ja-JP" altLang="en-US" dirty="0" smtClean="0"/>
              <a:t>その上で効率化の手法を学ぶ</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覚えて欲しい内容</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smtClean="0"/>
              <a:t>C++</a:t>
            </a:r>
            <a:r>
              <a:rPr kumimoji="1" lang="ja-JP" altLang="en-US" dirty="0" smtClean="0"/>
              <a:t>の基礎</a:t>
            </a:r>
            <a:endParaRPr kumimoji="1" lang="en-US" altLang="ja-JP" dirty="0" smtClean="0"/>
          </a:p>
          <a:p>
            <a:pPr lvl="1"/>
            <a:r>
              <a:rPr lang="ja-JP" altLang="en-US" dirty="0" smtClean="0"/>
              <a:t>配列</a:t>
            </a:r>
            <a:endParaRPr lang="en-US" altLang="ja-JP" dirty="0" smtClean="0"/>
          </a:p>
          <a:p>
            <a:pPr lvl="2"/>
            <a:r>
              <a:rPr lang="en-US" altLang="ja-JP" dirty="0" smtClean="0"/>
              <a:t>teki1, teki2, teki3…</a:t>
            </a:r>
            <a:r>
              <a:rPr lang="ja-JP" altLang="en-US" dirty="0" smtClean="0"/>
              <a:t>とかやめましょう</a:t>
            </a:r>
            <a:endParaRPr lang="en-US" altLang="ja-JP" dirty="0" smtClean="0"/>
          </a:p>
          <a:p>
            <a:pPr lvl="1"/>
            <a:r>
              <a:rPr lang="ja-JP" altLang="en-US" dirty="0" smtClean="0"/>
              <a:t>関数</a:t>
            </a:r>
            <a:endParaRPr lang="en-US" altLang="ja-JP" dirty="0" smtClean="0"/>
          </a:p>
          <a:p>
            <a:pPr lvl="2"/>
            <a:r>
              <a:rPr lang="en-US" altLang="ja-JP" dirty="0" smtClean="0"/>
              <a:t>main()</a:t>
            </a:r>
            <a:r>
              <a:rPr lang="ja-JP" altLang="en-US" dirty="0" smtClean="0"/>
              <a:t>が</a:t>
            </a:r>
            <a:r>
              <a:rPr lang="en-US" altLang="ja-JP" dirty="0" smtClean="0"/>
              <a:t>7600</a:t>
            </a:r>
            <a:r>
              <a:rPr lang="ja-JP" altLang="en-US" dirty="0" smtClean="0"/>
              <a:t>行とか拷問です</a:t>
            </a:r>
            <a:endParaRPr lang="en-US" altLang="ja-JP" dirty="0" smtClean="0"/>
          </a:p>
          <a:p>
            <a:pPr lvl="1"/>
            <a:r>
              <a:rPr kumimoji="1" lang="ja-JP" altLang="en-US" dirty="0" smtClean="0"/>
              <a:t>クラス化</a:t>
            </a:r>
            <a:endParaRPr kumimoji="1" lang="en-US" altLang="ja-JP" dirty="0" smtClean="0"/>
          </a:p>
          <a:p>
            <a:pPr lvl="2"/>
            <a:r>
              <a:rPr lang="ja-JP" altLang="en-US" dirty="0" smtClean="0"/>
              <a:t>使い回し、開発の分担、あらゆる面で大活躍</a:t>
            </a:r>
            <a:endParaRPr lang="en-US" altLang="ja-JP" dirty="0" smtClean="0"/>
          </a:p>
          <a:p>
            <a:pPr lvl="1"/>
            <a:r>
              <a:rPr kumimoji="1" lang="ja-JP" altLang="en-US" dirty="0" smtClean="0"/>
              <a:t>ファイル分割</a:t>
            </a:r>
            <a:endParaRPr kumimoji="1" lang="en-US" altLang="ja-JP" dirty="0" smtClean="0"/>
          </a:p>
          <a:p>
            <a:pPr lvl="2"/>
            <a:r>
              <a:rPr lang="ja-JP" altLang="en-US" dirty="0" smtClean="0"/>
              <a:t>クラス化とあわせて覚えたい</a:t>
            </a:r>
            <a:endParaRPr kumimoji="1" lang="en-US" altLang="ja-JP" dirty="0" smtClean="0"/>
          </a:p>
          <a:p>
            <a:pPr lvl="1"/>
            <a:r>
              <a:rPr lang="ja-JP" altLang="en-US" dirty="0" smtClean="0"/>
              <a:t>動的メモリ管理</a:t>
            </a:r>
            <a:endParaRPr lang="en-US" altLang="ja-JP" dirty="0" smtClean="0"/>
          </a:p>
          <a:p>
            <a:pPr lvl="2"/>
            <a:r>
              <a:rPr kumimoji="1" lang="ja-JP" altLang="en-US" dirty="0" smtClean="0"/>
              <a:t>その場でデータを読み込んで動作させるための方法</a:t>
            </a:r>
            <a:endParaRPr kumimoji="1"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覚えたいであろう内容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位置関係や向きに関する判定</a:t>
            </a:r>
            <a:endParaRPr kumimoji="1" lang="en-US" altLang="ja-JP" dirty="0" smtClean="0"/>
          </a:p>
          <a:p>
            <a:pPr lvl="1"/>
            <a:r>
              <a:rPr lang="ja-JP" altLang="en-US" dirty="0" smtClean="0"/>
              <a:t>ベクトルと行列の基礎</a:t>
            </a:r>
            <a:endParaRPr lang="en-US" altLang="ja-JP" dirty="0" smtClean="0"/>
          </a:p>
          <a:p>
            <a:r>
              <a:rPr lang="ja-JP" altLang="en-US" dirty="0" smtClean="0"/>
              <a:t>より高度な当たり判定</a:t>
            </a:r>
            <a:endParaRPr lang="en-US" altLang="ja-JP" dirty="0" smtClean="0"/>
          </a:p>
          <a:p>
            <a:pPr lvl="1"/>
            <a:r>
              <a:rPr lang="ja-JP" altLang="en-US" dirty="0" smtClean="0"/>
              <a:t>提供ライブラリも拡張していきたいですね</a:t>
            </a:r>
            <a:endParaRPr lang="en-US" altLang="ja-JP" dirty="0" smtClean="0"/>
          </a:p>
          <a:p>
            <a:r>
              <a:rPr kumimoji="1" lang="en-US" altLang="ja-JP" dirty="0" smtClean="0"/>
              <a:t>FKUT</a:t>
            </a:r>
            <a:r>
              <a:rPr kumimoji="1" lang="ja-JP" altLang="en-US" dirty="0" smtClean="0"/>
              <a:t>の解説と基本設計</a:t>
            </a:r>
            <a:endParaRPr kumimoji="1" lang="en-US" altLang="ja-JP" dirty="0" smtClean="0"/>
          </a:p>
          <a:p>
            <a:pPr lvl="1"/>
            <a:r>
              <a:rPr lang="en-US" altLang="ja-JP" dirty="0" smtClean="0"/>
              <a:t>C++</a:t>
            </a:r>
            <a:r>
              <a:rPr lang="ja-JP" altLang="en-US" dirty="0" smtClean="0"/>
              <a:t>の基礎を固めた上で触れます</a:t>
            </a:r>
            <a:endParaRPr kumimoji="1" lang="en-US" altLang="ja-JP" dirty="0" smtClean="0"/>
          </a:p>
          <a:p>
            <a:r>
              <a:rPr kumimoji="1" lang="ja-JP" altLang="en-US" dirty="0" smtClean="0"/>
              <a:t>エフェクト</a:t>
            </a:r>
            <a:endParaRPr kumimoji="1" lang="en-US" altLang="ja-JP" dirty="0" smtClean="0"/>
          </a:p>
          <a:p>
            <a:pPr lvl="1"/>
            <a:r>
              <a:rPr lang="ja-JP" altLang="en-US" dirty="0" smtClean="0"/>
              <a:t>最後の方で扱います</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配付資料による講義と課題による学習</a:t>
            </a:r>
            <a:endParaRPr kumimoji="1"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pPr lvl="1"/>
            <a:r>
              <a:rPr lang="ja-JP" altLang="en-US" dirty="0" smtClean="0"/>
              <a:t>前年度の作品を改良するもよし</a:t>
            </a:r>
            <a:endParaRPr lang="en-US" altLang="ja-JP" dirty="0" smtClean="0"/>
          </a:p>
          <a:p>
            <a:pPr lvl="1"/>
            <a:r>
              <a:rPr kumimoji="1" lang="ja-JP" altLang="en-US" dirty="0" smtClean="0"/>
              <a:t>自分で小規模の実験作品を作るもよし</a:t>
            </a:r>
            <a:endParaRPr kumimoji="1" lang="en-US" altLang="ja-JP" dirty="0" smtClean="0"/>
          </a:p>
          <a:p>
            <a:endParaRPr lang="en-US" altLang="ja-JP" dirty="0" smtClean="0"/>
          </a:p>
          <a:p>
            <a:r>
              <a:rPr lang="ja-JP" altLang="en-US" dirty="0" smtClean="0"/>
              <a:t>オブジェクト指向プログラミングの</a:t>
            </a:r>
            <a:r>
              <a:rPr lang="en-US" altLang="ja-JP" dirty="0" smtClean="0"/>
              <a:t/>
            </a:r>
            <a:br>
              <a:rPr lang="en-US" altLang="ja-JP" dirty="0" smtClean="0"/>
            </a:br>
            <a:r>
              <a:rPr lang="ja-JP" altLang="en-US" dirty="0" smtClean="0"/>
              <a:t>内容と重なる部分が多々あります</a:t>
            </a:r>
            <a:endParaRPr lang="en-US" altLang="ja-JP" dirty="0" smtClean="0"/>
          </a:p>
          <a:p>
            <a:pPr lvl="1"/>
            <a:r>
              <a:rPr kumimoji="1" lang="ja-JP" altLang="en-US" dirty="0" smtClean="0"/>
              <a:t>履修者はしっかりと、それ以外の人でも</a:t>
            </a:r>
            <a:r>
              <a:rPr kumimoji="1" lang="en-US" altLang="ja-JP" dirty="0" smtClean="0"/>
              <a:t/>
            </a:r>
            <a:br>
              <a:rPr kumimoji="1" lang="en-US" altLang="ja-JP" dirty="0" smtClean="0"/>
            </a:br>
            <a:r>
              <a:rPr kumimoji="1" lang="ja-JP" altLang="en-US" dirty="0" smtClean="0"/>
              <a:t>できるだけ選択科目としての履修を推奨</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TotalTime>
  <Words>773</Words>
  <Application>Microsoft Office PowerPoint</Application>
  <PresentationFormat>画面に合わせる (4:3)</PresentationFormat>
  <Paragraphs>161</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プロジェクト演習III,V ＜インタラクティブ・ゲーム制作＞ プログラミングコース</vt:lpstr>
      <vt:lpstr>今日のお話</vt:lpstr>
      <vt:lpstr>2年生が今期やるべきこと</vt:lpstr>
      <vt:lpstr>基礎演習でも言いましたが</vt:lpstr>
      <vt:lpstr>昨年度の授業は 「出来ること重視」</vt:lpstr>
      <vt:lpstr>簡易コードレビュー</vt:lpstr>
      <vt:lpstr>覚えて欲しい内容</vt:lpstr>
      <vt:lpstr>覚えたいであろう内容</vt:lpstr>
      <vt:lpstr>前期の進め方</vt:lpstr>
      <vt:lpstr>開発環境について</vt:lpstr>
      <vt:lpstr>その他の選択肢</vt:lpstr>
      <vt:lpstr>3年生が今期やるべきこと</vt:lpstr>
      <vt:lpstr>そのためには</vt:lpstr>
      <vt:lpstr>外部仕様 (機能仕様書 etc)</vt:lpstr>
      <vt:lpstr>内部仕様  (詳細仕様書、設計書 etc)</vt:lpstr>
      <vt:lpstr>敵はどこだ！？</vt:lpstr>
      <vt:lpstr>スケジューリング</vt:lpstr>
      <vt:lpstr>前期の進め方</vt:lpstr>
      <vt:lpstr>コードレビューの進め方</vt:lpstr>
      <vt:lpstr>スケジュール(予定)</vt:lpstr>
      <vt:lpstr>次回までの課題</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竹内 亮太</cp:lastModifiedBy>
  <cp:revision>144</cp:revision>
  <dcterms:created xsi:type="dcterms:W3CDTF">2009-04-23T09:33:46Z</dcterms:created>
  <dcterms:modified xsi:type="dcterms:W3CDTF">2011-04-27T06:54:44Z</dcterms:modified>
</cp:coreProperties>
</file>