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7" r:id="rId4"/>
    <p:sldId id="288" r:id="rId5"/>
    <p:sldId id="295" r:id="rId6"/>
    <p:sldId id="296" r:id="rId7"/>
    <p:sldId id="297" r:id="rId8"/>
    <p:sldId id="298" r:id="rId9"/>
    <p:sldId id="299" r:id="rId10"/>
    <p:sldId id="300" r:id="rId11"/>
    <p:sldId id="302" r:id="rId12"/>
    <p:sldId id="301" r:id="rId13"/>
    <p:sldId id="303" r:id="rId14"/>
    <p:sldId id="304" r:id="rId15"/>
    <p:sldId id="305" r:id="rId16"/>
    <p:sldId id="306" r:id="rId17"/>
    <p:sldId id="307" r:id="rId18"/>
    <p:sldId id="308" r:id="rId19"/>
    <p:sldId id="309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kumimoji="1" lang="ja-JP" altLang="en-US" dirty="0" smtClean="0"/>
              <a:t>マテリアルとライティング</a:t>
            </a:r>
            <a:endParaRPr kumimoji="1" lang="en-US" altLang="ja-JP" dirty="0" smtClean="0"/>
          </a:p>
          <a:p>
            <a:r>
              <a:rPr lang="ja-JP" altLang="en-US" dirty="0" smtClean="0"/>
              <a:t>トランジションエフェクト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これで分かる！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一般的な</a:t>
            </a:r>
            <a:r>
              <a:rPr kumimoji="1" lang="en-US" altLang="ja-JP" dirty="0" smtClean="0"/>
              <a:t>)3DCG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色決定計算式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color = { (N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L)*</a:t>
            </a:r>
            <a:r>
              <a:rPr kumimoji="1" lang="en-US" altLang="ja-JP" dirty="0" err="1" smtClean="0"/>
              <a:t>d_o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d_l</a:t>
            </a:r>
            <a:r>
              <a:rPr kumimoji="1" lang="en-US" altLang="ja-JP" dirty="0" smtClean="0"/>
              <a:t> + </a:t>
            </a:r>
            <a:r>
              <a:rPr kumimoji="1" lang="en-US" altLang="ja-JP" dirty="0" err="1" smtClean="0"/>
              <a:t>a_o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a_l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en-US" altLang="ja-JP" dirty="0" smtClean="0"/>
              <a:t>		+ (N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H)^</a:t>
            </a:r>
            <a:r>
              <a:rPr kumimoji="1" lang="en-US" altLang="ja-JP" dirty="0" err="1" smtClean="0"/>
              <a:t>sh_o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sp_o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sp_l</a:t>
            </a:r>
            <a:r>
              <a:rPr kumimoji="1" lang="en-US" altLang="ja-JP" dirty="0" smtClean="0"/>
              <a:t> }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+ </a:t>
            </a:r>
            <a:r>
              <a:rPr lang="en-US" altLang="ja-JP" dirty="0" err="1" smtClean="0"/>
              <a:t>e_o</a:t>
            </a:r>
            <a:endParaRPr lang="en-US" altLang="ja-JP" dirty="0" smtClean="0"/>
          </a:p>
          <a:p>
            <a:r>
              <a:rPr lang="en-US" altLang="ja-JP" dirty="0" err="1" smtClean="0"/>
              <a:t>finalColor</a:t>
            </a:r>
            <a:r>
              <a:rPr lang="en-US" altLang="ja-JP" dirty="0" smtClean="0"/>
              <a:t> = color*texture</a:t>
            </a:r>
          </a:p>
          <a:p>
            <a:pPr lvl="1"/>
            <a:r>
              <a:rPr lang="ja-JP" altLang="en-US" dirty="0" smtClean="0"/>
              <a:t>テクスチャを使っていない場合はそのまま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テクスチャなしは真っ白な画像を貼っているのと同じ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テクスチャを</a:t>
            </a:r>
            <a:r>
              <a:rPr lang="en-US" altLang="ja-JP" dirty="0" smtClean="0"/>
              <a:t>FK_TEX_REPLACE</a:t>
            </a:r>
            <a:r>
              <a:rPr lang="ja-JP" altLang="en-US" dirty="0" smtClean="0"/>
              <a:t>で使用している場合はマテリアルを一切無視する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finalColor</a:t>
            </a:r>
            <a:r>
              <a:rPr lang="en-US" altLang="ja-JP" dirty="0" smtClean="0"/>
              <a:t> = texture</a:t>
            </a:r>
            <a:r>
              <a:rPr lang="ja-JP" altLang="en-US" dirty="0" smtClean="0"/>
              <a:t>となるので注意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前スライド中の変数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d_o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</a:t>
            </a:r>
            <a:r>
              <a:rPr lang="ja-JP" altLang="en-US" dirty="0" smtClean="0"/>
              <a:t>の拡散反射光</a:t>
            </a:r>
            <a:endParaRPr kumimoji="1" lang="en-US" altLang="ja-JP" dirty="0" smtClean="0"/>
          </a:p>
          <a:p>
            <a:r>
              <a:rPr lang="en-US" altLang="ja-JP" dirty="0" err="1" smtClean="0"/>
              <a:t>a_o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物体</a:t>
            </a:r>
            <a:r>
              <a:rPr lang="ja-JP" altLang="en-US" dirty="0" smtClean="0"/>
              <a:t>の環境反射光</a:t>
            </a:r>
            <a:endParaRPr lang="en-US" altLang="ja-JP" dirty="0" smtClean="0"/>
          </a:p>
          <a:p>
            <a:r>
              <a:rPr lang="en-US" altLang="ja-JP" dirty="0" err="1" smtClean="0"/>
              <a:t>e</a:t>
            </a:r>
            <a:r>
              <a:rPr kumimoji="1" lang="en-US" altLang="ja-JP" dirty="0" err="1" smtClean="0"/>
              <a:t>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</a:t>
            </a:r>
            <a:r>
              <a:rPr lang="ja-JP" altLang="en-US" dirty="0" smtClean="0"/>
              <a:t>の</a:t>
            </a:r>
            <a:r>
              <a:rPr lang="ja-JP" altLang="en-US" dirty="0" smtClean="0"/>
              <a:t>放射光</a:t>
            </a:r>
            <a:endParaRPr kumimoji="1" lang="en-US" altLang="ja-JP" dirty="0" smtClean="0"/>
          </a:p>
          <a:p>
            <a:r>
              <a:rPr lang="en-US" altLang="ja-JP" dirty="0" err="1" smtClean="0"/>
              <a:t>sp_o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物体</a:t>
            </a:r>
            <a:r>
              <a:rPr lang="ja-JP" altLang="en-US" dirty="0" smtClean="0"/>
              <a:t>の鏡面反射光</a:t>
            </a:r>
            <a:endParaRPr lang="en-US" altLang="ja-JP" dirty="0" smtClean="0"/>
          </a:p>
          <a:p>
            <a:r>
              <a:rPr kumimoji="1" lang="en-US" altLang="ja-JP" dirty="0" err="1" smtClean="0"/>
              <a:t>sh_o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</a:t>
            </a:r>
            <a:r>
              <a:rPr lang="ja-JP" altLang="en-US" dirty="0" smtClean="0"/>
              <a:t>のハイライト係数</a:t>
            </a:r>
            <a:endParaRPr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・</a:t>
            </a:r>
            <a:r>
              <a:rPr lang="en-US" altLang="ja-JP" dirty="0" smtClean="0"/>
              <a:t>L</a:t>
            </a:r>
          </a:p>
          <a:p>
            <a:pPr lvl="1"/>
            <a:r>
              <a:rPr lang="ja-JP" altLang="en-US" dirty="0" smtClean="0"/>
              <a:t>拡散反射係数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法線と光源方向の内積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d_l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</a:t>
            </a:r>
            <a:r>
              <a:rPr lang="ja-JP" altLang="en-US" dirty="0" smtClean="0"/>
              <a:t>の拡散反射光</a:t>
            </a:r>
            <a:endParaRPr kumimoji="1" lang="en-US" altLang="ja-JP" dirty="0" smtClean="0"/>
          </a:p>
          <a:p>
            <a:r>
              <a:rPr lang="en-US" altLang="ja-JP" dirty="0" err="1" smtClean="0"/>
              <a:t>a_l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光源</a:t>
            </a:r>
            <a:r>
              <a:rPr lang="ja-JP" altLang="en-US" dirty="0" smtClean="0"/>
              <a:t>の環境反射光</a:t>
            </a:r>
            <a:endParaRPr lang="en-US" altLang="ja-JP" dirty="0" smtClean="0"/>
          </a:p>
          <a:p>
            <a:r>
              <a:rPr kumimoji="1" lang="en-US" altLang="ja-JP" dirty="0" err="1" smtClean="0"/>
              <a:t>sp_l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</a:t>
            </a:r>
            <a:r>
              <a:rPr lang="ja-JP" altLang="en-US" dirty="0" smtClean="0"/>
              <a:t>の鏡面反射光</a:t>
            </a:r>
            <a:endParaRPr lang="en-US" altLang="ja-JP" dirty="0" smtClean="0"/>
          </a:p>
          <a:p>
            <a:r>
              <a:rPr kumimoji="1" lang="en-US" altLang="ja-JP" dirty="0" smtClean="0"/>
              <a:t>texture</a:t>
            </a:r>
          </a:p>
          <a:p>
            <a:pPr lvl="1"/>
            <a:r>
              <a:rPr lang="ja-JP" altLang="en-US" dirty="0" smtClean="0"/>
              <a:t>テクスチャの色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H</a:t>
            </a:r>
          </a:p>
          <a:p>
            <a:pPr lvl="1"/>
            <a:r>
              <a:rPr lang="ja-JP" altLang="en-US" dirty="0" smtClean="0"/>
              <a:t>鏡面反射</a:t>
            </a:r>
            <a:r>
              <a:rPr lang="ja-JP" altLang="en-US" dirty="0" smtClean="0"/>
              <a:t>係数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法線</a:t>
            </a:r>
            <a:r>
              <a:rPr kumimoji="1" lang="ja-JP" altLang="en-US" dirty="0" smtClean="0"/>
              <a:t>とハーフベクトル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視線と光源方向の中間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の内積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これで分かれ！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マテリアルパラメータ一覧表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018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868"/>
                <a:gridCol w="1719580"/>
                <a:gridCol w="1751330"/>
                <a:gridCol w="1664018"/>
                <a:gridCol w="16163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面との影響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視線との影響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光源との影響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光源数の影響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Diffuse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(N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en-US" altLang="ja-JP" dirty="0" smtClean="0"/>
                        <a:t>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Ambient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Emission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Specular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(N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en-US" altLang="ja-JP" dirty="0" smtClean="0"/>
                        <a:t>H)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(H=(N+L)/2)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Shininess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補助パラメータ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Alpha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しない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57200" y="4286257"/>
            <a:ext cx="8229600" cy="2571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色の加算結果は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1.0(255)</a:t>
            </a:r>
            <a:r>
              <a:rPr lang="ja-JP" altLang="en-US" sz="3200" dirty="0" err="1" smtClean="0">
                <a:latin typeface="メイリオ" pitchFamily="50" charset="-128"/>
                <a:ea typeface="メイリオ" pitchFamily="50" charset="-128"/>
              </a:rPr>
              <a:t>で飽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和する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各成分を高く設定したり、光源を増やすと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/>
            </a:r>
            <a:b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</a:b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白飛びするので調整が必要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–"/>
            </a:pP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marL="285750" indent="-285750">
              <a:spcBef>
                <a:spcPct val="20000"/>
              </a:spcBef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						*alpha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については後述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光源による演出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物体のマテリアルは同一でも、光源の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マテリアルを変更するだけでシーンの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雰囲気を大きく変えることができる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例：夜のシーンの場合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Diffuse</a:t>
            </a:r>
            <a:r>
              <a:rPr kumimoji="1" lang="ja-JP" altLang="en-US" dirty="0" smtClean="0"/>
              <a:t>を大幅にカット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Ambient</a:t>
            </a:r>
            <a:r>
              <a:rPr lang="ja-JP" altLang="en-US" dirty="0" smtClean="0"/>
              <a:t>を</a:t>
            </a:r>
            <a:r>
              <a:rPr lang="en-US" altLang="ja-JP" dirty="0" smtClean="0"/>
              <a:t>(0.1, 0.2, 0.5)</a:t>
            </a:r>
            <a:r>
              <a:rPr lang="ja-JP" altLang="en-US" dirty="0" smtClean="0"/>
              <a:t>などにして、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青成分を残しつつ他の成分は絞る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シェーディングタイプ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043626" cy="45259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フラットシェーディング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</a:t>
            </a:r>
            <a:r>
              <a:rPr lang="ja-JP" altLang="en-US" dirty="0" smtClean="0"/>
              <a:t>のデフォルト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面全体</a:t>
            </a:r>
            <a:r>
              <a:rPr kumimoji="1" lang="ja-JP" altLang="en-US" dirty="0" smtClean="0"/>
              <a:t>が一様に同じ明るさになる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ポリポリする</a:t>
            </a:r>
            <a:endParaRPr lang="en-US" altLang="ja-JP" dirty="0" smtClean="0"/>
          </a:p>
          <a:p>
            <a:r>
              <a:rPr kumimoji="1" lang="ja-JP" altLang="en-US" dirty="0" smtClean="0"/>
              <a:t>グローシェーディング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fk_Model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setSmoothMode</a:t>
            </a:r>
            <a:r>
              <a:rPr lang="en-US" altLang="ja-JP" dirty="0" smtClean="0"/>
              <a:t>(true)</a:t>
            </a:r>
            <a:r>
              <a:rPr lang="ja-JP" altLang="en-US" dirty="0" smtClean="0"/>
              <a:t>で有効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面</a:t>
            </a:r>
            <a:r>
              <a:rPr kumimoji="1" lang="ja-JP" altLang="en-US" dirty="0" smtClean="0"/>
              <a:t>の頂点から頂点に滑らかな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グラデーションがかかる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</a:t>
            </a:r>
            <a:r>
              <a:rPr lang="ja-JP" altLang="en-US" dirty="0" smtClean="0"/>
              <a:t>場合こちらの方が好まれる</a:t>
            </a:r>
            <a:endParaRPr kumimoji="1" lang="ja-JP" alt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35260" t="40640" r="34669" b="38072"/>
          <a:stretch>
            <a:fillRect/>
          </a:stretch>
        </p:blipFill>
        <p:spPr bwMode="auto">
          <a:xfrm rot="5400000">
            <a:off x="5123093" y="2806469"/>
            <a:ext cx="468429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透明度</a:t>
            </a:r>
            <a:r>
              <a:rPr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今更感が漂いますが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0.0</a:t>
            </a:r>
            <a:r>
              <a:rPr lang="ja-JP" altLang="en-US" dirty="0" smtClean="0"/>
              <a:t>で完全透明、</a:t>
            </a:r>
            <a:r>
              <a:rPr lang="en-US" altLang="ja-JP" dirty="0" smtClean="0"/>
              <a:t>1.0</a:t>
            </a:r>
            <a:r>
              <a:rPr lang="ja-JP" altLang="en-US" dirty="0" smtClean="0"/>
              <a:t>で完全不透明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マテリアル</a:t>
            </a:r>
            <a:r>
              <a:rPr kumimoji="1" lang="ja-JP" altLang="en-US" dirty="0" smtClean="0"/>
              <a:t>で設定する透明度と、テクスチャ画像によるピクセル単位の透明度も</a:t>
            </a:r>
            <a:r>
              <a:rPr lang="ja-JP" altLang="en-US" dirty="0" smtClean="0"/>
              <a:t>反映可能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dstCol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srcCol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mat.alpha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tex.alpha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+ </a:t>
            </a:r>
            <a:r>
              <a:rPr lang="en-US" altLang="ja-JP" dirty="0" err="1" smtClean="0"/>
              <a:t>dstCol</a:t>
            </a:r>
            <a:r>
              <a:rPr lang="en-US" altLang="ja-JP" dirty="0" smtClean="0"/>
              <a:t>*(1.0-mat.alpha*</a:t>
            </a:r>
            <a:r>
              <a:rPr lang="en-US" altLang="ja-JP" dirty="0" err="1" smtClean="0"/>
              <a:t>tex.alpha</a:t>
            </a:r>
            <a:r>
              <a:rPr lang="en-US" altLang="ja-JP" dirty="0" smtClean="0"/>
              <a:t>)</a:t>
            </a:r>
          </a:p>
          <a:p>
            <a:pPr lvl="2"/>
            <a:r>
              <a:rPr kumimoji="1" lang="ja-JP" altLang="en-US" dirty="0" smtClean="0"/>
              <a:t>ただし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FK_TEX_REPALCE</a:t>
            </a:r>
            <a:r>
              <a:rPr kumimoji="1" lang="ja-JP" altLang="en-US" dirty="0" smtClean="0"/>
              <a:t>を使っている場合はマテリアルの透明度は無視される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半透明物体は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エントリー順に気を付けろ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半透明で大きな物を手前に描く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その陰に物を描こうとする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「さっき大きい物を手前に描いたから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そこにはもう</a:t>
            </a:r>
            <a:r>
              <a:rPr lang="ja-JP" altLang="en-US" dirty="0" err="1" smtClean="0"/>
              <a:t>描け</a:t>
            </a:r>
            <a:r>
              <a:rPr lang="ja-JP" altLang="en-US" dirty="0" smtClean="0"/>
              <a:t>ませ～ん」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陰に描こう</a:t>
            </a:r>
            <a:r>
              <a:rPr lang="ja-JP" altLang="en-US" dirty="0" smtClean="0"/>
              <a:t>と</a:t>
            </a:r>
            <a:r>
              <a:rPr lang="ja-JP" altLang="en-US" dirty="0" smtClean="0"/>
              <a:t>した物は消えるか欠けてしまって涙目</a:t>
            </a:r>
            <a:endParaRPr lang="en-US" altLang="ja-JP" dirty="0" smtClean="0"/>
          </a:p>
          <a:p>
            <a:pPr marL="514350" indent="-51435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半透明な物体は、不透明な物体を全て描いた後に回し、カメラから遠い順にエントリーする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シーンへ</a:t>
            </a:r>
            <a:r>
              <a:rPr lang="ja-JP" altLang="en-US" dirty="0" smtClean="0"/>
              <a:t>のエントリーは処理が軽いので、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毎ループやっても負担にならない</a:t>
            </a:r>
            <a:endParaRPr lang="en-US" altLang="ja-JP" dirty="0" smtClean="0"/>
          </a:p>
          <a:p>
            <a:r>
              <a:rPr kumimoji="1" lang="en-US" altLang="ja-JP" dirty="0" err="1" smtClean="0"/>
              <a:t>entryOverlayModel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を使って強制的に上書きさせる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描画時の前後</a:t>
            </a:r>
            <a:r>
              <a:rPr lang="ja-JP" altLang="en-US" dirty="0" smtClean="0"/>
              <a:t>関係</a:t>
            </a:r>
            <a:r>
              <a:rPr lang="ja-JP" altLang="en-US" dirty="0" smtClean="0"/>
              <a:t>を無視して、ひたすらエントリー順に描画させるモード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画面切り替え効果を付けよう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でかい</a:t>
            </a:r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を作る</a:t>
            </a:r>
            <a:endParaRPr kumimoji="1" lang="en-US" altLang="ja-JP" dirty="0" smtClean="0"/>
          </a:p>
          <a:p>
            <a:r>
              <a:rPr lang="ja-JP" altLang="en-US" dirty="0" smtClean="0"/>
              <a:t>マテリアル</a:t>
            </a:r>
            <a:r>
              <a:rPr lang="ja-JP" altLang="en-US" dirty="0" smtClean="0"/>
              <a:t>は全て</a:t>
            </a:r>
            <a:r>
              <a:rPr lang="ja-JP" altLang="en-US" dirty="0" smtClean="0"/>
              <a:t>真っ黒</a:t>
            </a:r>
            <a:r>
              <a:rPr lang="ja-JP" altLang="en-US" dirty="0" smtClean="0"/>
              <a:t>に</a:t>
            </a:r>
            <a:endParaRPr lang="en-US" altLang="ja-JP" dirty="0" smtClean="0"/>
          </a:p>
          <a:p>
            <a:r>
              <a:rPr lang="ja-JP" altLang="en-US" dirty="0" smtClean="0"/>
              <a:t>毎フレームのラストに</a:t>
            </a:r>
            <a:r>
              <a:rPr lang="en-US" altLang="ja-JP" dirty="0" err="1" smtClean="0"/>
              <a:t>entryOverlayModel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で再エントリー</a:t>
            </a:r>
            <a:endParaRPr lang="en-US" altLang="ja-JP" dirty="0" smtClean="0"/>
          </a:p>
          <a:p>
            <a:r>
              <a:rPr kumimoji="1" lang="ja-JP" altLang="en-US" dirty="0" smtClean="0"/>
              <a:t>そのついでに透明度をいじれば？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画面が真っ黒になったら、裏でシーンの状態を切り替えて、また透明にしていく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main</a:t>
            </a:r>
            <a:r>
              <a:rPr kumimoji="1" lang="ja-JP" altLang="en-US" dirty="0" smtClean="0"/>
              <a:t>に直書きでいいので実装してみる</a:t>
            </a:r>
            <a:endParaRPr kumimoji="1" lang="en-US" altLang="ja-JP" dirty="0" smtClean="0"/>
          </a:p>
          <a:p>
            <a:r>
              <a:rPr lang="ja-JP" altLang="en-US" dirty="0" smtClean="0"/>
              <a:t>クラス化して使いやすくしてみる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単色とのフェードではなく、今の画面表示と新しい画面とのフェード</a:t>
            </a:r>
            <a:r>
              <a:rPr lang="en-US" altLang="ja-JP" dirty="0" smtClean="0"/>
              <a:t>(</a:t>
            </a:r>
            <a:r>
              <a:rPr lang="ja-JP" altLang="en-US" dirty="0" smtClean="0"/>
              <a:t>ディゾルブ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を実現してみる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fkut_SpriteModel</a:t>
            </a:r>
            <a:r>
              <a:rPr kumimoji="1" lang="ja-JP" altLang="en-US" dirty="0" smtClean="0"/>
              <a:t>を改造して使う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fk_Window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snapImage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を使って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今日のメニュー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マテリアルとライティング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これまで話したことがなかったので</a:t>
            </a:r>
            <a:r>
              <a:rPr lang="en-US" altLang="ja-JP" dirty="0" smtClean="0"/>
              <a:t>2,3</a:t>
            </a:r>
            <a:r>
              <a:rPr lang="ja-JP" altLang="en-US" dirty="0" smtClean="0"/>
              <a:t>年生両対応のネタとして取りあげます</a:t>
            </a:r>
            <a:endParaRPr lang="en-US" altLang="ja-JP" dirty="0" smtClean="0"/>
          </a:p>
          <a:p>
            <a:r>
              <a:rPr lang="ja-JP" altLang="en-US" dirty="0" smtClean="0"/>
              <a:t>トランジションエフェクト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画面切り替えエフェクトのこと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マテリアルの応用で実現できるので解説</a:t>
            </a:r>
            <a:endParaRPr lang="en-US" altLang="ja-JP" dirty="0" smtClean="0"/>
          </a:p>
          <a:p>
            <a:pPr lvl="1"/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3DCG</a:t>
            </a:r>
            <a:r>
              <a:rPr lang="ja-JP" altLang="en-US" dirty="0" smtClean="0"/>
              <a:t>における色は色々あります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シーンの環境や、物体の質感に応じて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異なる色味や輝度を設定する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拡散反射光</a:t>
            </a:r>
            <a:r>
              <a:rPr lang="en-US" altLang="ja-JP" dirty="0" smtClean="0"/>
              <a:t>(Diffuse)</a:t>
            </a:r>
          </a:p>
          <a:p>
            <a:pPr lvl="1"/>
            <a:r>
              <a:rPr lang="ja-JP" altLang="en-US" dirty="0" smtClean="0"/>
              <a:t>環境反射光</a:t>
            </a:r>
            <a:r>
              <a:rPr lang="en-US" altLang="ja-JP" dirty="0" smtClean="0"/>
              <a:t>(Ambient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鏡面</a:t>
            </a:r>
            <a:r>
              <a:rPr lang="ja-JP" altLang="en-US" dirty="0" smtClean="0"/>
              <a:t>反射光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Specular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鏡面</a:t>
            </a:r>
            <a:r>
              <a:rPr lang="ja-JP" altLang="en-US" dirty="0" smtClean="0"/>
              <a:t>反射ハイライト</a:t>
            </a:r>
            <a:r>
              <a:rPr lang="en-US" altLang="ja-JP" dirty="0" smtClean="0"/>
              <a:t>(Shininess)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放射光</a:t>
            </a:r>
            <a:r>
              <a:rPr lang="en-US" altLang="ja-JP" dirty="0" smtClean="0"/>
              <a:t>(Emission)</a:t>
            </a:r>
          </a:p>
          <a:p>
            <a:pPr lvl="1"/>
            <a:r>
              <a:rPr lang="ja-JP" altLang="en-US" dirty="0" smtClean="0"/>
              <a:t>透明度</a:t>
            </a:r>
            <a:r>
              <a:rPr lang="en-US" altLang="ja-JP" dirty="0" smtClean="0"/>
              <a:t>(Alpha)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拡散</a:t>
            </a:r>
            <a:r>
              <a:rPr lang="ja-JP" altLang="en-US" dirty="0" smtClean="0"/>
              <a:t>反射光</a:t>
            </a:r>
            <a:r>
              <a:rPr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光が当たって見える色のこと</a:t>
            </a:r>
            <a:endParaRPr kumimoji="1" lang="en-US" altLang="ja-JP" dirty="0" smtClean="0"/>
          </a:p>
          <a:p>
            <a:r>
              <a:rPr lang="ja-JP" altLang="en-US" dirty="0" smtClean="0"/>
              <a:t>いわゆる「物の色」</a:t>
            </a:r>
            <a:endParaRPr lang="en-US" altLang="ja-JP" dirty="0" smtClean="0"/>
          </a:p>
          <a:p>
            <a:r>
              <a:rPr kumimoji="1" lang="ja-JP" altLang="en-US" dirty="0" smtClean="0"/>
              <a:t>光</a:t>
            </a:r>
            <a:r>
              <a:rPr kumimoji="1" lang="ja-JP" altLang="en-US" dirty="0" smtClean="0"/>
              <a:t>の射す角度と、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面の向きで明るさが変化する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真</a:t>
            </a:r>
            <a:r>
              <a:rPr lang="ja-JP" altLang="en-US" dirty="0" err="1" smtClean="0"/>
              <a:t>っ</a:t>
            </a:r>
            <a:r>
              <a:rPr lang="ja-JP" altLang="en-US" dirty="0" smtClean="0"/>
              <a:t>正面</a:t>
            </a:r>
            <a:r>
              <a:rPr lang="ja-JP" altLang="en-US" dirty="0" smtClean="0"/>
              <a:t>から当たると一番明るく、真横に近づくにつれて暗くなる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cosθ</a:t>
            </a:r>
            <a:r>
              <a:rPr lang="ja-JP" altLang="en-US" dirty="0" smtClean="0"/>
              <a:t>でうまく表せる</a:t>
            </a:r>
            <a:endParaRPr kumimoji="1" lang="ja-JP" altLang="en-US" dirty="0"/>
          </a:p>
        </p:txBody>
      </p:sp>
      <p:pic>
        <p:nvPicPr>
          <p:cNvPr id="7170" name="Picture 2" descr="http://image02.wiki.livedoor.jp/m/2/mikk_ni3_92/9bcf36a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49498"/>
            <a:ext cx="4038600" cy="2627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環境反射光とは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拡散反射光だけだと、光源と反対方向を向いている面が本気で真っ暗になる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実際の空間では直接光が当たらずとも、反射や回折によってもたらされる光で「なんとなく明るくなっている」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面の向きにかかわらず、ある程度付与される明るさ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色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をここで設定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本来</a:t>
            </a:r>
            <a:r>
              <a:rPr lang="ja-JP" altLang="en-US" dirty="0" smtClean="0"/>
              <a:t>ならレイトレーシング法などでガチなシミュレーションをするところを、リアルタイムで処理するために簡略化している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鏡面反射光とは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つるつるな物体のハイライト、</a:t>
            </a:r>
            <a:r>
              <a:rPr lang="ja-JP" altLang="en-US" dirty="0" err="1" smtClean="0"/>
              <a:t>て</a:t>
            </a:r>
            <a:r>
              <a:rPr lang="ja-JP" altLang="en-US" dirty="0" smtClean="0"/>
              <a:t>かりを表現するための成分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光が面に当たり、視線方向にまっすぐ跳ね返ってきた時が一番眩しい</a:t>
            </a:r>
            <a:endParaRPr lang="en-US" altLang="ja-JP" dirty="0" smtClean="0"/>
          </a:p>
          <a:p>
            <a:r>
              <a:rPr kumimoji="1" lang="ja-JP" altLang="en-US" dirty="0" smtClean="0"/>
              <a:t>ハイライト</a:t>
            </a:r>
            <a:r>
              <a:rPr kumimoji="1" lang="ja-JP" altLang="en-US" dirty="0" smtClean="0"/>
              <a:t>係数</a:t>
            </a:r>
            <a:r>
              <a:rPr kumimoji="1" lang="ja-JP" altLang="en-US" dirty="0" smtClean="0"/>
              <a:t>で、</a:t>
            </a:r>
            <a:r>
              <a:rPr kumimoji="1" lang="ja-JP" altLang="en-US" dirty="0" err="1" smtClean="0"/>
              <a:t>て</a:t>
            </a:r>
            <a:r>
              <a:rPr kumimoji="1" lang="ja-JP" altLang="en-US" dirty="0" smtClean="0"/>
              <a:t>かりの鋭さを設定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材質</a:t>
            </a:r>
            <a:r>
              <a:rPr lang="ja-JP" altLang="en-US" dirty="0" smtClean="0"/>
              <a:t>に応じたてかりが</a:t>
            </a:r>
            <a:r>
              <a:rPr lang="ja-JP" altLang="en-US" dirty="0" smtClean="0"/>
              <a:t>表現可能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↑要はこれの表現</a:t>
            </a:r>
            <a:endParaRPr kumimoji="1" lang="ja-JP" alt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8586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放射光とは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光源や面の向きによらず、その物体自身から発光している成分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光源として他の物体に作用するわけではない</a:t>
            </a:r>
            <a:endParaRPr lang="en-US" altLang="ja-JP" dirty="0" smtClean="0"/>
          </a:p>
          <a:p>
            <a:r>
              <a:rPr kumimoji="1" lang="ja-JP" altLang="en-US" dirty="0" smtClean="0"/>
              <a:t>他に影響されずに一定の色を発色させたいときに設定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特</a:t>
            </a:r>
            <a:r>
              <a:rPr lang="ja-JP" altLang="en-US" dirty="0" smtClean="0"/>
              <a:t>にスプライトでは、光源や視点の変化に応じて明るさが変動するとまずいので、</a:t>
            </a:r>
            <a:r>
              <a:rPr lang="en-US" altLang="ja-JP" dirty="0" smtClean="0"/>
              <a:t>Emission</a:t>
            </a:r>
            <a:r>
              <a:rPr lang="ja-JP" altLang="en-US" dirty="0" smtClean="0"/>
              <a:t>を最大値</a:t>
            </a:r>
            <a:r>
              <a:rPr lang="en-US" altLang="ja-JP" dirty="0" smtClean="0"/>
              <a:t>(1.0, 1.0, 1.0)</a:t>
            </a:r>
            <a:r>
              <a:rPr lang="ja-JP" altLang="en-US" dirty="0" smtClean="0"/>
              <a:t>に設定するのが定石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主に以下の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種に分類できる</a:t>
            </a:r>
            <a:endParaRPr kumimoji="1" lang="en-US" altLang="ja-JP" dirty="0" smtClean="0"/>
          </a:p>
          <a:p>
            <a:pPr lvl="1"/>
            <a:r>
              <a:rPr lang="ja-JP" altLang="en-US" b="1" dirty="0" smtClean="0"/>
              <a:t>平行</a:t>
            </a:r>
            <a:r>
              <a:rPr lang="ja-JP" altLang="en-US" b="1" dirty="0" smtClean="0"/>
              <a:t>光源</a:t>
            </a:r>
            <a:endParaRPr lang="en-US" altLang="ja-JP" b="1" dirty="0" smtClean="0"/>
          </a:p>
          <a:p>
            <a:pPr lvl="2"/>
            <a:r>
              <a:rPr lang="ja-JP" altLang="en-US" dirty="0" smtClean="0"/>
              <a:t>太陽光のように、どの位置にいても同じ方向から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当たる光源を表すのに用いる</a:t>
            </a:r>
            <a:endParaRPr lang="en-US" altLang="ja-JP" dirty="0" smtClean="0"/>
          </a:p>
          <a:p>
            <a:pPr lvl="1"/>
            <a:r>
              <a:rPr kumimoji="1" lang="ja-JP" altLang="en-US" b="1" dirty="0" smtClean="0"/>
              <a:t>点</a:t>
            </a:r>
            <a:r>
              <a:rPr kumimoji="1" lang="ja-JP" altLang="en-US" b="1" dirty="0" smtClean="0"/>
              <a:t>光源</a:t>
            </a:r>
            <a:r>
              <a:rPr kumimoji="1" lang="en-US" altLang="ja-JP" dirty="0" smtClean="0"/>
              <a:t>	</a:t>
            </a:r>
          </a:p>
          <a:p>
            <a:pPr lvl="2"/>
            <a:r>
              <a:rPr lang="ja-JP" altLang="en-US" dirty="0" smtClean="0"/>
              <a:t>電球、ローソクの炎など定点に設置された光源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光源と物体の位置関係に応じて減衰したりする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範囲</a:t>
            </a:r>
            <a:r>
              <a:rPr lang="ja-JP" altLang="en-US" dirty="0" smtClean="0"/>
              <a:t>と</a:t>
            </a:r>
            <a:r>
              <a:rPr lang="ja-JP" altLang="en-US" dirty="0" smtClean="0"/>
              <a:t>方向</a:t>
            </a:r>
            <a:r>
              <a:rPr lang="ja-JP" altLang="en-US" dirty="0" smtClean="0"/>
              <a:t>を限定したものが</a:t>
            </a:r>
            <a:r>
              <a:rPr lang="ja-JP" altLang="en-US" b="1" dirty="0" smtClean="0"/>
              <a:t>スポットライト</a:t>
            </a:r>
            <a:endParaRPr lang="en-US" altLang="ja-JP" b="1" dirty="0" smtClean="0"/>
          </a:p>
          <a:p>
            <a:pPr lvl="1"/>
            <a:r>
              <a:rPr kumimoji="1" lang="ja-JP" altLang="en-US" dirty="0" smtClean="0"/>
              <a:t>面</a:t>
            </a:r>
            <a:r>
              <a:rPr kumimoji="1" lang="ja-JP" altLang="en-US" dirty="0" smtClean="0"/>
              <a:t>光源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蛍光灯や窓から差し込む光を表現可能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点光源の計算式に積分を導入して実現する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(FK</a:t>
            </a:r>
            <a:r>
              <a:rPr lang="ja-JP" altLang="en-US" dirty="0" smtClean="0"/>
              <a:t>デフォルトでは未対応、シェーダによる処理が必要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光源にもマテリアルがある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物体のマテリアルを明るく設定しても、光源自体の光量が低いと暗くなる</a:t>
            </a:r>
            <a:endParaRPr kumimoji="1" lang="en-US" altLang="ja-JP" dirty="0" smtClean="0"/>
          </a:p>
          <a:p>
            <a:r>
              <a:rPr lang="en-US" altLang="ja-JP" dirty="0" smtClean="0"/>
              <a:t>FK</a:t>
            </a:r>
            <a:r>
              <a:rPr lang="ja-JP" altLang="en-US" dirty="0" smtClean="0"/>
              <a:t>デフォルトのマテリアルは暗めのものが多いため、自分でカスタムしないと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シーン全体が暗くなる</a:t>
            </a:r>
            <a:endParaRPr lang="en-US" altLang="ja-JP" dirty="0" smtClean="0"/>
          </a:p>
          <a:p>
            <a:r>
              <a:rPr kumimoji="1" lang="ja-JP" altLang="en-US" dirty="0" smtClean="0"/>
              <a:t>グラフィッカーに文句を言われないようにきちんと調整しましょう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823</Words>
  <Application>Microsoft Office PowerPoint</Application>
  <PresentationFormat>画面に合わせる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テーマ</vt:lpstr>
      <vt:lpstr>プロジェクト演習III,V ＜インタラクティブ・ゲーム制作＞ プログラミングコース</vt:lpstr>
      <vt:lpstr>今日のメニュー</vt:lpstr>
      <vt:lpstr>3DCGにおける色は色々あります</vt:lpstr>
      <vt:lpstr>拡散反射光とは</vt:lpstr>
      <vt:lpstr>環境反射光とは</vt:lpstr>
      <vt:lpstr>鏡面反射光とは</vt:lpstr>
      <vt:lpstr>放射光とは</vt:lpstr>
      <vt:lpstr>光源の種類</vt:lpstr>
      <vt:lpstr>光源にもマテリアルがある</vt:lpstr>
      <vt:lpstr>これで分かる！ (一般的な)3DCGでの色決定計算式</vt:lpstr>
      <vt:lpstr>前スライド中の変数</vt:lpstr>
      <vt:lpstr>これで分かれ！ マテリアルパラメータ一覧表</vt:lpstr>
      <vt:lpstr>光源による演出</vt:lpstr>
      <vt:lpstr>シェーディングタイプ</vt:lpstr>
      <vt:lpstr>透明度とは</vt:lpstr>
      <vt:lpstr>半透明物体は エントリー順に気を付けろ</vt:lpstr>
      <vt:lpstr>対策</vt:lpstr>
      <vt:lpstr>画面切り替え効果を付けよう</vt:lpstr>
      <vt:lpstr>今日の課題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rita</cp:lastModifiedBy>
  <cp:revision>191</cp:revision>
  <dcterms:created xsi:type="dcterms:W3CDTF">2009-04-23T09:33:46Z</dcterms:created>
  <dcterms:modified xsi:type="dcterms:W3CDTF">2010-06-02T07:00:26Z</dcterms:modified>
</cp:coreProperties>
</file>