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73" r:id="rId4"/>
    <p:sldId id="274" r:id="rId5"/>
    <p:sldId id="275" r:id="rId6"/>
    <p:sldId id="276" r:id="rId7"/>
    <p:sldId id="277" r:id="rId8"/>
    <p:sldId id="278" r:id="rId9"/>
    <p:sldId id="279" r:id="rId10"/>
    <p:sldId id="280" r:id="rId11"/>
    <p:sldId id="281" r:id="rId12"/>
    <p:sldId id="282" r:id="rId13"/>
    <p:sldId id="283" r:id="rId14"/>
    <p:sldId id="262" r:id="rId15"/>
    <p:sldId id="286" r:id="rId16"/>
    <p:sldId id="258" r:id="rId17"/>
    <p:sldId id="284" r:id="rId18"/>
    <p:sldId id="285" r:id="rId19"/>
    <p:sldId id="287"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1" d="100"/>
          <a:sy n="71" d="100"/>
        </p:scale>
        <p:origin x="-2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2010/4/21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2010/4/21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2010/4/21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2010/4/21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B64686C-44B3-41AA-A25A-94F729BC2E34}" type="datetimeFigureOut">
              <a:rPr kumimoji="1" lang="ja-JP" altLang="en-US" smtClean="0"/>
              <a:pPr/>
              <a:t>2010/4/21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2010/4/21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B64686C-44B3-41AA-A25A-94F729BC2E34}" type="datetimeFigureOut">
              <a:rPr kumimoji="1" lang="ja-JP" altLang="en-US" smtClean="0"/>
              <a:pPr/>
              <a:t>2010/4/21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B64686C-44B3-41AA-A25A-94F729BC2E34}" type="datetimeFigureOut">
              <a:rPr kumimoji="1" lang="ja-JP" altLang="en-US" smtClean="0"/>
              <a:pPr/>
              <a:t>2010/4/21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B64686C-44B3-41AA-A25A-94F729BC2E34}" type="datetimeFigureOut">
              <a:rPr kumimoji="1" lang="ja-JP" altLang="en-US" smtClean="0"/>
              <a:pPr/>
              <a:t>2010/4/21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2010/4/21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B64686C-44B3-41AA-A25A-94F729BC2E34}" type="datetimeFigureOut">
              <a:rPr kumimoji="1" lang="ja-JP" altLang="en-US" smtClean="0"/>
              <a:pPr/>
              <a:t>2010/4/21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59748A6-BFA1-4A1A-AAE8-49455CCA684D}"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 タイトルの書式設定</a:t>
            </a:r>
            <a:endParaRPr kumimoji="1" lang="ja-JP" altLang="en-US" dirty="0"/>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64686C-44B3-41AA-A25A-94F729BC2E34}" type="datetimeFigureOut">
              <a:rPr kumimoji="1" lang="ja-JP" altLang="en-US" smtClean="0"/>
              <a:pPr/>
              <a:t>2010/4/21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9748A6-BFA1-4A1A-AAE8-49455CCA684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プロジェクト演習</a:t>
            </a:r>
            <a:r>
              <a:rPr kumimoji="1" lang="en-US" altLang="ja-JP" dirty="0" smtClean="0"/>
              <a:t>III,V</a:t>
            </a:r>
            <a:br>
              <a:rPr kumimoji="1" lang="en-US" altLang="ja-JP" dirty="0" smtClean="0"/>
            </a:br>
            <a:r>
              <a:rPr kumimoji="1" lang="ja-JP" altLang="en-US" sz="4000" dirty="0" smtClean="0"/>
              <a:t>＜インタラクティブ・ゲーム制作＞</a:t>
            </a:r>
            <a:r>
              <a:rPr kumimoji="1" lang="en-US" altLang="ja-JP" dirty="0" smtClean="0"/>
              <a:t/>
            </a:r>
            <a:br>
              <a:rPr kumimoji="1" lang="en-US" altLang="ja-JP" dirty="0" smtClean="0"/>
            </a:br>
            <a:r>
              <a:rPr lang="ja-JP" altLang="en-US" dirty="0"/>
              <a:t>プログラミングコース</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第</a:t>
            </a:r>
            <a:r>
              <a:rPr kumimoji="1" lang="en-US" altLang="ja-JP" dirty="0" smtClean="0"/>
              <a:t>1</a:t>
            </a:r>
            <a:r>
              <a:rPr kumimoji="1" lang="ja-JP" altLang="en-US" dirty="0" smtClean="0"/>
              <a:t>回</a:t>
            </a:r>
            <a:endParaRPr kumimoji="1" lang="en-US" altLang="ja-JP" dirty="0" smtClean="0"/>
          </a:p>
          <a:p>
            <a:r>
              <a:rPr lang="ja-JP" altLang="en-US" dirty="0" smtClean="0"/>
              <a:t>オリエンテーション</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3</a:t>
            </a:r>
            <a:r>
              <a:rPr kumimoji="1" lang="ja-JP" altLang="en-US" dirty="0" smtClean="0"/>
              <a:t>年生が今期やるべきこと</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作ること</a:t>
            </a:r>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r>
              <a:rPr lang="ja-JP" altLang="en-US" dirty="0" smtClean="0"/>
              <a:t>他</a:t>
            </a:r>
            <a:r>
              <a:rPr lang="ja-JP" altLang="en-US" dirty="0" smtClean="0"/>
              <a:t>に</a:t>
            </a:r>
            <a:r>
              <a:rPr lang="ja-JP" altLang="en-US" dirty="0" smtClean="0"/>
              <a:t>なんかある？</a:t>
            </a:r>
            <a:endParaRPr kumimoji="1" lang="en-US" altLang="ja-JP" dirty="0" smtClean="0"/>
          </a:p>
          <a:p>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そのためには</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仕様の確定</a:t>
            </a:r>
            <a:endParaRPr kumimoji="1" lang="en-US" altLang="ja-JP" dirty="0" smtClean="0"/>
          </a:p>
          <a:p>
            <a:pPr lvl="1"/>
            <a:r>
              <a:rPr lang="en-US" altLang="ja-JP" dirty="0" smtClean="0"/>
              <a:t>GW</a:t>
            </a:r>
            <a:r>
              <a:rPr lang="ja-JP" altLang="en-US" dirty="0" smtClean="0"/>
              <a:t>明けに確定してないと死亡フラグ</a:t>
            </a:r>
            <a:endParaRPr lang="en-US" altLang="ja-JP" dirty="0" smtClean="0"/>
          </a:p>
          <a:p>
            <a:r>
              <a:rPr kumimoji="1" lang="ja-JP" altLang="en-US" dirty="0" smtClean="0"/>
              <a:t>技術的課題</a:t>
            </a:r>
            <a:r>
              <a:rPr kumimoji="1" lang="ja-JP" altLang="en-US" dirty="0" smtClean="0"/>
              <a:t>の列挙、整理、クリア</a:t>
            </a:r>
            <a:endParaRPr kumimoji="1" lang="en-US" altLang="ja-JP" dirty="0" smtClean="0"/>
          </a:p>
          <a:p>
            <a:r>
              <a:rPr lang="ja-JP" altLang="en-US" dirty="0" smtClean="0"/>
              <a:t>開発</a:t>
            </a:r>
            <a:r>
              <a:rPr lang="ja-JP" altLang="en-US" dirty="0" smtClean="0"/>
              <a:t>スケジュールの管理</a:t>
            </a:r>
            <a:endParaRPr lang="en-US" altLang="ja-JP" dirty="0" smtClean="0"/>
          </a:p>
          <a:p>
            <a:pPr lvl="1"/>
            <a:r>
              <a:rPr kumimoji="1" lang="ja-JP" altLang="en-US" dirty="0" smtClean="0"/>
              <a:t>無理はともかく、無茶はするな</a:t>
            </a:r>
            <a:endParaRPr kumimoji="1" lang="en-US" altLang="ja-JP" dirty="0" smtClean="0"/>
          </a:p>
          <a:p>
            <a:pPr lvl="1"/>
            <a:endParaRPr kumimoji="1" lang="ja-JP"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外部仕様 </a:t>
            </a:r>
            <a:r>
              <a:rPr lang="en-US" altLang="ja-JP" dirty="0" smtClean="0"/>
              <a:t>(</a:t>
            </a:r>
            <a:r>
              <a:rPr lang="ja-JP" altLang="en-US" dirty="0" smtClean="0"/>
              <a:t>機能仕様書 </a:t>
            </a:r>
            <a:r>
              <a:rPr lang="en-US" altLang="ja-JP" dirty="0" smtClean="0"/>
              <a:t>etc)</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smtClean="0"/>
              <a:t>いわゆるマニュアルに相当するもの</a:t>
            </a:r>
            <a:endParaRPr lang="en-US" altLang="ja-JP" dirty="0" smtClean="0"/>
          </a:p>
          <a:p>
            <a:pPr lvl="1"/>
            <a:r>
              <a:rPr lang="ja-JP" altLang="en-US" dirty="0" smtClean="0"/>
              <a:t>プログラムの</a:t>
            </a:r>
            <a:r>
              <a:rPr lang="ja-JP" altLang="en-US" dirty="0" smtClean="0"/>
              <a:t>知識が無い人にもわかる</a:t>
            </a:r>
            <a:r>
              <a:rPr lang="ja-JP" altLang="en-US" dirty="0" smtClean="0"/>
              <a:t>内容</a:t>
            </a:r>
            <a:endParaRPr lang="en-US" altLang="ja-JP" dirty="0" smtClean="0"/>
          </a:p>
          <a:p>
            <a:r>
              <a:rPr lang="en-US" altLang="ja-JP" dirty="0" smtClean="0"/>
              <a:t>UI</a:t>
            </a:r>
            <a:r>
              <a:rPr lang="en-US" altLang="ja-JP" dirty="0" smtClean="0"/>
              <a:t>(</a:t>
            </a:r>
            <a:r>
              <a:rPr lang="ja-JP" altLang="en-US" dirty="0" smtClean="0"/>
              <a:t>ユーザーインターフェース</a:t>
            </a:r>
            <a:r>
              <a:rPr lang="en-US" altLang="ja-JP" dirty="0" smtClean="0"/>
              <a:t>)</a:t>
            </a:r>
            <a:r>
              <a:rPr lang="ja-JP" altLang="en-US" dirty="0" smtClean="0"/>
              <a:t>主体</a:t>
            </a:r>
            <a:endParaRPr lang="en-US" altLang="ja-JP" dirty="0" smtClean="0"/>
          </a:p>
          <a:p>
            <a:pPr lvl="1"/>
            <a:r>
              <a:rPr lang="ja-JP" altLang="en-US" dirty="0" smtClean="0"/>
              <a:t>どのような画面モードがあるのか</a:t>
            </a:r>
            <a:endParaRPr lang="en-US" altLang="ja-JP" dirty="0" smtClean="0"/>
          </a:p>
          <a:p>
            <a:pPr lvl="1"/>
            <a:r>
              <a:rPr lang="ja-JP" altLang="en-US" dirty="0" smtClean="0"/>
              <a:t>画</a:t>
            </a:r>
            <a:r>
              <a:rPr lang="ja-JP" altLang="en-US" dirty="0" smtClean="0"/>
              <a:t>面上の項目の説明、操作</a:t>
            </a:r>
            <a:r>
              <a:rPr lang="ja-JP" altLang="en-US" dirty="0" smtClean="0"/>
              <a:t>方法</a:t>
            </a:r>
            <a:endParaRPr lang="en-US" altLang="ja-JP" dirty="0" smtClean="0"/>
          </a:p>
          <a:p>
            <a:pPr lvl="1"/>
            <a:r>
              <a:rPr lang="ja-JP" altLang="en-US" dirty="0" smtClean="0"/>
              <a:t>画像</a:t>
            </a:r>
            <a:r>
              <a:rPr lang="ja-JP" altLang="en-US" dirty="0" smtClean="0"/>
              <a:t>とか載せておくと良いか</a:t>
            </a:r>
            <a:r>
              <a:rPr lang="ja-JP" altLang="en-US" dirty="0" smtClean="0"/>
              <a:t>も</a:t>
            </a:r>
            <a:endParaRPr lang="en-US" altLang="ja-JP" dirty="0" smtClean="0"/>
          </a:p>
          <a:p>
            <a:r>
              <a:rPr lang="ja-JP" altLang="en-US" dirty="0" smtClean="0"/>
              <a:t>プロデューシング</a:t>
            </a:r>
            <a:r>
              <a:rPr lang="ja-JP" altLang="en-US" dirty="0" smtClean="0"/>
              <a:t>の発表がベースになる</a:t>
            </a:r>
            <a:endParaRPr lang="en-US" altLang="ja-JP" dirty="0" smtClean="0"/>
          </a:p>
          <a:p>
            <a:pPr lvl="1"/>
            <a:r>
              <a:rPr lang="en-US" altLang="ja-JP" dirty="0" smtClean="0"/>
              <a:t>…</a:t>
            </a:r>
            <a:r>
              <a:rPr lang="ja-JP" altLang="en-US" dirty="0" smtClean="0"/>
              <a:t>はずだよな？</a:t>
            </a:r>
            <a:r>
              <a:rPr lang="ja-JP" altLang="en-US" dirty="0" smtClean="0"/>
              <a:t/>
            </a:r>
            <a:br>
              <a:rPr lang="ja-JP" altLang="en-US" dirty="0" smtClean="0"/>
            </a:br>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内部</a:t>
            </a:r>
            <a:r>
              <a:rPr lang="ja-JP" altLang="en-US" dirty="0" smtClean="0"/>
              <a:t>仕様</a:t>
            </a:r>
            <a:r>
              <a:rPr lang="en-US" altLang="ja-JP" dirty="0" smtClean="0"/>
              <a:t/>
            </a:r>
            <a:br>
              <a:rPr lang="en-US" altLang="ja-JP" dirty="0" smtClean="0"/>
            </a:br>
            <a:r>
              <a:rPr lang="ja-JP" altLang="en-US" dirty="0" smtClean="0"/>
              <a:t> </a:t>
            </a:r>
            <a:r>
              <a:rPr lang="en-US" altLang="ja-JP" dirty="0" smtClean="0"/>
              <a:t>(</a:t>
            </a:r>
            <a:r>
              <a:rPr lang="ja-JP" altLang="en-US" dirty="0" smtClean="0"/>
              <a:t>詳細仕様書、設計書 </a:t>
            </a:r>
            <a:r>
              <a:rPr lang="en-US" altLang="ja-JP" dirty="0" smtClean="0"/>
              <a:t>etc)</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プログラム</a:t>
            </a:r>
            <a:r>
              <a:rPr lang="ja-JP" altLang="en-US" dirty="0" smtClean="0"/>
              <a:t>の詳細</a:t>
            </a:r>
            <a:r>
              <a:rPr lang="ja-JP" altLang="en-US" dirty="0" smtClean="0"/>
              <a:t>設計書</a:t>
            </a:r>
            <a:endParaRPr lang="en-US" altLang="ja-JP" dirty="0" smtClean="0"/>
          </a:p>
          <a:p>
            <a:pPr lvl="1"/>
            <a:r>
              <a:rPr lang="ja-JP" altLang="en-US" dirty="0" smtClean="0"/>
              <a:t>開発者向け</a:t>
            </a:r>
            <a:r>
              <a:rPr lang="ja-JP" altLang="en-US" dirty="0" smtClean="0"/>
              <a:t>の</a:t>
            </a:r>
            <a:r>
              <a:rPr lang="ja-JP" altLang="en-US" dirty="0" smtClean="0"/>
              <a:t>内容</a:t>
            </a:r>
            <a:endParaRPr lang="en-US" altLang="ja-JP" dirty="0" smtClean="0"/>
          </a:p>
          <a:p>
            <a:pPr lvl="1"/>
            <a:r>
              <a:rPr lang="ja-JP" altLang="en-US" dirty="0" smtClean="0"/>
              <a:t>開発</a:t>
            </a:r>
            <a:r>
              <a:rPr lang="ja-JP" altLang="en-US" dirty="0" smtClean="0"/>
              <a:t>環境</a:t>
            </a:r>
            <a:r>
              <a:rPr lang="en-US" altLang="ja-JP" dirty="0" smtClean="0"/>
              <a:t>(</a:t>
            </a:r>
            <a:r>
              <a:rPr lang="ja-JP" altLang="en-US" dirty="0" smtClean="0"/>
              <a:t>条件</a:t>
            </a:r>
            <a:r>
              <a:rPr lang="en-US" altLang="ja-JP" dirty="0" smtClean="0"/>
              <a:t>)</a:t>
            </a:r>
            <a:r>
              <a:rPr lang="ja-JP" altLang="en-US" dirty="0" err="1" smtClean="0"/>
              <a:t>、</a:t>
            </a:r>
            <a:r>
              <a:rPr lang="ja-JP" altLang="en-US" dirty="0" smtClean="0"/>
              <a:t>クラス仕様、構成、アルゴリズム等の</a:t>
            </a:r>
            <a:r>
              <a:rPr lang="ja-JP" altLang="en-US" dirty="0" smtClean="0"/>
              <a:t>説明</a:t>
            </a:r>
            <a:endParaRPr lang="en-US" altLang="ja-JP" dirty="0" smtClean="0"/>
          </a:p>
          <a:p>
            <a:r>
              <a:rPr lang="ja-JP" altLang="en-US" dirty="0" smtClean="0"/>
              <a:t>プログラム</a:t>
            </a:r>
            <a:r>
              <a:rPr lang="ja-JP" altLang="en-US" dirty="0" smtClean="0"/>
              <a:t>の内部動作に</a:t>
            </a:r>
            <a:r>
              <a:rPr lang="ja-JP" altLang="en-US" dirty="0" smtClean="0"/>
              <a:t>ついてまとめる</a:t>
            </a:r>
            <a:endParaRPr lang="en-US" altLang="ja-JP" dirty="0" smtClean="0"/>
          </a:p>
          <a:p>
            <a:pPr lvl="1"/>
            <a:r>
              <a:rPr lang="ja-JP" altLang="en-US" dirty="0" smtClean="0"/>
              <a:t>これ</a:t>
            </a:r>
            <a:r>
              <a:rPr lang="ja-JP" altLang="en-US" dirty="0" smtClean="0"/>
              <a:t>とソースコードがあればプログラムの中身が全部わかる、というくらい</a:t>
            </a:r>
            <a:r>
              <a:rPr lang="ja-JP" altLang="en-US" dirty="0" smtClean="0"/>
              <a:t>に</a:t>
            </a:r>
            <a:endParaRPr lang="en-US" altLang="ja-JP" dirty="0" smtClean="0"/>
          </a:p>
          <a:p>
            <a:pPr lvl="1"/>
            <a:r>
              <a:rPr lang="ja-JP" altLang="en-US" dirty="0" smtClean="0"/>
              <a:t>必要</a:t>
            </a:r>
            <a:r>
              <a:rPr lang="ja-JP" altLang="en-US" dirty="0" smtClean="0"/>
              <a:t>に応じてコンポーネント図やフローチャート等も書く</a:t>
            </a:r>
          </a:p>
          <a:p>
            <a:endParaRPr kumimoji="1" lang="ja-JP"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敵はどこだ！？</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内部仕様をまとめたら、解決するべき問題点を列挙する</a:t>
            </a:r>
            <a:endParaRPr kumimoji="1" lang="en-US" altLang="ja-JP" dirty="0" smtClean="0"/>
          </a:p>
          <a:p>
            <a:pPr lvl="1"/>
            <a:r>
              <a:rPr lang="ja-JP" altLang="en-US" dirty="0" smtClean="0"/>
              <a:t>やればすぐ解決する問題</a:t>
            </a:r>
            <a:endParaRPr lang="en-US" altLang="ja-JP" dirty="0" smtClean="0"/>
          </a:p>
          <a:p>
            <a:pPr lvl="2"/>
            <a:r>
              <a:rPr lang="ja-JP" altLang="en-US" dirty="0" smtClean="0"/>
              <a:t>すぐやっちゃいましょう</a:t>
            </a:r>
            <a:endParaRPr lang="en-US" altLang="ja-JP" dirty="0" smtClean="0"/>
          </a:p>
          <a:p>
            <a:pPr lvl="1"/>
            <a:r>
              <a:rPr kumimoji="1" lang="ja-JP" altLang="en-US" dirty="0"/>
              <a:t>時間</a:t>
            </a:r>
            <a:r>
              <a:rPr kumimoji="1" lang="ja-JP" altLang="en-US" dirty="0" smtClean="0"/>
              <a:t>をかければ解決する問題</a:t>
            </a:r>
            <a:endParaRPr kumimoji="1" lang="en-US" altLang="ja-JP" dirty="0" smtClean="0"/>
          </a:p>
          <a:p>
            <a:pPr lvl="2"/>
            <a:r>
              <a:rPr lang="ja-JP" altLang="en-US" dirty="0"/>
              <a:t>早め</a:t>
            </a:r>
            <a:r>
              <a:rPr lang="ja-JP" altLang="en-US" dirty="0" smtClean="0"/>
              <a:t>に手を付けましょう</a:t>
            </a:r>
            <a:endParaRPr kumimoji="1" lang="en-US" altLang="ja-JP" dirty="0" smtClean="0"/>
          </a:p>
          <a:p>
            <a:pPr lvl="1"/>
            <a:r>
              <a:rPr kumimoji="1" lang="ja-JP" altLang="en-US" dirty="0" smtClean="0"/>
              <a:t>時間をかけても解決しない</a:t>
            </a:r>
            <a:r>
              <a:rPr kumimoji="1" lang="en-US" altLang="ja-JP" dirty="0" smtClean="0"/>
              <a:t/>
            </a:r>
            <a:br>
              <a:rPr kumimoji="1" lang="en-US" altLang="ja-JP" dirty="0" smtClean="0"/>
            </a:br>
            <a:r>
              <a:rPr kumimoji="1" lang="en-US" altLang="ja-JP" dirty="0" smtClean="0"/>
              <a:t>(</a:t>
            </a:r>
            <a:r>
              <a:rPr kumimoji="1" lang="ja-JP" altLang="en-US" dirty="0" smtClean="0"/>
              <a:t>でも判明すれば瞬殺できる</a:t>
            </a:r>
            <a:r>
              <a:rPr kumimoji="1" lang="en-US" altLang="ja-JP" dirty="0" smtClean="0"/>
              <a:t>)</a:t>
            </a:r>
            <a:r>
              <a:rPr kumimoji="1" lang="ja-JP" altLang="en-US" dirty="0" smtClean="0"/>
              <a:t>問題</a:t>
            </a:r>
            <a:endParaRPr kumimoji="1" lang="en-US" altLang="ja-JP" dirty="0" smtClean="0"/>
          </a:p>
          <a:p>
            <a:pPr lvl="2"/>
            <a:r>
              <a:rPr lang="ja-JP" altLang="en-US" dirty="0"/>
              <a:t>早め</a:t>
            </a:r>
            <a:r>
              <a:rPr lang="ja-JP" altLang="en-US" dirty="0" smtClean="0"/>
              <a:t>に相談しましょう</a:t>
            </a:r>
            <a:endParaRPr kumimoji="1" lang="en-US" altLang="ja-JP" dirty="0" smtClean="0"/>
          </a:p>
          <a:p>
            <a:pPr lvl="1"/>
            <a:r>
              <a:rPr lang="ja-JP" altLang="en-US" dirty="0"/>
              <a:t>本気</a:t>
            </a:r>
            <a:r>
              <a:rPr lang="ja-JP" altLang="en-US" dirty="0" smtClean="0"/>
              <a:t>でどうしようもない問題</a:t>
            </a:r>
            <a:endParaRPr lang="en-US" altLang="ja-JP" dirty="0" smtClean="0"/>
          </a:p>
          <a:p>
            <a:pPr lvl="2"/>
            <a:r>
              <a:rPr kumimoji="1" lang="ja-JP" altLang="en-US" dirty="0"/>
              <a:t>どうしましょう</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スケジューリング</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使える作業時間と、解決するべき課題の所要時間を算出</a:t>
            </a:r>
            <a:endParaRPr kumimoji="1" lang="en-US" altLang="ja-JP" dirty="0" smtClean="0"/>
          </a:p>
          <a:p>
            <a:pPr lvl="1"/>
            <a:r>
              <a:rPr lang="ja-JP" altLang="en-US" dirty="0" smtClean="0"/>
              <a:t>くれぐれ</a:t>
            </a:r>
            <a:r>
              <a:rPr lang="ja-JP" altLang="en-US" dirty="0" smtClean="0"/>
              <a:t>も学業に支障の無いように！</a:t>
            </a:r>
            <a:endParaRPr lang="en-US" altLang="ja-JP" dirty="0" smtClean="0"/>
          </a:p>
          <a:p>
            <a:pPr lvl="1"/>
            <a:r>
              <a:rPr kumimoji="1" lang="ja-JP" altLang="en-US" dirty="0" smtClean="0"/>
              <a:t>解決所要</a:t>
            </a:r>
            <a:r>
              <a:rPr kumimoji="1" lang="ja-JP" altLang="en-US" dirty="0" smtClean="0"/>
              <a:t>時間も甘く見積もりすぎないこと</a:t>
            </a:r>
            <a:endParaRPr kumimoji="1" lang="en-US" altLang="ja-JP" dirty="0" smtClean="0"/>
          </a:p>
          <a:p>
            <a:r>
              <a:rPr lang="ja-JP" altLang="en-US" dirty="0" smtClean="0"/>
              <a:t>半月単位</a:t>
            </a:r>
            <a:r>
              <a:rPr lang="ja-JP" altLang="en-US" dirty="0" smtClean="0"/>
              <a:t>でやるべきことをリストアップ</a:t>
            </a:r>
            <a:endParaRPr lang="en-US" altLang="ja-JP" dirty="0" smtClean="0"/>
          </a:p>
          <a:p>
            <a:pPr lvl="1"/>
            <a:r>
              <a:rPr kumimoji="1" lang="ja-JP" altLang="en-US" dirty="0" smtClean="0"/>
              <a:t>遅れが</a:t>
            </a:r>
            <a:r>
              <a:rPr kumimoji="1" lang="ja-JP" altLang="en-US" dirty="0" smtClean="0"/>
              <a:t>生じたり、問題が起きたら即相談</a:t>
            </a:r>
            <a:endParaRPr kumimoji="1" lang="en-US" altLang="ja-JP" dirty="0" smtClean="0"/>
          </a:p>
          <a:p>
            <a:pPr lvl="1"/>
            <a:r>
              <a:rPr lang="ja-JP" altLang="en-US" dirty="0" smtClean="0"/>
              <a:t>前倒しで予定を立てて、トラブルが起きたらリスケできる余裕を作る</a:t>
            </a:r>
            <a:endParaRPr kumimoji="1" lang="ja-JP"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前期の進め方</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毎週の講座と設定した課題による評価</a:t>
            </a:r>
            <a:endParaRPr lang="en-US" altLang="ja-JP" dirty="0" smtClean="0"/>
          </a:p>
          <a:p>
            <a:r>
              <a:rPr lang="ja-JP" altLang="en-US" dirty="0" smtClean="0"/>
              <a:t>学期末時点での制作物および仕様書に</a:t>
            </a:r>
            <a:r>
              <a:rPr lang="en-US" altLang="ja-JP" dirty="0" smtClean="0"/>
              <a:t/>
            </a:r>
            <a:br>
              <a:rPr lang="en-US" altLang="ja-JP" dirty="0" smtClean="0"/>
            </a:br>
            <a:r>
              <a:rPr lang="ja-JP" altLang="en-US" dirty="0" smtClean="0"/>
              <a:t>よる評価</a:t>
            </a:r>
            <a:endParaRPr lang="en-US" altLang="ja-JP" dirty="0" smtClean="0"/>
          </a:p>
          <a:p>
            <a:endParaRPr lang="en-US" altLang="ja-JP" dirty="0" smtClean="0"/>
          </a:p>
          <a:p>
            <a:r>
              <a:rPr lang="en-US" altLang="ja-JP" dirty="0" smtClean="0"/>
              <a:t>3</a:t>
            </a:r>
            <a:r>
              <a:rPr lang="ja-JP" altLang="en-US" dirty="0" smtClean="0"/>
              <a:t>年生チームは</a:t>
            </a:r>
            <a:r>
              <a:rPr lang="en-US" altLang="ja-JP" dirty="0" smtClean="0"/>
              <a:t>1</a:t>
            </a:r>
            <a:r>
              <a:rPr lang="ja-JP" altLang="en-US" dirty="0" smtClean="0"/>
              <a:t>回コードレビューを</a:t>
            </a:r>
            <a:r>
              <a:rPr lang="en-US" altLang="ja-JP" dirty="0" smtClean="0"/>
              <a:t/>
            </a:r>
            <a:br>
              <a:rPr lang="en-US" altLang="ja-JP" dirty="0" smtClean="0"/>
            </a:br>
            <a:r>
              <a:rPr lang="ja-JP" altLang="en-US" dirty="0" smtClean="0"/>
              <a:t>受けることを強く推奨します</a:t>
            </a:r>
            <a:endParaRPr lang="en-US" altLang="ja-JP" dirty="0" smtClean="0"/>
          </a:p>
          <a:p>
            <a:pPr lvl="1"/>
            <a:r>
              <a:rPr lang="en-US" altLang="ja-JP" dirty="0" smtClean="0"/>
              <a:t>XNA</a:t>
            </a:r>
            <a:r>
              <a:rPr lang="ja-JP" altLang="en-US" dirty="0" smtClean="0"/>
              <a:t>や</a:t>
            </a:r>
            <a:r>
              <a:rPr lang="en-US" altLang="ja-JP" dirty="0" smtClean="0"/>
              <a:t>DX</a:t>
            </a:r>
            <a:r>
              <a:rPr lang="ja-JP" altLang="en-US" dirty="0" smtClean="0"/>
              <a:t>ライブラリでもいいですよ</a:t>
            </a:r>
            <a:endParaRPr lang="en-US" altLang="ja-JP"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コードレビューの進め方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事前に現時点でのプロジェクトと</a:t>
            </a:r>
            <a:r>
              <a:rPr kumimoji="1" lang="en-US" altLang="ja-JP" dirty="0" smtClean="0"/>
              <a:t/>
            </a:r>
            <a:br>
              <a:rPr kumimoji="1" lang="en-US" altLang="ja-JP" dirty="0" smtClean="0"/>
            </a:br>
            <a:r>
              <a:rPr kumimoji="1" lang="ja-JP" altLang="en-US" dirty="0" smtClean="0"/>
              <a:t>内部仕様書を提出</a:t>
            </a:r>
            <a:endParaRPr kumimoji="1" lang="en-US" altLang="ja-JP" dirty="0" smtClean="0"/>
          </a:p>
          <a:p>
            <a:r>
              <a:rPr lang="en-US" altLang="ja-JP" dirty="0" smtClean="0"/>
              <a:t>3</a:t>
            </a:r>
            <a:r>
              <a:rPr lang="ja-JP" altLang="en-US" dirty="0" smtClean="0"/>
              <a:t>週に</a:t>
            </a:r>
            <a:r>
              <a:rPr lang="en-US" altLang="ja-JP" dirty="0" smtClean="0"/>
              <a:t>1</a:t>
            </a:r>
            <a:r>
              <a:rPr lang="ja-JP" altLang="en-US" dirty="0" smtClean="0"/>
              <a:t>回程度コードレビューの週を作り、</a:t>
            </a:r>
            <a:r>
              <a:rPr lang="en-US" altLang="ja-JP" dirty="0" smtClean="0"/>
              <a:t/>
            </a:r>
            <a:br>
              <a:rPr lang="en-US" altLang="ja-JP" dirty="0" smtClean="0"/>
            </a:br>
            <a:r>
              <a:rPr lang="ja-JP" altLang="en-US" dirty="0" smtClean="0"/>
              <a:t>そこで私がずん</a:t>
            </a:r>
            <a:r>
              <a:rPr lang="ja-JP" altLang="en-US" dirty="0" err="1" smtClean="0"/>
              <a:t>ばらりと</a:t>
            </a:r>
            <a:r>
              <a:rPr lang="ja-JP" altLang="en-US" dirty="0" smtClean="0"/>
              <a:t>斬ります</a:t>
            </a:r>
            <a:endParaRPr lang="en-US" altLang="ja-JP" dirty="0" smtClean="0"/>
          </a:p>
          <a:p>
            <a:endParaRPr lang="en-US" altLang="ja-JP" dirty="0" smtClean="0"/>
          </a:p>
          <a:p>
            <a:r>
              <a:rPr lang="ja-JP" altLang="en-US" dirty="0" smtClean="0"/>
              <a:t>なるべく早い方が幸せだと思います</a:t>
            </a:r>
            <a:endParaRPr lang="en-US" altLang="ja-JP"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スケジュール</a:t>
            </a:r>
            <a:r>
              <a:rPr kumimoji="1" lang="en-US" altLang="ja-JP" dirty="0" smtClean="0"/>
              <a:t>(</a:t>
            </a:r>
            <a:r>
              <a:rPr kumimoji="1" lang="ja-JP" altLang="en-US" dirty="0" smtClean="0"/>
              <a:t>予定</a:t>
            </a:r>
            <a:r>
              <a:rPr kumimoji="1" lang="en-US" altLang="ja-JP" dirty="0" smtClean="0"/>
              <a:t>)</a:t>
            </a:r>
            <a:endParaRPr kumimoji="1" lang="ja-JP" altLang="en-US" dirty="0"/>
          </a:p>
        </p:txBody>
      </p:sp>
      <p:sp>
        <p:nvSpPr>
          <p:cNvPr id="3" name="コンテンツ プレースホルダ 2"/>
          <p:cNvSpPr>
            <a:spLocks noGrp="1"/>
          </p:cNvSpPr>
          <p:nvPr>
            <p:ph sz="half" idx="1"/>
          </p:nvPr>
        </p:nvSpPr>
        <p:spPr/>
        <p:txBody>
          <a:bodyPr>
            <a:normAutofit/>
          </a:bodyPr>
          <a:lstStyle/>
          <a:p>
            <a:r>
              <a:rPr kumimoji="1" lang="en-US" altLang="ja-JP" dirty="0" smtClean="0">
                <a:solidFill>
                  <a:srgbClr val="FF0000"/>
                </a:solidFill>
              </a:rPr>
              <a:t>4/21:</a:t>
            </a:r>
            <a:r>
              <a:rPr kumimoji="1" lang="ja-JP" altLang="en-US" dirty="0" smtClean="0">
                <a:solidFill>
                  <a:srgbClr val="FF0000"/>
                </a:solidFill>
              </a:rPr>
              <a:t>本日</a:t>
            </a:r>
            <a:endParaRPr kumimoji="1" lang="en-US" altLang="ja-JP" dirty="0" smtClean="0">
              <a:solidFill>
                <a:srgbClr val="FF0000"/>
              </a:solidFill>
            </a:endParaRPr>
          </a:p>
          <a:p>
            <a:r>
              <a:rPr lang="en-US" altLang="ja-JP" dirty="0" smtClean="0"/>
              <a:t>4/28:2</a:t>
            </a:r>
            <a:r>
              <a:rPr lang="ja-JP" altLang="en-US" dirty="0" smtClean="0"/>
              <a:t>年</a:t>
            </a:r>
            <a:endParaRPr lang="en-US" altLang="ja-JP" dirty="0" smtClean="0"/>
          </a:p>
          <a:p>
            <a:r>
              <a:rPr kumimoji="1" lang="en-US" altLang="ja-JP" dirty="0" smtClean="0"/>
              <a:t>5/12:3</a:t>
            </a:r>
            <a:r>
              <a:rPr kumimoji="1" lang="ja-JP" altLang="en-US" dirty="0" smtClean="0"/>
              <a:t>年</a:t>
            </a:r>
            <a:r>
              <a:rPr kumimoji="1" lang="en-US" altLang="ja-JP" dirty="0" smtClean="0"/>
              <a:t>CR</a:t>
            </a:r>
          </a:p>
          <a:p>
            <a:r>
              <a:rPr lang="en-US" altLang="ja-JP" dirty="0" smtClean="0"/>
              <a:t>5/19:2</a:t>
            </a:r>
            <a:r>
              <a:rPr lang="ja-JP" altLang="en-US" dirty="0" smtClean="0"/>
              <a:t>年</a:t>
            </a:r>
            <a:endParaRPr lang="en-US" altLang="ja-JP" dirty="0" smtClean="0"/>
          </a:p>
          <a:p>
            <a:r>
              <a:rPr kumimoji="1" lang="en-US" altLang="ja-JP" dirty="0" smtClean="0"/>
              <a:t>5/26:3</a:t>
            </a:r>
            <a:r>
              <a:rPr kumimoji="1" lang="ja-JP" altLang="en-US" dirty="0" smtClean="0"/>
              <a:t>年</a:t>
            </a:r>
            <a:r>
              <a:rPr kumimoji="1" lang="en-US" altLang="ja-JP" dirty="0" smtClean="0"/>
              <a:t>CR</a:t>
            </a:r>
          </a:p>
          <a:p>
            <a:r>
              <a:rPr lang="en-US" altLang="ja-JP" dirty="0" smtClean="0"/>
              <a:t>6/2:2</a:t>
            </a:r>
            <a:r>
              <a:rPr lang="ja-JP" altLang="en-US" dirty="0" smtClean="0"/>
              <a:t>年</a:t>
            </a:r>
            <a:endParaRPr lang="en-US" altLang="ja-JP" dirty="0" smtClean="0"/>
          </a:p>
          <a:p>
            <a:r>
              <a:rPr lang="en-US" altLang="ja-JP" dirty="0" smtClean="0"/>
              <a:t>6/9:3</a:t>
            </a:r>
            <a:r>
              <a:rPr lang="ja-JP" altLang="en-US" dirty="0" smtClean="0"/>
              <a:t>年</a:t>
            </a:r>
            <a:r>
              <a:rPr lang="en-US" altLang="ja-JP" dirty="0" smtClean="0"/>
              <a:t>CR</a:t>
            </a:r>
            <a:endParaRPr lang="en-US" altLang="ja-JP" dirty="0" smtClean="0"/>
          </a:p>
          <a:p>
            <a:endParaRPr lang="en-US" altLang="ja-JP" dirty="0" smtClean="0"/>
          </a:p>
        </p:txBody>
      </p:sp>
      <p:sp>
        <p:nvSpPr>
          <p:cNvPr id="4" name="コンテンツ プレースホルダ 3"/>
          <p:cNvSpPr>
            <a:spLocks noGrp="1"/>
          </p:cNvSpPr>
          <p:nvPr>
            <p:ph sz="half" idx="2"/>
          </p:nvPr>
        </p:nvSpPr>
        <p:spPr/>
        <p:txBody>
          <a:bodyPr>
            <a:normAutofit/>
          </a:bodyPr>
          <a:lstStyle/>
          <a:p>
            <a:r>
              <a:rPr lang="en-US" altLang="ja-JP" dirty="0" smtClean="0"/>
              <a:t>6/16:</a:t>
            </a:r>
            <a:endParaRPr lang="en-US" altLang="ja-JP" dirty="0" smtClean="0"/>
          </a:p>
          <a:p>
            <a:r>
              <a:rPr lang="en-US" altLang="ja-JP" dirty="0" smtClean="0"/>
              <a:t>6/23:</a:t>
            </a:r>
            <a:endParaRPr lang="en-US" altLang="ja-JP" dirty="0" smtClean="0"/>
          </a:p>
          <a:p>
            <a:r>
              <a:rPr lang="en-US" altLang="ja-JP" dirty="0" smtClean="0"/>
              <a:t>6/30:</a:t>
            </a:r>
            <a:endParaRPr lang="en-US" altLang="ja-JP" dirty="0" smtClean="0"/>
          </a:p>
          <a:p>
            <a:r>
              <a:rPr lang="en-US" altLang="ja-JP" dirty="0" smtClean="0"/>
              <a:t>7/7:</a:t>
            </a:r>
            <a:endParaRPr lang="ja-JP" altLang="en-US" dirty="0" smtClean="0"/>
          </a:p>
          <a:p>
            <a:r>
              <a:rPr kumimoji="1" lang="en-US" altLang="ja-JP" dirty="0" smtClean="0"/>
              <a:t>7/14:</a:t>
            </a:r>
          </a:p>
          <a:p>
            <a:r>
              <a:rPr lang="en-US" altLang="ja-JP" dirty="0" smtClean="0"/>
              <a:t>7/21:</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smtClean="0"/>
              <a:t>開発環境について</a:t>
            </a:r>
            <a:endParaRPr kumimoji="1" lang="ja-JP" altLang="en-US" dirty="0"/>
          </a:p>
        </p:txBody>
      </p:sp>
      <p:sp>
        <p:nvSpPr>
          <p:cNvPr id="6" name="コンテンツ プレースホルダ 5"/>
          <p:cNvSpPr>
            <a:spLocks noGrp="1"/>
          </p:cNvSpPr>
          <p:nvPr>
            <p:ph idx="1"/>
          </p:nvPr>
        </p:nvSpPr>
        <p:spPr/>
        <p:txBody>
          <a:bodyPr/>
          <a:lstStyle/>
          <a:p>
            <a:r>
              <a:rPr kumimoji="1" lang="ja-JP" altLang="en-US" dirty="0" smtClean="0"/>
              <a:t>言語：</a:t>
            </a:r>
            <a:r>
              <a:rPr kumimoji="1" lang="en-US" altLang="ja-JP" dirty="0" smtClean="0"/>
              <a:t>C++</a:t>
            </a:r>
          </a:p>
          <a:p>
            <a:r>
              <a:rPr lang="ja-JP" altLang="en-US" dirty="0" smtClean="0"/>
              <a:t>ライブラリ：</a:t>
            </a:r>
            <a:r>
              <a:rPr lang="en-US" altLang="ja-JP" dirty="0" smtClean="0"/>
              <a:t>FK </a:t>
            </a:r>
            <a:r>
              <a:rPr lang="en-US" altLang="ja-JP" dirty="0" err="1" smtClean="0"/>
              <a:t>ToolKit</a:t>
            </a:r>
            <a:r>
              <a:rPr lang="en-US" altLang="ja-JP" dirty="0" smtClean="0"/>
              <a:t> System</a:t>
            </a:r>
          </a:p>
          <a:p>
            <a:r>
              <a:rPr lang="ja-JP" altLang="en-US" dirty="0" smtClean="0"/>
              <a:t>基盤</a:t>
            </a:r>
            <a:r>
              <a:rPr lang="en-US" altLang="ja-JP" dirty="0" smtClean="0"/>
              <a:t>API</a:t>
            </a:r>
            <a:r>
              <a:rPr lang="ja-JP" altLang="en-US" dirty="0" smtClean="0"/>
              <a:t>：</a:t>
            </a:r>
            <a:r>
              <a:rPr lang="en-US" altLang="ja-JP" dirty="0" smtClean="0"/>
              <a:t>OpenGL, </a:t>
            </a:r>
            <a:r>
              <a:rPr lang="en-US" altLang="ja-JP" dirty="0" err="1" smtClean="0"/>
              <a:t>OpenAL</a:t>
            </a:r>
            <a:endParaRPr lang="en-US" altLang="ja-JP" dirty="0" smtClean="0"/>
          </a:p>
          <a:p>
            <a:r>
              <a:rPr lang="en-US" altLang="ja-JP" dirty="0" smtClean="0"/>
              <a:t>IDE(</a:t>
            </a:r>
            <a:r>
              <a:rPr lang="ja-JP" altLang="en-US" dirty="0" smtClean="0"/>
              <a:t>開発環境</a:t>
            </a:r>
            <a:r>
              <a:rPr lang="en-US" altLang="ja-JP" dirty="0" smtClean="0"/>
              <a:t>)</a:t>
            </a:r>
            <a:r>
              <a:rPr lang="ja-JP" altLang="en-US" dirty="0" smtClean="0"/>
              <a:t>：</a:t>
            </a:r>
            <a:r>
              <a:rPr lang="en-US" altLang="ja-JP" dirty="0" smtClean="0"/>
              <a:t>Visual Studio </a:t>
            </a:r>
            <a:r>
              <a:rPr lang="en-US" altLang="ja-JP" dirty="0" smtClean="0"/>
              <a:t>2008</a:t>
            </a:r>
          </a:p>
          <a:p>
            <a:pPr lvl="1"/>
            <a:r>
              <a:rPr lang="en-US" altLang="ja-JP" dirty="0" smtClean="0"/>
              <a:t>2005</a:t>
            </a:r>
            <a:r>
              <a:rPr lang="ja-JP" altLang="en-US" dirty="0" smtClean="0"/>
              <a:t>はサポートを打ち切ります</a:t>
            </a:r>
            <a:endParaRPr lang="en-US" altLang="ja-JP" dirty="0" smtClean="0"/>
          </a:p>
          <a:p>
            <a:pPr lvl="1"/>
            <a:r>
              <a:rPr lang="en-US" altLang="ja-JP" dirty="0" smtClean="0"/>
              <a:t>2010</a:t>
            </a:r>
            <a:r>
              <a:rPr lang="ja-JP" altLang="en-US" dirty="0" smtClean="0"/>
              <a:t>は学内でインストールできるようになり次第サポートします</a:t>
            </a:r>
            <a:endParaRPr lang="en-US" altLang="ja-JP" dirty="0" smtClean="0"/>
          </a:p>
          <a:p>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今日のお話</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2</a:t>
            </a:r>
            <a:r>
              <a:rPr kumimoji="1" lang="ja-JP" altLang="en-US" dirty="0" smtClean="0"/>
              <a:t>年生向けガイダンス</a:t>
            </a:r>
            <a:endParaRPr kumimoji="1" lang="en-US" altLang="ja-JP" dirty="0" smtClean="0"/>
          </a:p>
          <a:p>
            <a:r>
              <a:rPr lang="en-US" altLang="ja-JP" dirty="0" smtClean="0"/>
              <a:t>3</a:t>
            </a:r>
            <a:r>
              <a:rPr lang="ja-JP" altLang="en-US" dirty="0" smtClean="0"/>
              <a:t>年生向けガイダンス</a:t>
            </a:r>
            <a:endParaRPr lang="en-US" altLang="ja-JP" dirty="0" smtClean="0"/>
          </a:p>
          <a:p>
            <a:r>
              <a:rPr kumimoji="1" lang="ja-JP" altLang="en-US" dirty="0" smtClean="0"/>
              <a:t>今後のスケジュール</a:t>
            </a:r>
            <a:endParaRPr kumimoji="1" lang="en-US" altLang="ja-JP" dirty="0" smtClean="0"/>
          </a:p>
          <a:p>
            <a:r>
              <a:rPr lang="ja-JP" altLang="en-US" dirty="0" smtClean="0"/>
              <a:t>コードレビューの進め方</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a:t>
            </a:r>
            <a:r>
              <a:rPr kumimoji="1" lang="ja-JP" altLang="en-US" dirty="0" smtClean="0"/>
              <a:t>年生が今期やるべきこと</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前年度</a:t>
            </a:r>
            <a:r>
              <a:rPr lang="ja-JP" altLang="en-US" dirty="0" smtClean="0"/>
              <a:t>後期で作品を作ったり、</a:t>
            </a:r>
            <a:r>
              <a:rPr lang="en-US" altLang="ja-JP" dirty="0" smtClean="0"/>
              <a:t/>
            </a:r>
            <a:br>
              <a:rPr lang="en-US" altLang="ja-JP" dirty="0" smtClean="0"/>
            </a:br>
            <a:r>
              <a:rPr lang="ja-JP" altLang="en-US" dirty="0" smtClean="0"/>
              <a:t>作りかけたり、挫折したりした</a:t>
            </a:r>
            <a:endParaRPr lang="en-US" altLang="ja-JP" dirty="0" smtClean="0"/>
          </a:p>
          <a:p>
            <a:endParaRPr kumimoji="1" lang="en-US" altLang="ja-JP" dirty="0" smtClean="0"/>
          </a:p>
          <a:p>
            <a:r>
              <a:rPr kumimoji="1" lang="ja-JP" altLang="en-US" dirty="0" smtClean="0"/>
              <a:t>今期はより効率的に、大規模な</a:t>
            </a:r>
            <a:r>
              <a:rPr kumimoji="1" lang="en-US" altLang="ja-JP" dirty="0" smtClean="0"/>
              <a:t/>
            </a:r>
            <a:br>
              <a:rPr kumimoji="1" lang="en-US" altLang="ja-JP" dirty="0" smtClean="0"/>
            </a:br>
            <a:r>
              <a:rPr kumimoji="1" lang="ja-JP" altLang="en-US" dirty="0" smtClean="0"/>
              <a:t>プログラムを構築する手法を学ぶ</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基礎演習でも言いましたが</a:t>
            </a:r>
            <a:endParaRPr kumimoji="1" lang="ja-JP" altLang="en-US" dirty="0"/>
          </a:p>
        </p:txBody>
      </p:sp>
      <p:sp>
        <p:nvSpPr>
          <p:cNvPr id="3" name="コンテンツ プレースホルダ 2"/>
          <p:cNvSpPr>
            <a:spLocks noGrp="1"/>
          </p:cNvSpPr>
          <p:nvPr>
            <p:ph idx="1"/>
          </p:nvPr>
        </p:nvSpPr>
        <p:spPr/>
        <p:txBody>
          <a:bodyPr/>
          <a:lstStyle/>
          <a:p>
            <a:pPr>
              <a:buNone/>
            </a:pPr>
            <a:r>
              <a:rPr kumimoji="1" lang="ja-JP" altLang="en-US" dirty="0" smtClean="0"/>
              <a:t>「建築の基礎を知らなくても犬小屋は作れます。ですが家は作れません」</a:t>
            </a:r>
            <a:endParaRPr kumimoji="1" lang="en-US" altLang="ja-JP" dirty="0" smtClean="0"/>
          </a:p>
          <a:p>
            <a:pPr>
              <a:buNone/>
            </a:pPr>
            <a:endParaRPr lang="en-US" altLang="ja-JP" dirty="0" smtClean="0"/>
          </a:p>
          <a:p>
            <a:r>
              <a:rPr kumimoji="1" lang="ja-JP" altLang="en-US" dirty="0" smtClean="0"/>
              <a:t>皆さんが最終的に作るのは「家」です。</a:t>
            </a:r>
            <a:endParaRPr kumimoji="1" lang="en-US" altLang="ja-JP" dirty="0" smtClean="0"/>
          </a:p>
          <a:p>
            <a:pPr lvl="1"/>
            <a:r>
              <a:rPr kumimoji="1" lang="ja-JP" altLang="en-US" dirty="0" smtClean="0"/>
              <a:t>今回の作品群は「犬小屋」の域を超えてるものも多いですが</a:t>
            </a:r>
            <a:endParaRPr kumimoji="1" lang="ja-JP"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昨年度の授業は</a:t>
            </a:r>
            <a:r>
              <a:rPr kumimoji="1" lang="en-US" altLang="ja-JP" dirty="0" smtClean="0"/>
              <a:t/>
            </a:r>
            <a:br>
              <a:rPr kumimoji="1" lang="en-US" altLang="ja-JP" dirty="0" smtClean="0"/>
            </a:br>
            <a:r>
              <a:rPr kumimoji="1" lang="ja-JP" altLang="en-US" dirty="0" smtClean="0"/>
              <a:t>「出来ること重視」</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こう書けばこんなことが起きるよ～</a:t>
            </a:r>
            <a:r>
              <a:rPr kumimoji="1" lang="en-US" altLang="ja-JP" dirty="0" smtClean="0"/>
              <a:t/>
            </a:r>
            <a:br>
              <a:rPr kumimoji="1" lang="en-US" altLang="ja-JP" dirty="0" smtClean="0"/>
            </a:br>
            <a:r>
              <a:rPr kumimoji="1" lang="ja-JP" altLang="en-US" dirty="0" smtClean="0"/>
              <a:t>というエサで釣った授業でした。</a:t>
            </a:r>
            <a:endParaRPr kumimoji="1" lang="en-US" altLang="ja-JP" dirty="0" smtClean="0"/>
          </a:p>
          <a:p>
            <a:r>
              <a:rPr lang="ja-JP" altLang="en-US" dirty="0" smtClean="0"/>
              <a:t>しかし</a:t>
            </a:r>
            <a:r>
              <a:rPr lang="ja-JP" altLang="en-US" dirty="0" smtClean="0"/>
              <a:t>、それだけでは苦しくなってきたのを皆さん感じたことと思います。</a:t>
            </a:r>
            <a:endParaRPr lang="en-US" altLang="ja-JP" dirty="0" smtClean="0"/>
          </a:p>
          <a:p>
            <a:endParaRPr kumimoji="1" lang="en-US" altLang="ja-JP" dirty="0" smtClean="0"/>
          </a:p>
          <a:p>
            <a:r>
              <a:rPr kumimoji="1" lang="ja-JP" altLang="en-US" dirty="0" smtClean="0"/>
              <a:t>今期からは「先を見越して地力を付ける」ことを重視します。</a:t>
            </a:r>
            <a:endParaRPr kumimoji="1" lang="en-US" altLang="ja-JP" dirty="0" smtClean="0"/>
          </a:p>
          <a:p>
            <a:pPr lvl="1"/>
            <a:r>
              <a:rPr lang="ja-JP" altLang="en-US" dirty="0" smtClean="0"/>
              <a:t>地味</a:t>
            </a:r>
            <a:r>
              <a:rPr lang="ja-JP" altLang="en-US" dirty="0" smtClean="0"/>
              <a:t>に感じる</a:t>
            </a:r>
            <a:r>
              <a:rPr lang="ja-JP" altLang="en-US" dirty="0" smtClean="0"/>
              <a:t>内容</a:t>
            </a:r>
            <a:r>
              <a:rPr lang="ja-JP" altLang="en-US" dirty="0" smtClean="0"/>
              <a:t>が多いかもしれません。</a:t>
            </a:r>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簡易コードレビュー</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すごい書き方しているコードを紹介</a:t>
            </a:r>
            <a:endParaRPr kumimoji="1" lang="en-US" altLang="ja-JP" dirty="0" smtClean="0"/>
          </a:p>
          <a:p>
            <a:r>
              <a:rPr lang="ja-JP" altLang="en-US" dirty="0" smtClean="0"/>
              <a:t>「もっと効率いい書き方あるなら先に教えろよ！」と思ったかもしれません</a:t>
            </a:r>
            <a:endParaRPr lang="en-US" altLang="ja-JP" dirty="0" smtClean="0"/>
          </a:p>
          <a:p>
            <a:pPr lvl="1"/>
            <a:r>
              <a:rPr kumimoji="1" lang="ja-JP" altLang="en-US" dirty="0" smtClean="0"/>
              <a:t>敢えて教えませんでした</a:t>
            </a:r>
            <a:endParaRPr kumimoji="1" lang="en-US" altLang="ja-JP" dirty="0" smtClean="0"/>
          </a:p>
          <a:p>
            <a:pPr lvl="1"/>
            <a:r>
              <a:rPr lang="ja-JP" altLang="en-US" dirty="0" smtClean="0"/>
              <a:t>初めて学ぶことに対して最初から効率を追求するのはナンセンスです</a:t>
            </a:r>
            <a:endParaRPr lang="en-US" altLang="ja-JP" dirty="0" smtClean="0"/>
          </a:p>
          <a:p>
            <a:pPr lvl="1"/>
            <a:r>
              <a:rPr kumimoji="1" lang="ja-JP" altLang="en-US" dirty="0" smtClean="0"/>
              <a:t>教えたところ</a:t>
            </a:r>
            <a:r>
              <a:rPr kumimoji="1" lang="ja-JP" altLang="en-US" dirty="0" smtClean="0"/>
              <a:t>で身につきません</a:t>
            </a:r>
            <a:endParaRPr kumimoji="1" lang="en-US" altLang="ja-JP" dirty="0" smtClean="0"/>
          </a:p>
          <a:p>
            <a:r>
              <a:rPr lang="ja-JP" altLang="en-US" dirty="0" smtClean="0"/>
              <a:t>まず</a:t>
            </a:r>
            <a:r>
              <a:rPr lang="ja-JP" altLang="en-US" dirty="0" smtClean="0"/>
              <a:t>は非効率的でも動くものを作り、</a:t>
            </a:r>
            <a:r>
              <a:rPr lang="en-US" altLang="ja-JP" dirty="0" smtClean="0"/>
              <a:t/>
            </a:r>
            <a:br>
              <a:rPr lang="en-US" altLang="ja-JP" dirty="0" smtClean="0"/>
            </a:br>
            <a:r>
              <a:rPr lang="ja-JP" altLang="en-US" dirty="0" smtClean="0"/>
              <a:t>その上で効率化の手法を学ぶ</a:t>
            </a:r>
            <a:endParaRPr kumimoji="1" lang="ja-JP"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覚えて欲しい内容</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kumimoji="1" lang="en-US" altLang="ja-JP" dirty="0" smtClean="0"/>
              <a:t>C++</a:t>
            </a:r>
            <a:r>
              <a:rPr kumimoji="1" lang="ja-JP" altLang="en-US" dirty="0" smtClean="0"/>
              <a:t>の基礎</a:t>
            </a:r>
            <a:endParaRPr kumimoji="1" lang="en-US" altLang="ja-JP" dirty="0" smtClean="0"/>
          </a:p>
          <a:p>
            <a:pPr lvl="1"/>
            <a:r>
              <a:rPr lang="ja-JP" altLang="en-US" dirty="0" smtClean="0"/>
              <a:t>配列</a:t>
            </a:r>
            <a:endParaRPr lang="en-US" altLang="ja-JP" dirty="0" smtClean="0"/>
          </a:p>
          <a:p>
            <a:pPr lvl="2"/>
            <a:r>
              <a:rPr lang="en-US" altLang="ja-JP" dirty="0" smtClean="0"/>
              <a:t>teki1, teki2, teki3…</a:t>
            </a:r>
            <a:r>
              <a:rPr lang="ja-JP" altLang="en-US" dirty="0" smtClean="0"/>
              <a:t>とかやめましょう</a:t>
            </a:r>
            <a:endParaRPr lang="en-US" altLang="ja-JP" dirty="0" smtClean="0"/>
          </a:p>
          <a:p>
            <a:pPr lvl="1"/>
            <a:r>
              <a:rPr lang="ja-JP" altLang="en-US" dirty="0" smtClean="0"/>
              <a:t>関数</a:t>
            </a:r>
            <a:endParaRPr lang="en-US" altLang="ja-JP" dirty="0" smtClean="0"/>
          </a:p>
          <a:p>
            <a:pPr lvl="2"/>
            <a:r>
              <a:rPr lang="en-US" altLang="ja-JP" dirty="0" smtClean="0"/>
              <a:t>main()</a:t>
            </a:r>
            <a:r>
              <a:rPr lang="ja-JP" altLang="en-US" dirty="0" smtClean="0"/>
              <a:t>が</a:t>
            </a:r>
            <a:r>
              <a:rPr lang="en-US" altLang="ja-JP" dirty="0" smtClean="0"/>
              <a:t>7600</a:t>
            </a:r>
            <a:r>
              <a:rPr lang="ja-JP" altLang="en-US" dirty="0" smtClean="0"/>
              <a:t>行とか拷問です</a:t>
            </a:r>
            <a:endParaRPr lang="en-US" altLang="ja-JP" dirty="0" smtClean="0"/>
          </a:p>
          <a:p>
            <a:pPr lvl="1"/>
            <a:r>
              <a:rPr kumimoji="1" lang="ja-JP" altLang="en-US" dirty="0" smtClean="0"/>
              <a:t>クラス化</a:t>
            </a:r>
            <a:endParaRPr kumimoji="1" lang="en-US" altLang="ja-JP" dirty="0" smtClean="0"/>
          </a:p>
          <a:p>
            <a:pPr lvl="2"/>
            <a:r>
              <a:rPr lang="ja-JP" altLang="en-US" dirty="0" smtClean="0"/>
              <a:t>使い回し、開発の分担、あらゆる面で大活躍</a:t>
            </a:r>
            <a:endParaRPr lang="en-US" altLang="ja-JP" dirty="0" smtClean="0"/>
          </a:p>
          <a:p>
            <a:pPr lvl="1"/>
            <a:r>
              <a:rPr kumimoji="1" lang="ja-JP" altLang="en-US" dirty="0" smtClean="0"/>
              <a:t>ファイル分割</a:t>
            </a:r>
            <a:endParaRPr kumimoji="1" lang="en-US" altLang="ja-JP" dirty="0" smtClean="0"/>
          </a:p>
          <a:p>
            <a:pPr lvl="2"/>
            <a:r>
              <a:rPr lang="ja-JP" altLang="en-US" dirty="0" smtClean="0"/>
              <a:t>クラス化とあわせて覚えたい</a:t>
            </a:r>
            <a:endParaRPr kumimoji="1" lang="en-US" altLang="ja-JP" dirty="0" smtClean="0"/>
          </a:p>
          <a:p>
            <a:pPr lvl="1"/>
            <a:r>
              <a:rPr lang="ja-JP" altLang="en-US" dirty="0" smtClean="0"/>
              <a:t>動的メモリ管理</a:t>
            </a:r>
            <a:endParaRPr lang="en-US" altLang="ja-JP" dirty="0" smtClean="0"/>
          </a:p>
          <a:p>
            <a:pPr lvl="2"/>
            <a:r>
              <a:rPr kumimoji="1" lang="ja-JP" altLang="en-US" dirty="0" smtClean="0"/>
              <a:t>その場でデータを読み込んで動作させるための方法</a:t>
            </a:r>
            <a:endParaRPr kumimoji="1" lang="en-US" altLang="ja-JP"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覚えたいであろう内容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位置関係や向きに関する判定</a:t>
            </a:r>
            <a:endParaRPr kumimoji="1" lang="en-US" altLang="ja-JP" dirty="0" smtClean="0"/>
          </a:p>
          <a:p>
            <a:pPr lvl="1"/>
            <a:r>
              <a:rPr lang="ja-JP" altLang="en-US" dirty="0" smtClean="0"/>
              <a:t>ベクトルと行列の基礎</a:t>
            </a:r>
            <a:endParaRPr lang="en-US" altLang="ja-JP" dirty="0" smtClean="0"/>
          </a:p>
          <a:p>
            <a:r>
              <a:rPr lang="ja-JP" altLang="en-US" dirty="0" smtClean="0"/>
              <a:t>より高度な当たり判定</a:t>
            </a:r>
            <a:endParaRPr lang="en-US" altLang="ja-JP" dirty="0" smtClean="0"/>
          </a:p>
          <a:p>
            <a:pPr lvl="1"/>
            <a:r>
              <a:rPr lang="ja-JP" altLang="en-US" dirty="0" smtClean="0"/>
              <a:t>提供ライブラリも拡張していきたいですね</a:t>
            </a:r>
            <a:endParaRPr lang="en-US" altLang="ja-JP" dirty="0" smtClean="0"/>
          </a:p>
          <a:p>
            <a:r>
              <a:rPr kumimoji="1" lang="en-US" altLang="ja-JP" dirty="0" smtClean="0"/>
              <a:t>FKUT</a:t>
            </a:r>
            <a:r>
              <a:rPr kumimoji="1" lang="ja-JP" altLang="en-US" dirty="0" smtClean="0"/>
              <a:t>の解説と基本設計</a:t>
            </a:r>
            <a:endParaRPr kumimoji="1" lang="en-US" altLang="ja-JP" dirty="0" smtClean="0"/>
          </a:p>
          <a:p>
            <a:pPr lvl="1"/>
            <a:r>
              <a:rPr lang="en-US" altLang="ja-JP" dirty="0" smtClean="0"/>
              <a:t>C</a:t>
            </a:r>
            <a:r>
              <a:rPr lang="en-US" altLang="ja-JP" dirty="0" smtClean="0"/>
              <a:t>++</a:t>
            </a:r>
            <a:r>
              <a:rPr lang="ja-JP" altLang="en-US" dirty="0" smtClean="0"/>
              <a:t>の基礎を固めた上で触れます</a:t>
            </a:r>
            <a:endParaRPr kumimoji="1" lang="en-US" altLang="ja-JP" dirty="0" smtClean="0"/>
          </a:p>
          <a:p>
            <a:r>
              <a:rPr kumimoji="1" lang="ja-JP" altLang="en-US" dirty="0" smtClean="0"/>
              <a:t>エフェクト</a:t>
            </a:r>
            <a:endParaRPr kumimoji="1" lang="en-US" altLang="ja-JP" dirty="0" smtClean="0"/>
          </a:p>
          <a:p>
            <a:pPr lvl="1"/>
            <a:r>
              <a:rPr lang="ja-JP" altLang="en-US" dirty="0" smtClean="0"/>
              <a:t>最後</a:t>
            </a:r>
            <a:r>
              <a:rPr lang="ja-JP" altLang="en-US" dirty="0" smtClean="0"/>
              <a:t>の</a:t>
            </a:r>
            <a:r>
              <a:rPr lang="ja-JP" altLang="en-US" dirty="0" smtClean="0"/>
              <a:t>方</a:t>
            </a:r>
            <a:r>
              <a:rPr lang="ja-JP" altLang="en-US" dirty="0" smtClean="0"/>
              <a:t>で扱い</a:t>
            </a:r>
            <a:r>
              <a:rPr lang="ja-JP" altLang="en-US" dirty="0" smtClean="0"/>
              <a:t>ます</a:t>
            </a:r>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前期の進め方</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配付資料による講義と課題による学習</a:t>
            </a:r>
            <a:endParaRPr kumimoji="1" lang="en-US" altLang="ja-JP" dirty="0" smtClean="0"/>
          </a:p>
          <a:p>
            <a:r>
              <a:rPr lang="ja-JP" altLang="en-US" dirty="0" smtClean="0"/>
              <a:t>学期末時点での制作物および仕様書に</a:t>
            </a:r>
            <a:r>
              <a:rPr lang="en-US" altLang="ja-JP" dirty="0" smtClean="0"/>
              <a:t/>
            </a:r>
            <a:br>
              <a:rPr lang="en-US" altLang="ja-JP" dirty="0" smtClean="0"/>
            </a:br>
            <a:r>
              <a:rPr lang="ja-JP" altLang="en-US" dirty="0" smtClean="0"/>
              <a:t>よる評価</a:t>
            </a:r>
            <a:endParaRPr lang="en-US" altLang="ja-JP" dirty="0" smtClean="0"/>
          </a:p>
          <a:p>
            <a:pPr lvl="1"/>
            <a:r>
              <a:rPr lang="ja-JP" altLang="en-US" dirty="0" smtClean="0"/>
              <a:t>前年度の作品を改良するもよし</a:t>
            </a:r>
            <a:endParaRPr lang="en-US" altLang="ja-JP" dirty="0" smtClean="0"/>
          </a:p>
          <a:p>
            <a:pPr lvl="1"/>
            <a:r>
              <a:rPr kumimoji="1" lang="ja-JP" altLang="en-US" dirty="0" smtClean="0"/>
              <a:t>自分</a:t>
            </a:r>
            <a:r>
              <a:rPr kumimoji="1" lang="ja-JP" altLang="en-US" dirty="0" smtClean="0"/>
              <a:t>で小規模の実験作品を作るもよし</a:t>
            </a:r>
            <a:endParaRPr kumimoji="1" lang="en-US" altLang="ja-JP" dirty="0" smtClean="0"/>
          </a:p>
          <a:p>
            <a:endParaRPr lang="en-US" altLang="ja-JP" dirty="0" smtClean="0"/>
          </a:p>
          <a:p>
            <a:r>
              <a:rPr lang="ja-JP" altLang="en-US" dirty="0" smtClean="0"/>
              <a:t>オブジェクト指向プログラミングの</a:t>
            </a:r>
            <a:r>
              <a:rPr lang="en-US" altLang="ja-JP" dirty="0" smtClean="0"/>
              <a:t/>
            </a:r>
            <a:br>
              <a:rPr lang="en-US" altLang="ja-JP" dirty="0" smtClean="0"/>
            </a:br>
            <a:r>
              <a:rPr lang="ja-JP" altLang="en-US" dirty="0" smtClean="0"/>
              <a:t>内容と重なる部分が多々あります</a:t>
            </a:r>
            <a:endParaRPr lang="en-US" altLang="ja-JP" dirty="0" smtClean="0"/>
          </a:p>
          <a:p>
            <a:pPr lvl="1"/>
            <a:r>
              <a:rPr kumimoji="1" lang="ja-JP" altLang="en-US" dirty="0" smtClean="0"/>
              <a:t>履修者はしっかりと、それ以外の人でも</a:t>
            </a:r>
            <a:r>
              <a:rPr kumimoji="1" lang="en-US" altLang="ja-JP" dirty="0" smtClean="0"/>
              <a:t/>
            </a:r>
            <a:br>
              <a:rPr kumimoji="1" lang="en-US" altLang="ja-JP" dirty="0" smtClean="0"/>
            </a:br>
            <a:r>
              <a:rPr kumimoji="1" lang="ja-JP" altLang="en-US" dirty="0" smtClean="0"/>
              <a:t>できるだけ選択科目としての履修を推奨</a:t>
            </a:r>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1473</TotalTime>
  <Words>673</Words>
  <Application>Microsoft Office PowerPoint</Application>
  <PresentationFormat>画面に合わせる (4:3)</PresentationFormat>
  <Paragraphs>139</Paragraphs>
  <Slides>19</Slides>
  <Notes>0</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Office テーマ</vt:lpstr>
      <vt:lpstr>プロジェクト演習III,V ＜インタラクティブ・ゲーム制作＞ プログラミングコース</vt:lpstr>
      <vt:lpstr>今日のお話</vt:lpstr>
      <vt:lpstr>2年生が今期やるべきこと</vt:lpstr>
      <vt:lpstr>基礎演習でも言いましたが</vt:lpstr>
      <vt:lpstr>昨年度の授業は 「出来ること重視」</vt:lpstr>
      <vt:lpstr>簡易コードレビュー</vt:lpstr>
      <vt:lpstr>覚えて欲しい内容</vt:lpstr>
      <vt:lpstr>覚えたいであろう内容</vt:lpstr>
      <vt:lpstr>前期の進め方</vt:lpstr>
      <vt:lpstr>3年生が今期やるべきこと</vt:lpstr>
      <vt:lpstr>そのためには</vt:lpstr>
      <vt:lpstr>外部仕様 (機能仕様書 etc)</vt:lpstr>
      <vt:lpstr>内部仕様  (詳細仕様書、設計書 etc)</vt:lpstr>
      <vt:lpstr>敵はどこだ！？</vt:lpstr>
      <vt:lpstr>スケジューリング</vt:lpstr>
      <vt:lpstr>前期の進め方</vt:lpstr>
      <vt:lpstr>コードレビューの進め方</vt:lpstr>
      <vt:lpstr>スケジュール(予定)</vt:lpstr>
      <vt:lpstr>開発環境について</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プロジェクト演習 インタラクティブゲーム制作 プログラミングコース</dc:title>
  <dc:creator>rita</dc:creator>
  <cp:lastModifiedBy>rita</cp:lastModifiedBy>
  <cp:revision>128</cp:revision>
  <dcterms:created xsi:type="dcterms:W3CDTF">2009-04-23T09:33:46Z</dcterms:created>
  <dcterms:modified xsi:type="dcterms:W3CDTF">2010-04-21T07:26:49Z</dcterms:modified>
</cp:coreProperties>
</file>