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1"/>
  </p:notesMasterIdLst>
  <p:sldIdLst>
    <p:sldId id="257" r:id="rId2"/>
    <p:sldId id="256" r:id="rId3"/>
    <p:sldId id="259" r:id="rId4"/>
    <p:sldId id="263" r:id="rId5"/>
    <p:sldId id="264" r:id="rId6"/>
    <p:sldId id="290" r:id="rId7"/>
    <p:sldId id="258" r:id="rId8"/>
    <p:sldId id="286" r:id="rId9"/>
    <p:sldId id="287" r:id="rId10"/>
    <p:sldId id="288" r:id="rId11"/>
    <p:sldId id="289" r:id="rId12"/>
    <p:sldId id="291" r:id="rId13"/>
    <p:sldId id="260" r:id="rId14"/>
    <p:sldId id="278" r:id="rId15"/>
    <p:sldId id="280" r:id="rId16"/>
    <p:sldId id="282"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62"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69" autoAdjust="0"/>
    <p:restoredTop sz="94660"/>
  </p:normalViewPr>
  <p:slideViewPr>
    <p:cSldViewPr>
      <p:cViewPr>
        <p:scale>
          <a:sx n="50" d="100"/>
          <a:sy n="50" d="100"/>
        </p:scale>
        <p:origin x="-168"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09142-E527-44DA-8D71-92FE1660295B}" type="datetimeFigureOut">
              <a:rPr kumimoji="1" lang="ja-JP" altLang="en-US" smtClean="0"/>
              <a:t>2012/10/17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186153-4145-4148-B5D9-99339DCE98A0}" type="slidenum">
              <a:rPr kumimoji="1" lang="ja-JP" altLang="en-US" smtClean="0"/>
              <a:t>‹#›</a:t>
            </a:fld>
            <a:endParaRPr kumimoji="1" lang="ja-JP" altLang="en-US"/>
          </a:p>
        </p:txBody>
      </p:sp>
    </p:spTree>
    <p:extLst>
      <p:ext uri="{BB962C8B-B14F-4D97-AF65-F5344CB8AC3E}">
        <p14:creationId xmlns:p14="http://schemas.microsoft.com/office/powerpoint/2010/main" val="4254377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21</a:t>
            </a:fld>
            <a:endParaRPr kumimoji="1" lang="ja-JP" altLang="en-US"/>
          </a:p>
        </p:txBody>
      </p:sp>
    </p:spTree>
    <p:extLst>
      <p:ext uri="{BB962C8B-B14F-4D97-AF65-F5344CB8AC3E}">
        <p14:creationId xmlns:p14="http://schemas.microsoft.com/office/powerpoint/2010/main" val="390700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22</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23</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24</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25</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26</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27</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86153-4145-4148-B5D9-99339DCE98A0}" type="slidenum">
              <a:rPr kumimoji="1" lang="ja-JP" altLang="en-US" smtClean="0"/>
              <a:t>28</a:t>
            </a:fld>
            <a:endParaRPr kumimoji="1" lang="ja-JP" altLang="en-US"/>
          </a:p>
        </p:txBody>
      </p:sp>
    </p:spTree>
    <p:extLst>
      <p:ext uri="{BB962C8B-B14F-4D97-AF65-F5344CB8AC3E}">
        <p14:creationId xmlns:p14="http://schemas.microsoft.com/office/powerpoint/2010/main" val="1450865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ja-JP" altLang="en-US" smtClean="0"/>
              <a:t>マスター タイトルの書式設定</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2012/10/17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ja-JP" altLang="en-US" smtClean="0"/>
              <a:t>アイコンをクリックして図を追加</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E90ED720-0104-4369-84BC-D37694168613}" type="datetimeFigureOut">
              <a:rPr kumimoji="1" lang="ja-JP" altLang="en-US" smtClean="0"/>
              <a:t>2012/10/17</a:t>
            </a:fld>
            <a:endParaRPr kumimoji="1" lang="ja-JP" alt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D2D8002D-B5B0-4BAC-B1F6-782DDCCE6D9C}" type="slidenum">
              <a:rPr kumimoji="1" lang="ja-JP" altLang="en-US" smtClean="0"/>
              <a:t>‹#›</a:t>
            </a:fld>
            <a:endParaRPr kumimoji="1" lang="ja-JP" alt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defTabSz="457200" rtl="0" eaLnBrk="1" latinLnBrk="0" hangingPunct="1">
        <a:spcBef>
          <a:spcPct val="0"/>
        </a:spcBef>
        <a:buNone/>
        <a:defRPr kumimoji="1" sz="32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kumimoji="1"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ixiv.net/member_illust.php?mode=big&amp;illust_id=3340430"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m011124173\Desktop\StickWorks関連資料\発表用ファイル\StickWorksコードレビュー用非正規ロゴ.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6179" y="0"/>
            <a:ext cx="9733261" cy="6877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866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8793987" cy="764704"/>
          </a:xfrm>
        </p:spPr>
        <p:txBody>
          <a:bodyPr/>
          <a:lstStyle/>
          <a:p>
            <a:r>
              <a:rPr lang="en-US" altLang="ja-JP" sz="4400" dirty="0" err="1" smtClean="0">
                <a:latin typeface="HGS創英角ｺﾞｼｯｸUB" pitchFamily="50" charset="-128"/>
                <a:ea typeface="HGS創英角ｺﾞｼｯｸUB" pitchFamily="50" charset="-128"/>
              </a:rPr>
              <a:t>JointSkill.cs</a:t>
            </a:r>
            <a:endParaRPr lang="en-US" altLang="ja-JP" sz="4400" dirty="0">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5201424"/>
          </a:xfrm>
          <a:prstGeom prst="rect">
            <a:avLst/>
          </a:prstGeom>
          <a:noFill/>
        </p:spPr>
        <p:txBody>
          <a:bodyPr wrap="square" rtlCol="0">
            <a:spAutoFit/>
          </a:bodyPr>
          <a:lstStyle/>
          <a:p>
            <a:pPr marL="571500" indent="-571500">
              <a:buFont typeface="Wingdings" pitchFamily="2" charset="2"/>
              <a:buChar char="l"/>
            </a:pPr>
            <a:r>
              <a:rPr lang="ja-JP" altLang="en-US" sz="3600" dirty="0" smtClean="0">
                <a:latin typeface="HGP明朝E" pitchFamily="18" charset="-128"/>
                <a:ea typeface="HGP明朝E" pitchFamily="18" charset="-128"/>
              </a:rPr>
              <a:t>矢武空棒に触れたものを棒に付ける</a:t>
            </a:r>
            <a:endParaRPr lang="en-US" altLang="ja-JP" sz="3600" dirty="0" smtClean="0">
              <a:ln w="22225">
                <a:noFill/>
              </a:ln>
              <a:latin typeface="HGP明朝E" pitchFamily="18" charset="-128"/>
              <a:ea typeface="HGP明朝E" pitchFamily="18" charset="-128"/>
              <a:cs typeface="メイリオ" pitchFamily="50" charset="-128"/>
            </a:endParaRPr>
          </a:p>
          <a:p>
            <a:endParaRPr lang="en-US" altLang="ja-JP" sz="2000" dirty="0" smtClean="0">
              <a:latin typeface="HGP明朝E" pitchFamily="18" charset="-128"/>
              <a:ea typeface="HGP明朝E" pitchFamily="18" charset="-128"/>
            </a:endParaRPr>
          </a:p>
          <a:p>
            <a:r>
              <a:rPr lang="en-US" altLang="ja-JP" sz="2000" dirty="0" smtClean="0">
                <a:latin typeface="HGP明朝E" pitchFamily="18" charset="-128"/>
                <a:ea typeface="HGP明朝E" pitchFamily="18" charset="-128"/>
              </a:rPr>
              <a:t>void </a:t>
            </a:r>
            <a:r>
              <a:rPr lang="en-US" altLang="ja-JP" sz="2000" dirty="0" err="1">
                <a:latin typeface="HGP明朝E" pitchFamily="18" charset="-128"/>
                <a:ea typeface="HGP明朝E" pitchFamily="18" charset="-128"/>
              </a:rPr>
              <a:t>OnCollisionEnter</a:t>
            </a:r>
            <a:r>
              <a:rPr lang="en-US" altLang="ja-JP" sz="2000" dirty="0">
                <a:latin typeface="HGP明朝E" pitchFamily="18" charset="-128"/>
                <a:ea typeface="HGP明朝E" pitchFamily="18" charset="-128"/>
              </a:rPr>
              <a:t>(Collision c) {//</a:t>
            </a:r>
            <a:r>
              <a:rPr lang="ja-JP" altLang="en-US" sz="2000" dirty="0">
                <a:latin typeface="HGP明朝E" pitchFamily="18" charset="-128"/>
                <a:ea typeface="HGP明朝E" pitchFamily="18" charset="-128"/>
              </a:rPr>
              <a:t>あたり判定があったら</a:t>
            </a:r>
            <a:endParaRPr lang="en-US" altLang="ja-JP" sz="2000" dirty="0">
              <a:latin typeface="HGP明朝E" pitchFamily="18" charset="-128"/>
              <a:ea typeface="HGP明朝E" pitchFamily="18" charset="-128"/>
            </a:endParaRPr>
          </a:p>
          <a:p>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var</a:t>
            </a:r>
            <a:r>
              <a:rPr lang="en-US" altLang="ja-JP" sz="2000" dirty="0" smtClean="0">
                <a:latin typeface="HGP明朝E" pitchFamily="18" charset="-128"/>
                <a:ea typeface="HGP明朝E" pitchFamily="18" charset="-128"/>
              </a:rPr>
              <a:t> </a:t>
            </a:r>
            <a:r>
              <a:rPr lang="en-US" altLang="ja-JP" sz="2000" dirty="0">
                <a:latin typeface="HGP明朝E" pitchFamily="18" charset="-128"/>
                <a:ea typeface="HGP明朝E" pitchFamily="18" charset="-128"/>
              </a:rPr>
              <a:t>joint </a:t>
            </a:r>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gameObject.AddComponent</a:t>
            </a:r>
            <a:r>
              <a:rPr lang="en-US" altLang="ja-JP" sz="2000" dirty="0" smtClean="0">
                <a:latin typeface="HGP明朝E" pitchFamily="18" charset="-128"/>
                <a:ea typeface="HGP明朝E" pitchFamily="18" charset="-128"/>
              </a:rPr>
              <a:t>&lt;</a:t>
            </a:r>
            <a:r>
              <a:rPr lang="en-US" altLang="ja-JP" sz="2000" dirty="0" err="1" smtClean="0">
                <a:latin typeface="HGP明朝E" pitchFamily="18" charset="-128"/>
                <a:ea typeface="HGP明朝E" pitchFamily="18" charset="-128"/>
              </a:rPr>
              <a:t>FixedJoint</a:t>
            </a:r>
            <a:r>
              <a:rPr lang="en-US" altLang="ja-JP" sz="2000" dirty="0" smtClean="0">
                <a:latin typeface="HGP明朝E" pitchFamily="18" charset="-128"/>
                <a:ea typeface="HGP明朝E" pitchFamily="18" charset="-128"/>
              </a:rPr>
              <a:t>&gt;();</a:t>
            </a:r>
          </a:p>
          <a:p>
            <a:r>
              <a:rPr lang="en-US" altLang="ja-JP" sz="2000" dirty="0" smtClean="0">
                <a:latin typeface="HGP明朝E" pitchFamily="18" charset="-128"/>
                <a:ea typeface="HGP明朝E" pitchFamily="18" charset="-128"/>
              </a:rPr>
              <a:t>//</a:t>
            </a:r>
            <a:r>
              <a:rPr lang="ja-JP" altLang="en-US" sz="2000" dirty="0">
                <a:latin typeface="HGP明朝E" pitchFamily="18" charset="-128"/>
                <a:ea typeface="HGP明朝E" pitchFamily="18" charset="-128"/>
              </a:rPr>
              <a:t>ゲームオブジェクトに</a:t>
            </a:r>
            <a:r>
              <a:rPr lang="en-US" altLang="ja-JP" sz="2000" dirty="0" err="1">
                <a:latin typeface="HGP明朝E" pitchFamily="18" charset="-128"/>
                <a:ea typeface="HGP明朝E" pitchFamily="18" charset="-128"/>
              </a:rPr>
              <a:t>fixedjoint</a:t>
            </a:r>
            <a:r>
              <a:rPr lang="ja-JP" altLang="en-US" sz="2000" dirty="0">
                <a:latin typeface="HGP明朝E" pitchFamily="18" charset="-128"/>
                <a:ea typeface="HGP明朝E" pitchFamily="18" charset="-128"/>
              </a:rPr>
              <a:t>スクリプトであるインスタンス</a:t>
            </a:r>
            <a:r>
              <a:rPr lang="en-US" altLang="ja-JP" sz="2000" dirty="0">
                <a:latin typeface="HGP明朝E" pitchFamily="18" charset="-128"/>
                <a:ea typeface="HGP明朝E" pitchFamily="18" charset="-128"/>
              </a:rPr>
              <a:t>joint</a:t>
            </a:r>
            <a:r>
              <a:rPr lang="ja-JP" altLang="en-US" sz="2000" dirty="0">
                <a:latin typeface="HGP明朝E" pitchFamily="18" charset="-128"/>
                <a:ea typeface="HGP明朝E" pitchFamily="18" charset="-128"/>
              </a:rPr>
              <a:t>を追加する。</a:t>
            </a:r>
            <a:endParaRPr lang="en-US" altLang="ja-JP" sz="2000" dirty="0">
              <a:latin typeface="HGP明朝E" pitchFamily="18" charset="-128"/>
              <a:ea typeface="HGP明朝E" pitchFamily="18" charset="-128"/>
            </a:endParaRPr>
          </a:p>
          <a:p>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joint.connectedBody</a:t>
            </a:r>
            <a:r>
              <a:rPr lang="en-US" altLang="ja-JP" sz="2000" dirty="0" smtClean="0">
                <a:latin typeface="HGP明朝E" pitchFamily="18" charset="-128"/>
                <a:ea typeface="HGP明朝E" pitchFamily="18" charset="-128"/>
              </a:rPr>
              <a:t> </a:t>
            </a:r>
            <a:r>
              <a:rPr lang="en-US" altLang="ja-JP" sz="2000" dirty="0">
                <a:latin typeface="HGP明朝E" pitchFamily="18" charset="-128"/>
                <a:ea typeface="HGP明朝E" pitchFamily="18" charset="-128"/>
              </a:rPr>
              <a:t>= </a:t>
            </a:r>
            <a:r>
              <a:rPr lang="en-US" altLang="ja-JP" sz="2000" dirty="0" err="1">
                <a:latin typeface="HGP明朝E" pitchFamily="18" charset="-128"/>
                <a:ea typeface="HGP明朝E" pitchFamily="18" charset="-128"/>
              </a:rPr>
              <a:t>c.rigidbody</a:t>
            </a:r>
            <a:r>
              <a:rPr lang="en-US" altLang="ja-JP" sz="2000" dirty="0" smtClean="0">
                <a:latin typeface="HGP明朝E" pitchFamily="18" charset="-128"/>
                <a:ea typeface="HGP明朝E" pitchFamily="18" charset="-128"/>
              </a:rPr>
              <a:t>;</a:t>
            </a:r>
          </a:p>
          <a:p>
            <a:r>
              <a:rPr lang="en-US" altLang="ja-JP" sz="2000" dirty="0" smtClean="0">
                <a:latin typeface="HGP明朝E" pitchFamily="18" charset="-128"/>
                <a:ea typeface="HGP明朝E" pitchFamily="18" charset="-128"/>
              </a:rPr>
              <a:t>//</a:t>
            </a:r>
            <a:r>
              <a:rPr lang="en-US" altLang="ja-JP" sz="2000" dirty="0">
                <a:latin typeface="HGP明朝E" pitchFamily="18" charset="-128"/>
                <a:ea typeface="HGP明朝E" pitchFamily="18" charset="-128"/>
              </a:rPr>
              <a:t>joint</a:t>
            </a:r>
            <a:r>
              <a:rPr lang="ja-JP" altLang="en-US" sz="2000" dirty="0">
                <a:latin typeface="HGP明朝E" pitchFamily="18" charset="-128"/>
                <a:ea typeface="HGP明朝E" pitchFamily="18" charset="-128"/>
              </a:rPr>
              <a:t>スクリプトの変数</a:t>
            </a:r>
            <a:r>
              <a:rPr lang="en-US" altLang="ja-JP" sz="2000" dirty="0" err="1">
                <a:latin typeface="HGP明朝E" pitchFamily="18" charset="-128"/>
                <a:ea typeface="HGP明朝E" pitchFamily="18" charset="-128"/>
              </a:rPr>
              <a:t>connectedbody</a:t>
            </a:r>
            <a:r>
              <a:rPr lang="ja-JP" altLang="en-US" sz="2000" dirty="0">
                <a:latin typeface="HGP明朝E" pitchFamily="18" charset="-128"/>
                <a:ea typeface="HGP明朝E" pitchFamily="18" charset="-128"/>
              </a:rPr>
              <a:t>に当たり判定に侵入してきたオブジェクトの</a:t>
            </a:r>
            <a:r>
              <a:rPr lang="en-US" altLang="ja-JP" sz="2000" dirty="0" err="1">
                <a:latin typeface="HGP明朝E" pitchFamily="18" charset="-128"/>
                <a:ea typeface="HGP明朝E" pitchFamily="18" charset="-128"/>
              </a:rPr>
              <a:t>rigidbody</a:t>
            </a:r>
            <a:r>
              <a:rPr lang="ja-JP" altLang="en-US" sz="2000" dirty="0">
                <a:latin typeface="HGP明朝E" pitchFamily="18" charset="-128"/>
                <a:ea typeface="HGP明朝E" pitchFamily="18" charset="-128"/>
              </a:rPr>
              <a:t>を入れ</a:t>
            </a:r>
            <a:r>
              <a:rPr lang="en-US" altLang="ja-JP" sz="2000" dirty="0">
                <a:latin typeface="HGP明朝E" pitchFamily="18" charset="-128"/>
                <a:ea typeface="HGP明朝E" pitchFamily="18" charset="-128"/>
              </a:rPr>
              <a:t>,</a:t>
            </a:r>
            <a:r>
              <a:rPr lang="ja-JP" altLang="en-US" sz="2000" dirty="0">
                <a:latin typeface="HGP明朝E" pitchFamily="18" charset="-128"/>
                <a:ea typeface="HGP明朝E" pitchFamily="18" charset="-128"/>
              </a:rPr>
              <a:t>棒にくっつける。</a:t>
            </a:r>
            <a:endParaRPr lang="en-US" altLang="ja-JP" sz="2000" dirty="0">
              <a:latin typeface="HGP明朝E" pitchFamily="18" charset="-128"/>
              <a:ea typeface="HGP明朝E" pitchFamily="18" charset="-128"/>
            </a:endParaRPr>
          </a:p>
          <a:p>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c.collider.isTrigger</a:t>
            </a:r>
            <a:r>
              <a:rPr lang="en-US" altLang="ja-JP" sz="2000" dirty="0" smtClean="0">
                <a:latin typeface="HGP明朝E" pitchFamily="18" charset="-128"/>
                <a:ea typeface="HGP明朝E" pitchFamily="18" charset="-128"/>
              </a:rPr>
              <a:t> </a:t>
            </a:r>
            <a:r>
              <a:rPr lang="en-US" altLang="ja-JP" sz="2000" dirty="0">
                <a:latin typeface="HGP明朝E" pitchFamily="18" charset="-128"/>
                <a:ea typeface="HGP明朝E" pitchFamily="18" charset="-128"/>
              </a:rPr>
              <a:t>= true</a:t>
            </a:r>
            <a:r>
              <a:rPr lang="en-US" altLang="ja-JP" sz="2000" dirty="0" smtClean="0">
                <a:latin typeface="HGP明朝E" pitchFamily="18" charset="-128"/>
                <a:ea typeface="HGP明朝E" pitchFamily="18" charset="-128"/>
              </a:rPr>
              <a:t>;</a:t>
            </a:r>
          </a:p>
          <a:p>
            <a:r>
              <a:rPr lang="en-US" altLang="ja-JP" sz="2000" dirty="0" smtClean="0">
                <a:latin typeface="HGP明朝E" pitchFamily="18" charset="-128"/>
                <a:ea typeface="HGP明朝E" pitchFamily="18" charset="-128"/>
              </a:rPr>
              <a:t>//</a:t>
            </a:r>
            <a:r>
              <a:rPr lang="ja-JP" altLang="en-US" sz="2000" dirty="0">
                <a:latin typeface="HGP明朝E" pitchFamily="18" charset="-128"/>
                <a:ea typeface="HGP明朝E" pitchFamily="18" charset="-128"/>
              </a:rPr>
              <a:t>棒にくっついたオブジェクトの</a:t>
            </a:r>
            <a:r>
              <a:rPr lang="en-US" altLang="ja-JP" sz="2000" dirty="0" err="1">
                <a:latin typeface="HGP明朝E" pitchFamily="18" charset="-128"/>
                <a:ea typeface="HGP明朝E" pitchFamily="18" charset="-128"/>
              </a:rPr>
              <a:t>IsTrigeer</a:t>
            </a:r>
            <a:r>
              <a:rPr lang="ja-JP" altLang="en-US" sz="2000" dirty="0">
                <a:latin typeface="HGP明朝E" pitchFamily="18" charset="-128"/>
                <a:ea typeface="HGP明朝E" pitchFamily="18" charset="-128"/>
              </a:rPr>
              <a:t>を</a:t>
            </a:r>
            <a:r>
              <a:rPr lang="en-US" altLang="ja-JP" sz="2000" dirty="0" err="1">
                <a:latin typeface="HGP明朝E" pitchFamily="18" charset="-128"/>
                <a:ea typeface="HGP明朝E" pitchFamily="18" charset="-128"/>
              </a:rPr>
              <a:t>ture</a:t>
            </a:r>
            <a:r>
              <a:rPr lang="ja-JP" altLang="en-US" sz="2000" dirty="0">
                <a:latin typeface="HGP明朝E" pitchFamily="18" charset="-128"/>
                <a:ea typeface="HGP明朝E" pitchFamily="18" charset="-128"/>
              </a:rPr>
              <a:t>にすることで、物理計算を行わないようにする。これにより、棒に刺さったオブジェクトが他のオブジェクトに当たっても飛んで行ったり、不自然な挙動をしなくなる。</a:t>
            </a:r>
            <a:endParaRPr lang="en-US" altLang="ja-JP" sz="2000" dirty="0">
              <a:latin typeface="HGP明朝E" pitchFamily="18" charset="-128"/>
              <a:ea typeface="HGP明朝E" pitchFamily="18" charset="-128"/>
            </a:endParaRPr>
          </a:p>
          <a:p>
            <a:r>
              <a:rPr lang="en-US" altLang="ja-JP" sz="2000" dirty="0">
                <a:latin typeface="HGP明朝E" pitchFamily="18" charset="-128"/>
                <a:ea typeface="HGP明朝E" pitchFamily="18" charset="-128"/>
              </a:rPr>
              <a:t>    }</a:t>
            </a:r>
          </a:p>
          <a:p>
            <a:r>
              <a:rPr lang="en-US" altLang="ja-JP" sz="2000" dirty="0">
                <a:latin typeface="HGP明朝E" pitchFamily="18" charset="-128"/>
                <a:ea typeface="HGP明朝E" pitchFamily="18" charset="-128"/>
              </a:rPr>
              <a:t>}</a:t>
            </a:r>
            <a:endParaRPr lang="ja-JP" altLang="en-US" sz="2000" dirty="0">
              <a:latin typeface="HGP明朝E" pitchFamily="18" charset="-128"/>
              <a:ea typeface="HGP明朝E" pitchFamily="18"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3636419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8793987" cy="764704"/>
          </a:xfrm>
        </p:spPr>
        <p:txBody>
          <a:bodyPr/>
          <a:lstStyle/>
          <a:p>
            <a:r>
              <a:rPr lang="en-US" altLang="ja-JP" sz="4400" dirty="0" err="1">
                <a:latin typeface="HGS創英角ｺﾞｼｯｸUB" pitchFamily="50" charset="-128"/>
                <a:ea typeface="HGS創英角ｺﾞｼｯｸUB" pitchFamily="50" charset="-128"/>
              </a:rPr>
              <a:t>size.cs</a:t>
            </a:r>
            <a:endParaRPr lang="en-US" altLang="ja-JP" sz="4400" dirty="0">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8833187"/>
          </a:xfrm>
          <a:prstGeom prst="rect">
            <a:avLst/>
          </a:prstGeom>
          <a:noFill/>
        </p:spPr>
        <p:txBody>
          <a:bodyPr wrap="square" rtlCol="0">
            <a:spAutoFit/>
          </a:bodyPr>
          <a:lstStyle/>
          <a:p>
            <a:pPr marL="571500" indent="-571500">
              <a:buFont typeface="Wingdings" pitchFamily="2" charset="2"/>
              <a:buChar char="l"/>
            </a:pPr>
            <a:r>
              <a:rPr lang="ja-JP" altLang="en-US" sz="3600" dirty="0" smtClean="0">
                <a:latin typeface="HGP明朝E" pitchFamily="18" charset="-128"/>
                <a:ea typeface="HGP明朝E" pitchFamily="18" charset="-128"/>
              </a:rPr>
              <a:t>敵</a:t>
            </a:r>
            <a:r>
              <a:rPr lang="ja-JP" altLang="en-US" sz="3600" dirty="0">
                <a:latin typeface="HGP明朝E" pitchFamily="18" charset="-128"/>
                <a:ea typeface="HGP明朝E" pitchFamily="18" charset="-128"/>
              </a:rPr>
              <a:t>や建物のサイズを</a:t>
            </a:r>
            <a:r>
              <a:rPr lang="ja-JP" altLang="en-US" sz="3600" dirty="0" smtClean="0">
                <a:latin typeface="HGP明朝E" pitchFamily="18" charset="-128"/>
                <a:ea typeface="HGP明朝E" pitchFamily="18" charset="-128"/>
              </a:rPr>
              <a:t>設定、塊</a:t>
            </a:r>
            <a:r>
              <a:rPr lang="ja-JP" altLang="en-US" sz="3600" dirty="0">
                <a:latin typeface="HGP明朝E" pitchFamily="18" charset="-128"/>
                <a:ea typeface="HGP明朝E" pitchFamily="18" charset="-128"/>
              </a:rPr>
              <a:t>に値</a:t>
            </a:r>
            <a:r>
              <a:rPr lang="ja-JP" altLang="en-US" sz="3600" dirty="0" smtClean="0">
                <a:latin typeface="HGP明朝E" pitchFamily="18" charset="-128"/>
                <a:ea typeface="HGP明朝E" pitchFamily="18" charset="-128"/>
              </a:rPr>
              <a:t>を送り、巻き込む</a:t>
            </a:r>
            <a:r>
              <a:rPr lang="ja-JP" altLang="en-US" sz="3600" dirty="0">
                <a:latin typeface="HGP明朝E" pitchFamily="18" charset="-128"/>
                <a:ea typeface="HGP明朝E" pitchFamily="18" charset="-128"/>
              </a:rPr>
              <a:t>か塊</a:t>
            </a:r>
            <a:r>
              <a:rPr lang="ja-JP" altLang="en-US" sz="3600" dirty="0" smtClean="0">
                <a:latin typeface="HGP明朝E" pitchFamily="18" charset="-128"/>
                <a:ea typeface="HGP明朝E" pitchFamily="18" charset="-128"/>
              </a:rPr>
              <a:t>が壊れる</a:t>
            </a:r>
            <a:r>
              <a:rPr lang="ja-JP" altLang="en-US" sz="3600" dirty="0">
                <a:latin typeface="HGP明朝E" pitchFamily="18" charset="-128"/>
                <a:ea typeface="HGP明朝E" pitchFamily="18" charset="-128"/>
              </a:rPr>
              <a:t>かの判断に</a:t>
            </a:r>
            <a:r>
              <a:rPr lang="ja-JP" altLang="en-US" sz="3600" dirty="0" smtClean="0">
                <a:latin typeface="HGP明朝E" pitchFamily="18" charset="-128"/>
                <a:ea typeface="HGP明朝E" pitchFamily="18" charset="-128"/>
              </a:rPr>
              <a:t>利用</a:t>
            </a:r>
            <a:endParaRPr lang="en-US" altLang="ja-JP" sz="3600" dirty="0" smtClean="0">
              <a:ln w="22225">
                <a:noFill/>
              </a:ln>
              <a:latin typeface="HGP明朝E" pitchFamily="18" charset="-128"/>
              <a:ea typeface="HGP明朝E" pitchFamily="18" charset="-128"/>
              <a:cs typeface="メイリオ" pitchFamily="50" charset="-128"/>
            </a:endParaRPr>
          </a:p>
          <a:p>
            <a:endParaRPr lang="en-US" altLang="ja-JP" sz="2000" dirty="0" smtClean="0">
              <a:latin typeface="HGP明朝E" pitchFamily="18" charset="-128"/>
              <a:ea typeface="HGP明朝E" pitchFamily="18" charset="-128"/>
            </a:endParaRPr>
          </a:p>
          <a:p>
            <a:r>
              <a:rPr lang="en-US" altLang="ja-JP" sz="2000" dirty="0" smtClean="0">
                <a:latin typeface="HGP明朝E" pitchFamily="18" charset="-128"/>
                <a:ea typeface="HGP明朝E" pitchFamily="18" charset="-128"/>
              </a:rPr>
              <a:t>void </a:t>
            </a:r>
            <a:r>
              <a:rPr lang="en-US" altLang="ja-JP" sz="2000" dirty="0" err="1">
                <a:latin typeface="HGP明朝E" pitchFamily="18" charset="-128"/>
                <a:ea typeface="HGP明朝E" pitchFamily="18" charset="-128"/>
              </a:rPr>
              <a:t>OnCollisionEnter</a:t>
            </a:r>
            <a:r>
              <a:rPr lang="en-US" altLang="ja-JP" sz="2000" dirty="0">
                <a:latin typeface="HGP明朝E" pitchFamily="18" charset="-128"/>
                <a:ea typeface="HGP明朝E" pitchFamily="18" charset="-128"/>
              </a:rPr>
              <a:t>(Collision c) </a:t>
            </a:r>
            <a:r>
              <a:rPr lang="en-US" altLang="ja-JP" sz="2000" dirty="0" smtClean="0">
                <a:latin typeface="HGP明朝E" pitchFamily="18" charset="-128"/>
                <a:ea typeface="HGP明朝E" pitchFamily="18" charset="-128"/>
              </a:rPr>
              <a:t>{</a:t>
            </a:r>
            <a:r>
              <a:rPr lang="en-US" altLang="ja-JP" sz="2000" dirty="0">
                <a:latin typeface="HGP明朝E" pitchFamily="18" charset="-128"/>
                <a:ea typeface="HGP明朝E" pitchFamily="18" charset="-128"/>
              </a:rPr>
              <a:t>//</a:t>
            </a:r>
            <a:r>
              <a:rPr lang="ja-JP" altLang="en-US" sz="2000" dirty="0">
                <a:latin typeface="HGP明朝E" pitchFamily="18" charset="-128"/>
                <a:ea typeface="HGP明朝E" pitchFamily="18" charset="-128"/>
              </a:rPr>
              <a:t>あたり判定が</a:t>
            </a:r>
            <a:r>
              <a:rPr lang="ja-JP" altLang="en-US" sz="2000" dirty="0" smtClean="0">
                <a:latin typeface="HGP明朝E" pitchFamily="18" charset="-128"/>
                <a:ea typeface="HGP明朝E" pitchFamily="18" charset="-128"/>
              </a:rPr>
              <a:t>あったら</a:t>
            </a:r>
            <a:endParaRPr lang="en-US" altLang="ja-JP" sz="2000" dirty="0" smtClean="0">
              <a:latin typeface="HGP明朝E" pitchFamily="18" charset="-128"/>
              <a:ea typeface="HGP明朝E" pitchFamily="18" charset="-128"/>
            </a:endParaRPr>
          </a:p>
          <a:p>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var</a:t>
            </a:r>
            <a:r>
              <a:rPr lang="en-US" altLang="ja-JP" sz="2000" dirty="0" smtClean="0">
                <a:latin typeface="HGP明朝E" pitchFamily="18" charset="-128"/>
                <a:ea typeface="HGP明朝E" pitchFamily="18" charset="-128"/>
              </a:rPr>
              <a:t> joint = </a:t>
            </a:r>
            <a:r>
              <a:rPr lang="en-US" altLang="ja-JP" sz="2000" dirty="0" err="1" smtClean="0">
                <a:latin typeface="HGP明朝E" pitchFamily="18" charset="-128"/>
                <a:ea typeface="HGP明朝E" pitchFamily="18" charset="-128"/>
              </a:rPr>
              <a:t>gameObject.AddComponent</a:t>
            </a:r>
            <a:r>
              <a:rPr lang="en-US" altLang="ja-JP" sz="2000" dirty="0" smtClean="0">
                <a:latin typeface="HGP明朝E" pitchFamily="18" charset="-128"/>
                <a:ea typeface="HGP明朝E" pitchFamily="18" charset="-128"/>
              </a:rPr>
              <a:t>&lt;</a:t>
            </a:r>
            <a:r>
              <a:rPr lang="en-US" altLang="ja-JP" sz="2000" dirty="0" err="1" smtClean="0">
                <a:latin typeface="HGP明朝E" pitchFamily="18" charset="-128"/>
                <a:ea typeface="HGP明朝E" pitchFamily="18" charset="-128"/>
              </a:rPr>
              <a:t>FixedJoint</a:t>
            </a:r>
            <a:r>
              <a:rPr lang="en-US" altLang="ja-JP" sz="2000" dirty="0" smtClean="0">
                <a:latin typeface="HGP明朝E" pitchFamily="18" charset="-128"/>
                <a:ea typeface="HGP明朝E" pitchFamily="18" charset="-128"/>
              </a:rPr>
              <a:t>&gt;();</a:t>
            </a:r>
          </a:p>
          <a:p>
            <a:r>
              <a:rPr lang="en-US" altLang="ja-JP" sz="2000" dirty="0" smtClean="0">
                <a:latin typeface="HGP明朝E" pitchFamily="18" charset="-128"/>
                <a:ea typeface="HGP明朝E" pitchFamily="18" charset="-128"/>
              </a:rPr>
              <a:t>//</a:t>
            </a:r>
            <a:r>
              <a:rPr lang="ja-JP" altLang="en-US" sz="2000" dirty="0">
                <a:latin typeface="HGP明朝E" pitchFamily="18" charset="-128"/>
                <a:ea typeface="HGP明朝E" pitchFamily="18" charset="-128"/>
              </a:rPr>
              <a:t>ゲームオブジェクトに</a:t>
            </a:r>
            <a:r>
              <a:rPr lang="en-US" altLang="ja-JP" sz="2000" dirty="0" err="1">
                <a:latin typeface="HGP明朝E" pitchFamily="18" charset="-128"/>
                <a:ea typeface="HGP明朝E" pitchFamily="18" charset="-128"/>
              </a:rPr>
              <a:t>fixedjoint</a:t>
            </a:r>
            <a:r>
              <a:rPr lang="ja-JP" altLang="en-US" sz="2000" dirty="0">
                <a:latin typeface="HGP明朝E" pitchFamily="18" charset="-128"/>
                <a:ea typeface="HGP明朝E" pitchFamily="18" charset="-128"/>
              </a:rPr>
              <a:t>スクリプトであるインスタンス</a:t>
            </a:r>
            <a:r>
              <a:rPr lang="en-US" altLang="ja-JP" sz="2000" dirty="0">
                <a:latin typeface="HGP明朝E" pitchFamily="18" charset="-128"/>
                <a:ea typeface="HGP明朝E" pitchFamily="18" charset="-128"/>
              </a:rPr>
              <a:t>joint</a:t>
            </a:r>
            <a:r>
              <a:rPr lang="ja-JP" altLang="en-US" sz="2000" dirty="0">
                <a:latin typeface="HGP明朝E" pitchFamily="18" charset="-128"/>
                <a:ea typeface="HGP明朝E" pitchFamily="18" charset="-128"/>
              </a:rPr>
              <a:t>を追加する。</a:t>
            </a:r>
            <a:endParaRPr lang="en-US" altLang="ja-JP" sz="2000" dirty="0">
              <a:latin typeface="HGP明朝E" pitchFamily="18" charset="-128"/>
              <a:ea typeface="HGP明朝E" pitchFamily="18" charset="-128"/>
            </a:endParaRPr>
          </a:p>
          <a:p>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joint.connectedBody</a:t>
            </a:r>
            <a:r>
              <a:rPr lang="en-US" altLang="ja-JP" sz="2000" dirty="0" smtClean="0">
                <a:latin typeface="HGP明朝E" pitchFamily="18" charset="-128"/>
                <a:ea typeface="HGP明朝E" pitchFamily="18" charset="-128"/>
              </a:rPr>
              <a:t> </a:t>
            </a:r>
            <a:r>
              <a:rPr lang="en-US" altLang="ja-JP" sz="2000" dirty="0">
                <a:latin typeface="HGP明朝E" pitchFamily="18" charset="-128"/>
                <a:ea typeface="HGP明朝E" pitchFamily="18" charset="-128"/>
              </a:rPr>
              <a:t>= </a:t>
            </a:r>
            <a:r>
              <a:rPr lang="en-US" altLang="ja-JP" sz="2000" dirty="0" err="1">
                <a:latin typeface="HGP明朝E" pitchFamily="18" charset="-128"/>
                <a:ea typeface="HGP明朝E" pitchFamily="18" charset="-128"/>
              </a:rPr>
              <a:t>c.rigidbody</a:t>
            </a:r>
            <a:r>
              <a:rPr lang="en-US" altLang="ja-JP" sz="2000" dirty="0" smtClean="0">
                <a:latin typeface="HGP明朝E" pitchFamily="18" charset="-128"/>
                <a:ea typeface="HGP明朝E" pitchFamily="18" charset="-128"/>
              </a:rPr>
              <a:t>;</a:t>
            </a:r>
          </a:p>
          <a:p>
            <a:r>
              <a:rPr lang="en-US" altLang="ja-JP" sz="2000" dirty="0" smtClean="0">
                <a:latin typeface="HGP明朝E" pitchFamily="18" charset="-128"/>
                <a:ea typeface="HGP明朝E" pitchFamily="18" charset="-128"/>
              </a:rPr>
              <a:t>//</a:t>
            </a:r>
            <a:r>
              <a:rPr lang="en-US" altLang="ja-JP" sz="2000" dirty="0">
                <a:latin typeface="HGP明朝E" pitchFamily="18" charset="-128"/>
                <a:ea typeface="HGP明朝E" pitchFamily="18" charset="-128"/>
              </a:rPr>
              <a:t>joint</a:t>
            </a:r>
            <a:r>
              <a:rPr lang="ja-JP" altLang="en-US" sz="2000" dirty="0">
                <a:latin typeface="HGP明朝E" pitchFamily="18" charset="-128"/>
                <a:ea typeface="HGP明朝E" pitchFamily="18" charset="-128"/>
              </a:rPr>
              <a:t>スクリプトの変数</a:t>
            </a:r>
            <a:r>
              <a:rPr lang="en-US" altLang="ja-JP" sz="2000" dirty="0" err="1">
                <a:latin typeface="HGP明朝E" pitchFamily="18" charset="-128"/>
                <a:ea typeface="HGP明朝E" pitchFamily="18" charset="-128"/>
              </a:rPr>
              <a:t>connectedbody</a:t>
            </a:r>
            <a:r>
              <a:rPr lang="ja-JP" altLang="en-US" sz="2000" dirty="0">
                <a:latin typeface="HGP明朝E" pitchFamily="18" charset="-128"/>
                <a:ea typeface="HGP明朝E" pitchFamily="18" charset="-128"/>
              </a:rPr>
              <a:t>に当たり判定に侵入してきた</a:t>
            </a:r>
            <a:r>
              <a:rPr lang="ja-JP" altLang="en-US" sz="2000" dirty="0" smtClean="0">
                <a:latin typeface="HGP明朝E" pitchFamily="18" charset="-128"/>
                <a:ea typeface="HGP明朝E" pitchFamily="18" charset="-128"/>
              </a:rPr>
              <a:t>オブジェクト</a:t>
            </a:r>
            <a:r>
              <a:rPr lang="ja-JP" altLang="en-US" sz="2000" dirty="0">
                <a:latin typeface="HGP明朝E" pitchFamily="18" charset="-128"/>
                <a:ea typeface="HGP明朝E" pitchFamily="18" charset="-128"/>
              </a:rPr>
              <a:t>の</a:t>
            </a:r>
            <a:r>
              <a:rPr lang="en-US" altLang="ja-JP" sz="2000" dirty="0" err="1">
                <a:latin typeface="HGP明朝E" pitchFamily="18" charset="-128"/>
                <a:ea typeface="HGP明朝E" pitchFamily="18" charset="-128"/>
              </a:rPr>
              <a:t>rigidbody</a:t>
            </a:r>
            <a:r>
              <a:rPr lang="ja-JP" altLang="en-US" sz="2000" dirty="0">
                <a:latin typeface="HGP明朝E" pitchFamily="18" charset="-128"/>
                <a:ea typeface="HGP明朝E" pitchFamily="18" charset="-128"/>
              </a:rPr>
              <a:t>を入れ</a:t>
            </a:r>
            <a:r>
              <a:rPr lang="en-US" altLang="ja-JP" sz="2000" dirty="0">
                <a:latin typeface="HGP明朝E" pitchFamily="18" charset="-128"/>
                <a:ea typeface="HGP明朝E" pitchFamily="18" charset="-128"/>
              </a:rPr>
              <a:t>,</a:t>
            </a:r>
            <a:r>
              <a:rPr lang="ja-JP" altLang="en-US" sz="2000" dirty="0">
                <a:latin typeface="HGP明朝E" pitchFamily="18" charset="-128"/>
                <a:ea typeface="HGP明朝E" pitchFamily="18" charset="-128"/>
              </a:rPr>
              <a:t>棒にくっつける。</a:t>
            </a:r>
            <a:endParaRPr lang="en-US" altLang="ja-JP" sz="2000" dirty="0">
              <a:latin typeface="HGP明朝E" pitchFamily="18" charset="-128"/>
              <a:ea typeface="HGP明朝E" pitchFamily="18" charset="-128"/>
            </a:endParaRPr>
          </a:p>
          <a:p>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c.collider.isTrigger</a:t>
            </a:r>
            <a:r>
              <a:rPr lang="en-US" altLang="ja-JP" sz="2000" dirty="0" smtClean="0">
                <a:latin typeface="HGP明朝E" pitchFamily="18" charset="-128"/>
                <a:ea typeface="HGP明朝E" pitchFamily="18" charset="-128"/>
              </a:rPr>
              <a:t> </a:t>
            </a:r>
            <a:r>
              <a:rPr lang="en-US" altLang="ja-JP" sz="2000" dirty="0">
                <a:latin typeface="HGP明朝E" pitchFamily="18" charset="-128"/>
                <a:ea typeface="HGP明朝E" pitchFamily="18" charset="-128"/>
              </a:rPr>
              <a:t>= true</a:t>
            </a:r>
            <a:r>
              <a:rPr lang="en-US" altLang="ja-JP" sz="2000" dirty="0" smtClean="0">
                <a:latin typeface="HGP明朝E" pitchFamily="18" charset="-128"/>
                <a:ea typeface="HGP明朝E" pitchFamily="18" charset="-128"/>
              </a:rPr>
              <a:t>;</a:t>
            </a:r>
          </a:p>
          <a:p>
            <a:r>
              <a:rPr lang="en-US" altLang="ja-JP" sz="2000" dirty="0" smtClean="0">
                <a:latin typeface="HGP明朝E" pitchFamily="18" charset="-128"/>
                <a:ea typeface="HGP明朝E" pitchFamily="18" charset="-128"/>
              </a:rPr>
              <a:t>//</a:t>
            </a:r>
            <a:r>
              <a:rPr lang="ja-JP" altLang="en-US" sz="2000" dirty="0">
                <a:latin typeface="HGP明朝E" pitchFamily="18" charset="-128"/>
                <a:ea typeface="HGP明朝E" pitchFamily="18" charset="-128"/>
              </a:rPr>
              <a:t>棒にくっついたオブジェクトの</a:t>
            </a:r>
            <a:r>
              <a:rPr lang="en-US" altLang="ja-JP" sz="2000" dirty="0" err="1">
                <a:latin typeface="HGP明朝E" pitchFamily="18" charset="-128"/>
                <a:ea typeface="HGP明朝E" pitchFamily="18" charset="-128"/>
              </a:rPr>
              <a:t>IsTrigeer</a:t>
            </a:r>
            <a:r>
              <a:rPr lang="ja-JP" altLang="en-US" sz="2000" dirty="0">
                <a:latin typeface="HGP明朝E" pitchFamily="18" charset="-128"/>
                <a:ea typeface="HGP明朝E" pitchFamily="18" charset="-128"/>
              </a:rPr>
              <a:t>を</a:t>
            </a:r>
            <a:r>
              <a:rPr lang="en-US" altLang="ja-JP" sz="2000" dirty="0" err="1">
                <a:latin typeface="HGP明朝E" pitchFamily="18" charset="-128"/>
                <a:ea typeface="HGP明朝E" pitchFamily="18" charset="-128"/>
              </a:rPr>
              <a:t>ture</a:t>
            </a:r>
            <a:r>
              <a:rPr lang="ja-JP" altLang="en-US" sz="2000" dirty="0">
                <a:latin typeface="HGP明朝E" pitchFamily="18" charset="-128"/>
                <a:ea typeface="HGP明朝E" pitchFamily="18" charset="-128"/>
              </a:rPr>
              <a:t>にすることで、物理計算を行わないようにする。これにより、棒に刺さったオブジェクトが他のオブジェクトに当たっても飛んで行ったり、不自然な挙動をしなくなる。</a:t>
            </a:r>
            <a:endParaRPr lang="en-US" altLang="ja-JP" sz="2000" dirty="0">
              <a:latin typeface="HGP明朝E" pitchFamily="18" charset="-128"/>
              <a:ea typeface="HGP明朝E" pitchFamily="18" charset="-128"/>
            </a:endParaRPr>
          </a:p>
          <a:p>
            <a:r>
              <a:rPr lang="en-US" altLang="ja-JP" sz="2000" dirty="0">
                <a:latin typeface="HGP明朝E" pitchFamily="18" charset="-128"/>
                <a:ea typeface="HGP明朝E" pitchFamily="18" charset="-128"/>
              </a:rPr>
              <a:t>    }</a:t>
            </a:r>
          </a:p>
          <a:p>
            <a:r>
              <a:rPr lang="en-US" altLang="ja-JP" sz="2000" dirty="0">
                <a:latin typeface="HGP明朝E" pitchFamily="18" charset="-128"/>
                <a:ea typeface="HGP明朝E" pitchFamily="18" charset="-128"/>
              </a:rPr>
              <a:t>}</a:t>
            </a:r>
            <a:endParaRPr lang="ja-JP" altLang="en-US" sz="2000" dirty="0">
              <a:latin typeface="HGP明朝E" pitchFamily="18" charset="-128"/>
              <a:ea typeface="HGP明朝E" pitchFamily="18" charset="-128"/>
            </a:endParaRPr>
          </a:p>
          <a:p>
            <a:endParaRPr lang="en-US" altLang="ja-JP" sz="3600" dirty="0" smtClean="0">
              <a:latin typeface="HGP明朝E" pitchFamily="18" charset="-128"/>
              <a:ea typeface="HGP明朝E" pitchFamily="18"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2840169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8793987" cy="764704"/>
          </a:xfrm>
        </p:spPr>
        <p:txBody>
          <a:bodyPr/>
          <a:lstStyle/>
          <a:p>
            <a:r>
              <a:rPr lang="en-US" altLang="ja-JP" sz="4400" dirty="0" err="1">
                <a:latin typeface="HGS創英角ｺﾞｼｯｸUB" pitchFamily="50" charset="-128"/>
                <a:ea typeface="HGS創英角ｺﾞｼｯｸUB" pitchFamily="50" charset="-128"/>
              </a:rPr>
              <a:t>Sphere.cs</a:t>
            </a:r>
            <a:endParaRPr lang="en-US" altLang="ja-JP" sz="4400" dirty="0">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786747"/>
          </a:xfrm>
          <a:prstGeom prst="rect">
            <a:avLst/>
          </a:prstGeom>
          <a:noFill/>
        </p:spPr>
        <p:txBody>
          <a:bodyPr wrap="square" rtlCol="0">
            <a:spAutoFit/>
          </a:bodyPr>
          <a:lstStyle/>
          <a:p>
            <a:pPr marL="571500" indent="-571500">
              <a:buFont typeface="Wingdings" pitchFamily="2" charset="2"/>
              <a:buChar char="l"/>
            </a:pPr>
            <a:r>
              <a:rPr lang="ja-JP" altLang="en-US" sz="3600" dirty="0">
                <a:latin typeface="HGP明朝E" pitchFamily="18" charset="-128"/>
                <a:ea typeface="HGP明朝E" pitchFamily="18" charset="-128"/>
              </a:rPr>
              <a:t>投げた塊が消える動作はこのコードで行う。</a:t>
            </a:r>
            <a:endParaRPr lang="en-US" altLang="ja-JP" sz="3600" dirty="0">
              <a:latin typeface="HGP明朝E" pitchFamily="18" charset="-128"/>
              <a:ea typeface="HGP明朝E" pitchFamily="18" charset="-128"/>
            </a:endParaRPr>
          </a:p>
          <a:p>
            <a:endParaRPr lang="en-US" altLang="ja-JP" sz="2000" dirty="0" smtClean="0">
              <a:latin typeface="HGP明朝E" pitchFamily="18" charset="-128"/>
              <a:ea typeface="HGP明朝E" pitchFamily="18" charset="-128"/>
            </a:endParaRPr>
          </a:p>
          <a:p>
            <a:r>
              <a:rPr lang="en-US" altLang="ja-JP" sz="2000" dirty="0" smtClean="0">
                <a:latin typeface="HGP明朝E" pitchFamily="18" charset="-128"/>
                <a:ea typeface="HGP明朝E" pitchFamily="18" charset="-128"/>
              </a:rPr>
              <a:t>void </a:t>
            </a:r>
            <a:r>
              <a:rPr lang="en-US" altLang="ja-JP" sz="2000" dirty="0" err="1">
                <a:latin typeface="HGP明朝E" pitchFamily="18" charset="-128"/>
                <a:ea typeface="HGP明朝E" pitchFamily="18" charset="-128"/>
              </a:rPr>
              <a:t>OnCollisionEnter</a:t>
            </a:r>
            <a:r>
              <a:rPr lang="en-US" altLang="ja-JP" sz="2000" dirty="0">
                <a:latin typeface="HGP明朝E" pitchFamily="18" charset="-128"/>
                <a:ea typeface="HGP明朝E" pitchFamily="18" charset="-128"/>
              </a:rPr>
              <a:t>(Collision c) {//</a:t>
            </a:r>
            <a:r>
              <a:rPr lang="ja-JP" altLang="en-US" sz="2000" dirty="0">
                <a:latin typeface="HGP明朝E" pitchFamily="18" charset="-128"/>
                <a:ea typeface="HGP明朝E" pitchFamily="18" charset="-128"/>
              </a:rPr>
              <a:t>あたり判定があったら</a:t>
            </a:r>
            <a:endParaRPr lang="en-US" altLang="ja-JP" sz="2000" dirty="0">
              <a:latin typeface="HGP明朝E" pitchFamily="18" charset="-128"/>
              <a:ea typeface="HGP明朝E" pitchFamily="18" charset="-128"/>
            </a:endParaRPr>
          </a:p>
          <a:p>
            <a:r>
              <a:rPr lang="en-US" altLang="ja-JP" sz="2000" dirty="0">
                <a:latin typeface="HGP明朝E" pitchFamily="18" charset="-128"/>
                <a:ea typeface="HGP明朝E" pitchFamily="18" charset="-128"/>
              </a:rPr>
              <a:t>        </a:t>
            </a:r>
            <a:r>
              <a:rPr lang="en-US" altLang="ja-JP" sz="2000" dirty="0" err="1">
                <a:latin typeface="HGP明朝E" pitchFamily="18" charset="-128"/>
                <a:ea typeface="HGP明朝E" pitchFamily="18" charset="-128"/>
              </a:rPr>
              <a:t>var</a:t>
            </a:r>
            <a:r>
              <a:rPr lang="en-US" altLang="ja-JP" sz="2000" dirty="0">
                <a:latin typeface="HGP明朝E" pitchFamily="18" charset="-128"/>
                <a:ea typeface="HGP明朝E" pitchFamily="18" charset="-128"/>
              </a:rPr>
              <a:t> joint </a:t>
            </a:r>
            <a:r>
              <a:rPr lang="en-US" altLang="ja-JP" sz="2000" dirty="0" smtClean="0">
                <a:latin typeface="HGP明朝E" pitchFamily="18" charset="-128"/>
                <a:ea typeface="HGP明朝E" pitchFamily="18" charset="-128"/>
              </a:rPr>
              <a:t>= </a:t>
            </a:r>
            <a:r>
              <a:rPr lang="en-US" altLang="ja-JP" sz="2000" dirty="0" err="1" smtClean="0">
                <a:latin typeface="HGP明朝E" pitchFamily="18" charset="-128"/>
                <a:ea typeface="HGP明朝E" pitchFamily="18" charset="-128"/>
              </a:rPr>
              <a:t>gameObject.AddComponent</a:t>
            </a:r>
            <a:r>
              <a:rPr lang="en-US" altLang="ja-JP" sz="2000" dirty="0" smtClean="0">
                <a:latin typeface="HGP明朝E" pitchFamily="18" charset="-128"/>
                <a:ea typeface="HGP明朝E" pitchFamily="18" charset="-128"/>
              </a:rPr>
              <a:t>&lt;</a:t>
            </a:r>
            <a:r>
              <a:rPr lang="en-US" altLang="ja-JP" sz="2000" dirty="0" err="1" smtClean="0">
                <a:latin typeface="HGP明朝E" pitchFamily="18" charset="-128"/>
                <a:ea typeface="HGP明朝E" pitchFamily="18" charset="-128"/>
              </a:rPr>
              <a:t>FixedJoint</a:t>
            </a:r>
            <a:r>
              <a:rPr lang="en-US" altLang="ja-JP" sz="2000" dirty="0" smtClean="0">
                <a:latin typeface="HGP明朝E" pitchFamily="18" charset="-128"/>
                <a:ea typeface="HGP明朝E" pitchFamily="18" charset="-128"/>
              </a:rPr>
              <a:t>&gt;();</a:t>
            </a:r>
          </a:p>
          <a:p>
            <a:r>
              <a:rPr lang="en-US" altLang="ja-JP" sz="2000" dirty="0" smtClean="0">
                <a:latin typeface="HGP明朝E" pitchFamily="18" charset="-128"/>
                <a:ea typeface="HGP明朝E" pitchFamily="18" charset="-128"/>
              </a:rPr>
              <a:t>//</a:t>
            </a:r>
            <a:r>
              <a:rPr lang="ja-JP" altLang="en-US" sz="2000" dirty="0">
                <a:latin typeface="HGP明朝E" pitchFamily="18" charset="-128"/>
                <a:ea typeface="HGP明朝E" pitchFamily="18" charset="-128"/>
              </a:rPr>
              <a:t>ゲームオブジェクトに</a:t>
            </a:r>
            <a:r>
              <a:rPr lang="en-US" altLang="ja-JP" sz="2000" dirty="0" err="1">
                <a:latin typeface="HGP明朝E" pitchFamily="18" charset="-128"/>
                <a:ea typeface="HGP明朝E" pitchFamily="18" charset="-128"/>
              </a:rPr>
              <a:t>fixedjoint</a:t>
            </a:r>
            <a:r>
              <a:rPr lang="ja-JP" altLang="en-US" sz="2000" dirty="0">
                <a:latin typeface="HGP明朝E" pitchFamily="18" charset="-128"/>
                <a:ea typeface="HGP明朝E" pitchFamily="18" charset="-128"/>
              </a:rPr>
              <a:t>スクリプトであるインスタンス</a:t>
            </a:r>
            <a:r>
              <a:rPr lang="en-US" altLang="ja-JP" sz="2000" dirty="0">
                <a:latin typeface="HGP明朝E" pitchFamily="18" charset="-128"/>
                <a:ea typeface="HGP明朝E" pitchFamily="18" charset="-128"/>
              </a:rPr>
              <a:t>joint</a:t>
            </a:r>
            <a:r>
              <a:rPr lang="ja-JP" altLang="en-US" sz="2000" dirty="0">
                <a:latin typeface="HGP明朝E" pitchFamily="18" charset="-128"/>
                <a:ea typeface="HGP明朝E" pitchFamily="18" charset="-128"/>
              </a:rPr>
              <a:t>を追加する。</a:t>
            </a:r>
            <a:endParaRPr lang="en-US" altLang="ja-JP" sz="2000" dirty="0">
              <a:latin typeface="HGP明朝E" pitchFamily="18" charset="-128"/>
              <a:ea typeface="HGP明朝E" pitchFamily="18" charset="-128"/>
            </a:endParaRPr>
          </a:p>
          <a:p>
            <a:r>
              <a:rPr lang="en-US" altLang="ja-JP" sz="2000" dirty="0">
                <a:latin typeface="HGP明朝E" pitchFamily="18" charset="-128"/>
                <a:ea typeface="HGP明朝E" pitchFamily="18" charset="-128"/>
              </a:rPr>
              <a:t>        </a:t>
            </a:r>
            <a:r>
              <a:rPr lang="en-US" altLang="ja-JP" sz="2000" dirty="0" err="1">
                <a:latin typeface="HGP明朝E" pitchFamily="18" charset="-128"/>
                <a:ea typeface="HGP明朝E" pitchFamily="18" charset="-128"/>
              </a:rPr>
              <a:t>joint.connectedBody</a:t>
            </a:r>
            <a:r>
              <a:rPr lang="en-US" altLang="ja-JP" sz="2000" dirty="0">
                <a:latin typeface="HGP明朝E" pitchFamily="18" charset="-128"/>
                <a:ea typeface="HGP明朝E" pitchFamily="18" charset="-128"/>
              </a:rPr>
              <a:t> = </a:t>
            </a:r>
            <a:r>
              <a:rPr lang="en-US" altLang="ja-JP" sz="2000" dirty="0" err="1">
                <a:latin typeface="HGP明朝E" pitchFamily="18" charset="-128"/>
                <a:ea typeface="HGP明朝E" pitchFamily="18" charset="-128"/>
              </a:rPr>
              <a:t>c.rigidbody</a:t>
            </a:r>
            <a:r>
              <a:rPr lang="en-US" altLang="ja-JP" sz="2000" dirty="0" smtClean="0">
                <a:latin typeface="HGP明朝E" pitchFamily="18" charset="-128"/>
                <a:ea typeface="HGP明朝E" pitchFamily="18" charset="-128"/>
              </a:rPr>
              <a:t>;</a:t>
            </a:r>
          </a:p>
          <a:p>
            <a:r>
              <a:rPr lang="en-US" altLang="ja-JP" sz="2000" dirty="0" smtClean="0">
                <a:latin typeface="HGP明朝E" pitchFamily="18" charset="-128"/>
                <a:ea typeface="HGP明朝E" pitchFamily="18" charset="-128"/>
              </a:rPr>
              <a:t>//</a:t>
            </a:r>
            <a:r>
              <a:rPr lang="en-US" altLang="ja-JP" sz="2000" dirty="0">
                <a:latin typeface="HGP明朝E" pitchFamily="18" charset="-128"/>
                <a:ea typeface="HGP明朝E" pitchFamily="18" charset="-128"/>
              </a:rPr>
              <a:t>joint</a:t>
            </a:r>
            <a:r>
              <a:rPr lang="ja-JP" altLang="en-US" sz="2000" dirty="0">
                <a:latin typeface="HGP明朝E" pitchFamily="18" charset="-128"/>
                <a:ea typeface="HGP明朝E" pitchFamily="18" charset="-128"/>
              </a:rPr>
              <a:t>スクリプトの変数</a:t>
            </a:r>
            <a:r>
              <a:rPr lang="en-US" altLang="ja-JP" sz="2000" dirty="0" err="1">
                <a:latin typeface="HGP明朝E" pitchFamily="18" charset="-128"/>
                <a:ea typeface="HGP明朝E" pitchFamily="18" charset="-128"/>
              </a:rPr>
              <a:t>connectedbody</a:t>
            </a:r>
            <a:r>
              <a:rPr lang="ja-JP" altLang="en-US" sz="2000" dirty="0">
                <a:latin typeface="HGP明朝E" pitchFamily="18" charset="-128"/>
                <a:ea typeface="HGP明朝E" pitchFamily="18" charset="-128"/>
              </a:rPr>
              <a:t>に当たり判定に侵入してきたオブジェクトの</a:t>
            </a:r>
            <a:r>
              <a:rPr lang="en-US" altLang="ja-JP" sz="2000" dirty="0" err="1">
                <a:latin typeface="HGP明朝E" pitchFamily="18" charset="-128"/>
                <a:ea typeface="HGP明朝E" pitchFamily="18" charset="-128"/>
              </a:rPr>
              <a:t>rigidbody</a:t>
            </a:r>
            <a:r>
              <a:rPr lang="ja-JP" altLang="en-US" sz="2000" dirty="0">
                <a:latin typeface="HGP明朝E" pitchFamily="18" charset="-128"/>
                <a:ea typeface="HGP明朝E" pitchFamily="18" charset="-128"/>
              </a:rPr>
              <a:t>を入れ</a:t>
            </a:r>
            <a:r>
              <a:rPr lang="en-US" altLang="ja-JP" sz="2000" dirty="0">
                <a:latin typeface="HGP明朝E" pitchFamily="18" charset="-128"/>
                <a:ea typeface="HGP明朝E" pitchFamily="18" charset="-128"/>
              </a:rPr>
              <a:t>,</a:t>
            </a:r>
            <a:r>
              <a:rPr lang="ja-JP" altLang="en-US" sz="2000" dirty="0">
                <a:latin typeface="HGP明朝E" pitchFamily="18" charset="-128"/>
                <a:ea typeface="HGP明朝E" pitchFamily="18" charset="-128"/>
              </a:rPr>
              <a:t>棒にくっつける。</a:t>
            </a:r>
            <a:endParaRPr lang="en-US" altLang="ja-JP" sz="2000" dirty="0">
              <a:latin typeface="HGP明朝E" pitchFamily="18" charset="-128"/>
              <a:ea typeface="HGP明朝E" pitchFamily="18" charset="-128"/>
            </a:endParaRPr>
          </a:p>
          <a:p>
            <a:r>
              <a:rPr lang="ja-JP" altLang="en-US" sz="2000" dirty="0">
                <a:latin typeface="HGP明朝E" pitchFamily="18" charset="-128"/>
                <a:ea typeface="HGP明朝E" pitchFamily="18" charset="-128"/>
              </a:rPr>
              <a:t>　　　　</a:t>
            </a:r>
            <a:r>
              <a:rPr lang="en-US" altLang="ja-JP" sz="2000" dirty="0" err="1">
                <a:latin typeface="HGP明朝E" pitchFamily="18" charset="-128"/>
                <a:ea typeface="HGP明朝E" pitchFamily="18" charset="-128"/>
              </a:rPr>
              <a:t>c.collider.isTrigger</a:t>
            </a:r>
            <a:r>
              <a:rPr lang="en-US" altLang="ja-JP" sz="2000" dirty="0">
                <a:latin typeface="HGP明朝E" pitchFamily="18" charset="-128"/>
                <a:ea typeface="HGP明朝E" pitchFamily="18" charset="-128"/>
              </a:rPr>
              <a:t> = true</a:t>
            </a:r>
            <a:r>
              <a:rPr lang="en-US" altLang="ja-JP" sz="2000" dirty="0" smtClean="0">
                <a:latin typeface="HGP明朝E" pitchFamily="18" charset="-128"/>
                <a:ea typeface="HGP明朝E" pitchFamily="18" charset="-128"/>
              </a:rPr>
              <a:t>;</a:t>
            </a:r>
          </a:p>
          <a:p>
            <a:r>
              <a:rPr lang="en-US" altLang="ja-JP" sz="2000" dirty="0" smtClean="0">
                <a:latin typeface="HGP明朝E" pitchFamily="18" charset="-128"/>
                <a:ea typeface="HGP明朝E" pitchFamily="18" charset="-128"/>
              </a:rPr>
              <a:t>//</a:t>
            </a:r>
            <a:r>
              <a:rPr lang="ja-JP" altLang="en-US" sz="2000" dirty="0">
                <a:latin typeface="HGP明朝E" pitchFamily="18" charset="-128"/>
                <a:ea typeface="HGP明朝E" pitchFamily="18" charset="-128"/>
              </a:rPr>
              <a:t>棒にくっついたオブジェクトの</a:t>
            </a:r>
            <a:r>
              <a:rPr lang="en-US" altLang="ja-JP" sz="2000" dirty="0" err="1">
                <a:latin typeface="HGP明朝E" pitchFamily="18" charset="-128"/>
                <a:ea typeface="HGP明朝E" pitchFamily="18" charset="-128"/>
              </a:rPr>
              <a:t>IsTrigeer</a:t>
            </a:r>
            <a:r>
              <a:rPr lang="ja-JP" altLang="en-US" sz="2000" dirty="0">
                <a:latin typeface="HGP明朝E" pitchFamily="18" charset="-128"/>
                <a:ea typeface="HGP明朝E" pitchFamily="18" charset="-128"/>
              </a:rPr>
              <a:t>を</a:t>
            </a:r>
            <a:r>
              <a:rPr lang="en-US" altLang="ja-JP" sz="2000" dirty="0" err="1">
                <a:latin typeface="HGP明朝E" pitchFamily="18" charset="-128"/>
                <a:ea typeface="HGP明朝E" pitchFamily="18" charset="-128"/>
              </a:rPr>
              <a:t>ture</a:t>
            </a:r>
            <a:r>
              <a:rPr lang="ja-JP" altLang="en-US" sz="2000" dirty="0">
                <a:latin typeface="HGP明朝E" pitchFamily="18" charset="-128"/>
                <a:ea typeface="HGP明朝E" pitchFamily="18" charset="-128"/>
              </a:rPr>
              <a:t>にすることで、物理計算を行わないようにする。これにより、棒に刺さったオブジェクトが他のオブジェクトに当たっても飛んで行ったり、不自然な挙動をしなくなる。</a:t>
            </a:r>
            <a:endParaRPr lang="en-US" altLang="ja-JP" sz="2000" dirty="0">
              <a:latin typeface="HGP明朝E" pitchFamily="18" charset="-128"/>
              <a:ea typeface="HGP明朝E" pitchFamily="18" charset="-128"/>
            </a:endParaRPr>
          </a:p>
          <a:p>
            <a:r>
              <a:rPr lang="en-US" altLang="ja-JP" sz="2000" dirty="0">
                <a:latin typeface="HGP明朝E" pitchFamily="18" charset="-128"/>
                <a:ea typeface="HGP明朝E" pitchFamily="18" charset="-128"/>
              </a:rPr>
              <a:t>    }</a:t>
            </a:r>
          </a:p>
          <a:p>
            <a:r>
              <a:rPr lang="en-US" altLang="ja-JP" sz="2000" dirty="0">
                <a:latin typeface="HGP明朝E" pitchFamily="18" charset="-128"/>
                <a:ea typeface="HGP明朝E" pitchFamily="18" charset="-128"/>
              </a:rPr>
              <a:t>}</a:t>
            </a:r>
            <a:endParaRPr lang="ja-JP" altLang="en-US" sz="2000" dirty="0">
              <a:latin typeface="HGP明朝E" pitchFamily="18" charset="-128"/>
              <a:ea typeface="HGP明朝E" pitchFamily="18" charset="-128"/>
            </a:endParaRPr>
          </a:p>
          <a:p>
            <a:endParaRPr lang="en-US" altLang="ja-JP" sz="2400" dirty="0" smtClean="0">
              <a:latin typeface="HGP明朝E" pitchFamily="18" charset="-128"/>
              <a:ea typeface="HGP明朝E" pitchFamily="18" charset="-128"/>
            </a:endParaRPr>
          </a:p>
          <a:p>
            <a:pPr marL="285750" indent="-285750">
              <a:buFont typeface="Wingdings" pitchFamily="2" charset="2"/>
              <a:buChar char="l"/>
            </a:pPr>
            <a:endParaRPr lang="en-US" altLang="ja-JP" sz="24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24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en-US" altLang="ja-JP" sz="24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999857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Ps_Move</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8156079"/>
          </a:xfrm>
          <a:prstGeom prst="rect">
            <a:avLst/>
          </a:prstGeom>
          <a:noFill/>
        </p:spPr>
        <p:txBody>
          <a:bodyPr wrap="square" rtlCol="0">
            <a:spAutoFit/>
          </a:bodyPr>
          <a:lstStyle/>
          <a:p>
            <a:pPr marL="742950" indent="-742950">
              <a:buFont typeface="+mj-lt"/>
              <a:buAutoNum type="arabicPeriod"/>
            </a:pPr>
            <a:r>
              <a:rPr lang="en-US" altLang="ja-JP" sz="3600" dirty="0" smtClean="0">
                <a:ln w="22225">
                  <a:noFill/>
                </a:ln>
                <a:latin typeface="HGP明朝E" pitchFamily="18" charset="-128"/>
                <a:ea typeface="HGP明朝E" pitchFamily="18" charset="-128"/>
                <a:cs typeface="メイリオ" pitchFamily="50" charset="-128"/>
              </a:rPr>
              <a:t>Move</a:t>
            </a:r>
            <a:r>
              <a:rPr lang="ja-JP" altLang="en-US" sz="3600" dirty="0" smtClean="0">
                <a:ln w="22225">
                  <a:noFill/>
                </a:ln>
                <a:latin typeface="HGP明朝E" pitchFamily="18" charset="-128"/>
                <a:ea typeface="HGP明朝E" pitchFamily="18" charset="-128"/>
                <a:cs typeface="メイリオ" pitchFamily="50" charset="-128"/>
              </a:rPr>
              <a:t>コントローラ－の読み込みは、</a:t>
            </a:r>
            <a:r>
              <a:rPr lang="en-US" altLang="ja-JP" sz="3600" dirty="0" err="1" smtClean="0">
                <a:ln w="22225">
                  <a:noFill/>
                </a:ln>
                <a:latin typeface="HGP明朝E" pitchFamily="18" charset="-128"/>
                <a:ea typeface="HGP明朝E" pitchFamily="18" charset="-128"/>
                <a:cs typeface="メイリオ" pitchFamily="50" charset="-128"/>
              </a:rPr>
              <a:t>PS_Move_Wrapper_Package_for_Unity</a:t>
            </a:r>
            <a:r>
              <a:rPr lang="ja-JP" altLang="en-US" sz="3600" dirty="0" smtClean="0">
                <a:ln w="22225">
                  <a:noFill/>
                </a:ln>
                <a:latin typeface="HGP明朝E" pitchFamily="18" charset="-128"/>
                <a:ea typeface="HGP明朝E" pitchFamily="18" charset="-128"/>
                <a:cs typeface="メイリオ" pitchFamily="50" charset="-128"/>
              </a:rPr>
              <a:t>を利用</a:t>
            </a:r>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lang="ja-JP" altLang="en-US" sz="3600" dirty="0" smtClean="0">
                <a:ln w="22225">
                  <a:noFill/>
                </a:ln>
                <a:latin typeface="HGP明朝E" pitchFamily="18" charset="-128"/>
                <a:ea typeface="HGP明朝E" pitchFamily="18" charset="-128"/>
                <a:cs typeface="メイリオ" pitchFamily="50" charset="-128"/>
              </a:rPr>
              <a:t>加速度・向き・位置などを読み込んでくれる</a:t>
            </a:r>
            <a:endParaRPr lang="en-US" altLang="ja-JP" sz="3600" dirty="0" smtClean="0">
              <a:ln w="22225">
                <a:noFill/>
              </a:ln>
              <a:latin typeface="HGP明朝E" pitchFamily="18" charset="-128"/>
              <a:ea typeface="HGP明朝E" pitchFamily="18" charset="-128"/>
              <a:cs typeface="メイリオ" pitchFamily="50" charset="-128"/>
            </a:endParaRPr>
          </a:p>
          <a:p>
            <a:r>
              <a:rPr lang="en-US" altLang="ja-JP" sz="3600" dirty="0">
                <a:ln w="22225">
                  <a:noFill/>
                </a:ln>
                <a:latin typeface="HGP明朝E" pitchFamily="18" charset="-128"/>
                <a:ea typeface="HGP明朝E" pitchFamily="18" charset="-128"/>
                <a:cs typeface="メイリオ" pitchFamily="50" charset="-128"/>
              </a:rPr>
              <a:t>	</a:t>
            </a:r>
            <a:r>
              <a:rPr lang="en-US" altLang="ja-JP" sz="3600" dirty="0" smtClean="0">
                <a:ln w="22225">
                  <a:noFill/>
                </a:ln>
                <a:latin typeface="HGP明朝E" pitchFamily="18" charset="-128"/>
                <a:ea typeface="HGP明朝E" pitchFamily="18" charset="-128"/>
                <a:cs typeface="メイリオ" pitchFamily="50" charset="-128"/>
              </a:rPr>
              <a:t>		</a:t>
            </a:r>
          </a:p>
          <a:p>
            <a:r>
              <a:rPr lang="en-US" altLang="ja-JP" sz="3600" dirty="0" smtClean="0">
                <a:ln w="22225">
                  <a:noFill/>
                </a:ln>
                <a:latin typeface="HGP明朝E" pitchFamily="18" charset="-128"/>
                <a:ea typeface="HGP明朝E" pitchFamily="18" charset="-128"/>
                <a:cs typeface="メイリオ" pitchFamily="50" charset="-128"/>
              </a:rPr>
              <a:t>	</a:t>
            </a:r>
            <a:r>
              <a:rPr lang="ja-JP" altLang="en-US" sz="3600" dirty="0" smtClean="0">
                <a:ln w="22225">
                  <a:noFill/>
                </a:ln>
                <a:latin typeface="HGP明朝E" pitchFamily="18" charset="-128"/>
                <a:ea typeface="HGP明朝E" pitchFamily="18" charset="-128"/>
                <a:cs typeface="メイリオ" pitchFamily="50" charset="-128"/>
              </a:rPr>
              <a:t>しかし・・・</a:t>
            </a:r>
            <a:endParaRPr lang="en-US" altLang="ja-JP" sz="3600" dirty="0" smtClean="0">
              <a:ln w="22225">
                <a:noFill/>
              </a:ln>
              <a:latin typeface="HGP明朝E" pitchFamily="18" charset="-128"/>
              <a:ea typeface="HGP明朝E" pitchFamily="18" charset="-128"/>
              <a:cs typeface="メイリオ" pitchFamily="50" charset="-128"/>
            </a:endParaRPr>
          </a:p>
          <a:p>
            <a:r>
              <a:rPr lang="en-US" altLang="ja-JP" sz="2800" dirty="0">
                <a:ln w="22225">
                  <a:noFill/>
                </a:ln>
                <a:latin typeface="HGP明朝E" pitchFamily="18" charset="-128"/>
                <a:ea typeface="HGP明朝E" pitchFamily="18" charset="-128"/>
                <a:cs typeface="メイリオ" pitchFamily="50" charset="-128"/>
              </a:rPr>
              <a:t>URL:http://wiki.etc.cmu.edu/unity3d/index.php/Sony_PlayStation_Move</a:t>
            </a:r>
            <a:endParaRPr lang="en-US" altLang="ja-JP" sz="28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993161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en-US" altLang="ja-JP" sz="4400" dirty="0" err="1" smtClean="0">
                <a:ln w="22225">
                  <a:noFill/>
                </a:ln>
                <a:latin typeface="HGP明朝E" pitchFamily="18" charset="-128"/>
                <a:ea typeface="HGP明朝E" pitchFamily="18" charset="-128"/>
                <a:cs typeface="メイリオ" pitchFamily="50" charset="-128"/>
              </a:rPr>
              <a:t>PS_Move_Wrapper</a:t>
            </a:r>
            <a:r>
              <a:rPr lang="ja-JP" altLang="en-US" sz="4400" dirty="0" smtClean="0">
                <a:ln w="22225">
                  <a:noFill/>
                </a:ln>
                <a:latin typeface="HGP明朝E" pitchFamily="18" charset="-128"/>
                <a:ea typeface="HGP明朝E" pitchFamily="18" charset="-128"/>
                <a:cs typeface="メイリオ" pitchFamily="50" charset="-128"/>
              </a:rPr>
              <a:t>の問題点</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9694962"/>
          </a:xfrm>
          <a:prstGeom prst="rect">
            <a:avLst/>
          </a:prstGeom>
          <a:noFill/>
        </p:spPr>
        <p:txBody>
          <a:bodyPr wrap="square" rtlCol="0">
            <a:spAutoFit/>
          </a:bodyPr>
          <a:lstStyle/>
          <a:p>
            <a:pPr marL="742950" indent="-742950">
              <a:buFont typeface="+mj-lt"/>
              <a:buAutoNum type="arabicPeriod"/>
            </a:pPr>
            <a:r>
              <a:rPr lang="ja-JP" altLang="en-US" sz="3600" dirty="0" smtClean="0">
                <a:ln w="22225">
                  <a:noFill/>
                </a:ln>
                <a:latin typeface="HGP明朝E" pitchFamily="18" charset="-128"/>
                <a:ea typeface="HGP明朝E" pitchFamily="18" charset="-128"/>
                <a:cs typeface="メイリオ" pitchFamily="50" charset="-128"/>
              </a:rPr>
              <a:t>加速度があいまい</a:t>
            </a:r>
            <a:r>
              <a:rPr lang="en-US" altLang="ja-JP" sz="3600" dirty="0" smtClean="0">
                <a:ln w="22225">
                  <a:noFill/>
                </a:ln>
                <a:latin typeface="HGP明朝E" pitchFamily="18" charset="-128"/>
                <a:ea typeface="HGP明朝E" pitchFamily="18" charset="-128"/>
                <a:cs typeface="メイリオ" pitchFamily="50" charset="-128"/>
              </a:rPr>
              <a:t>				</a:t>
            </a:r>
            <a:r>
              <a:rPr lang="en-US" altLang="ja-JP" sz="3200" dirty="0" smtClean="0">
                <a:ln w="22225">
                  <a:noFill/>
                </a:ln>
                <a:latin typeface="HGP明朝E" pitchFamily="18" charset="-128"/>
                <a:ea typeface="HGP明朝E" pitchFamily="18" charset="-128"/>
                <a:cs typeface="メイリオ" pitchFamily="50" charset="-128"/>
              </a:rPr>
              <a:t>	</a:t>
            </a:r>
            <a:r>
              <a:rPr lang="ja-JP" altLang="en-US" sz="3200" dirty="0" smtClean="0">
                <a:ln w="22225">
                  <a:noFill/>
                </a:ln>
                <a:latin typeface="HGP明朝E" pitchFamily="18" charset="-128"/>
                <a:ea typeface="HGP明朝E" pitchFamily="18" charset="-128"/>
                <a:cs typeface="メイリオ" pitchFamily="50" charset="-128"/>
              </a:rPr>
              <a:t>例：縦・横・突きの加速度が大体同じ</a:t>
            </a:r>
            <a:r>
              <a:rPr lang="en-US" altLang="ja-JP" sz="3200" dirty="0" smtClean="0">
                <a:ln w="22225">
                  <a:noFill/>
                </a:ln>
                <a:latin typeface="HGP明朝E" pitchFamily="18" charset="-128"/>
                <a:ea typeface="HGP明朝E" pitchFamily="18" charset="-128"/>
                <a:cs typeface="メイリオ" pitchFamily="50" charset="-128"/>
              </a:rPr>
              <a:t>		</a:t>
            </a:r>
            <a:r>
              <a:rPr lang="ja-JP" altLang="en-US" sz="3200" dirty="0" smtClean="0">
                <a:ln w="22225">
                  <a:noFill/>
                </a:ln>
                <a:latin typeface="HGP明朝E" pitchFamily="18" charset="-128"/>
                <a:ea typeface="HGP明朝E" pitchFamily="18" charset="-128"/>
                <a:cs typeface="メイリオ" pitchFamily="50" charset="-128"/>
              </a:rPr>
              <a:t>＝加速度での判定は</a:t>
            </a:r>
            <a:r>
              <a:rPr lang="ja-JP" altLang="en-US" sz="3200" dirty="0">
                <a:ln w="22225">
                  <a:noFill/>
                </a:ln>
                <a:latin typeface="HGP明朝E" pitchFamily="18" charset="-128"/>
                <a:ea typeface="HGP明朝E" pitchFamily="18" charset="-128"/>
                <a:cs typeface="メイリオ" pitchFamily="50" charset="-128"/>
              </a:rPr>
              <a:t>不可能</a:t>
            </a:r>
            <a:r>
              <a:rPr lang="ja-JP" altLang="en-US" sz="3200" dirty="0" smtClean="0">
                <a:ln w="22225">
                  <a:noFill/>
                </a:ln>
                <a:latin typeface="HGP明朝E" pitchFamily="18" charset="-128"/>
                <a:ea typeface="HGP明朝E" pitchFamily="18" charset="-128"/>
                <a:cs typeface="メイリオ" pitchFamily="50" charset="-128"/>
              </a:rPr>
              <a:t>。</a:t>
            </a:r>
            <a:r>
              <a:rPr lang="en-US" altLang="ja-JP" sz="3200" dirty="0">
                <a:ln w="22225">
                  <a:noFill/>
                </a:ln>
                <a:latin typeface="HGP明朝E" pitchFamily="18" charset="-128"/>
                <a:ea typeface="HGP明朝E" pitchFamily="18" charset="-128"/>
                <a:cs typeface="メイリオ" pitchFamily="50" charset="-128"/>
              </a:rPr>
              <a:t>	</a:t>
            </a:r>
            <a:r>
              <a:rPr lang="en-US" altLang="ja-JP" sz="3200" dirty="0" smtClean="0">
                <a:ln w="22225">
                  <a:noFill/>
                </a:ln>
                <a:latin typeface="HGP明朝E" pitchFamily="18" charset="-128"/>
                <a:ea typeface="HGP明朝E" pitchFamily="18" charset="-128"/>
                <a:cs typeface="メイリオ" pitchFamily="50" charset="-128"/>
              </a:rPr>
              <a:t>		</a:t>
            </a:r>
            <a:r>
              <a:rPr lang="ja-JP" altLang="en-US" sz="3200" dirty="0" smtClean="0">
                <a:ln w="22225">
                  <a:noFill/>
                </a:ln>
                <a:latin typeface="HGP明朝E" pitchFamily="18" charset="-128"/>
                <a:ea typeface="HGP明朝E" pitchFamily="18" charset="-128"/>
                <a:cs typeface="メイリオ" pitchFamily="50" charset="-128"/>
              </a:rPr>
              <a:t>　 加速度が</a:t>
            </a:r>
            <a:r>
              <a:rPr lang="en-US" altLang="ja-JP" sz="3200" dirty="0" smtClean="0">
                <a:ln w="22225">
                  <a:noFill/>
                </a:ln>
                <a:latin typeface="HGP明朝E" pitchFamily="18" charset="-128"/>
                <a:ea typeface="HGP明朝E" pitchFamily="18" charset="-128"/>
                <a:cs typeface="メイリオ" pitchFamily="50" charset="-128"/>
              </a:rPr>
              <a:t>0</a:t>
            </a:r>
            <a:r>
              <a:rPr lang="ja-JP" altLang="en-US" sz="3200" dirty="0" smtClean="0">
                <a:ln w="22225">
                  <a:noFill/>
                </a:ln>
                <a:latin typeface="HGP明朝E" pitchFamily="18" charset="-128"/>
                <a:ea typeface="HGP明朝E" pitchFamily="18" charset="-128"/>
                <a:cs typeface="メイリオ" pitchFamily="50" charset="-128"/>
              </a:rPr>
              <a:t>になることはほとんどない</a:t>
            </a:r>
            <a:r>
              <a:rPr lang="en-US" altLang="ja-JP" sz="3200" dirty="0" smtClean="0">
                <a:ln w="22225">
                  <a:noFill/>
                </a:ln>
                <a:latin typeface="HGP明朝E" pitchFamily="18" charset="-128"/>
                <a:ea typeface="HGP明朝E" pitchFamily="18" charset="-128"/>
                <a:cs typeface="メイリオ" pitchFamily="50" charset="-128"/>
              </a:rPr>
              <a:t>				</a:t>
            </a:r>
          </a:p>
          <a:p>
            <a:pPr marL="742950" indent="-742950">
              <a:buFont typeface="+mj-lt"/>
              <a:buAutoNum type="arabicPeriod"/>
            </a:pPr>
            <a:r>
              <a:rPr lang="ja-JP" altLang="en-US" sz="3600" dirty="0" smtClean="0">
                <a:ln w="22225">
                  <a:noFill/>
                </a:ln>
                <a:latin typeface="HGP明朝E" pitchFamily="18" charset="-128"/>
                <a:ea typeface="HGP明朝E" pitchFamily="18" charset="-128"/>
                <a:cs typeface="メイリオ" pitchFamily="50" charset="-128"/>
              </a:rPr>
              <a:t>更新</a:t>
            </a:r>
            <a:r>
              <a:rPr lang="ja-JP" altLang="en-US" sz="3600" dirty="0">
                <a:ln w="22225">
                  <a:noFill/>
                </a:ln>
                <a:latin typeface="HGP明朝E" pitchFamily="18" charset="-128"/>
                <a:ea typeface="HGP明朝E" pitchFamily="18" charset="-128"/>
                <a:cs typeface="メイリオ" pitchFamily="50" charset="-128"/>
              </a:rPr>
              <a:t>速度</a:t>
            </a:r>
            <a:r>
              <a:rPr lang="ja-JP" altLang="en-US" sz="3600" dirty="0" smtClean="0">
                <a:ln w="22225">
                  <a:noFill/>
                </a:ln>
                <a:latin typeface="HGP明朝E" pitchFamily="18" charset="-128"/>
                <a:ea typeface="HGP明朝E" pitchFamily="18" charset="-128"/>
                <a:cs typeface="メイリオ" pitchFamily="50" charset="-128"/>
              </a:rPr>
              <a:t>が</a:t>
            </a:r>
            <a:r>
              <a:rPr lang="en-US" altLang="ja-JP" sz="3600" dirty="0" smtClean="0">
                <a:ln w="22225">
                  <a:noFill/>
                </a:ln>
                <a:latin typeface="HGP明朝E" pitchFamily="18" charset="-128"/>
                <a:ea typeface="HGP明朝E" pitchFamily="18" charset="-128"/>
                <a:cs typeface="メイリオ" pitchFamily="50" charset="-128"/>
              </a:rPr>
              <a:t>Unity</a:t>
            </a:r>
            <a:r>
              <a:rPr lang="ja-JP" altLang="en-US" sz="3600" dirty="0" smtClean="0">
                <a:ln w="22225">
                  <a:noFill/>
                </a:ln>
                <a:latin typeface="HGP明朝E" pitchFamily="18" charset="-128"/>
                <a:ea typeface="HGP明朝E" pitchFamily="18" charset="-128"/>
                <a:cs typeface="メイリオ" pitchFamily="50" charset="-128"/>
              </a:rPr>
              <a:t>既存の</a:t>
            </a:r>
            <a:r>
              <a:rPr lang="en-US" altLang="ja-JP" sz="3600" dirty="0" smtClean="0">
                <a:ln w="22225">
                  <a:noFill/>
                </a:ln>
                <a:latin typeface="HGP明朝E" pitchFamily="18" charset="-128"/>
                <a:ea typeface="HGP明朝E" pitchFamily="18" charset="-128"/>
                <a:cs typeface="メイリオ" pitchFamily="50" charset="-128"/>
              </a:rPr>
              <a:t>U</a:t>
            </a:r>
            <a:r>
              <a:rPr lang="ja-JP" altLang="en-US" sz="3600" dirty="0" err="1" smtClean="0">
                <a:ln w="22225">
                  <a:noFill/>
                </a:ln>
                <a:latin typeface="HGP明朝E" pitchFamily="18" charset="-128"/>
                <a:ea typeface="HGP明朝E" pitchFamily="18" charset="-128"/>
                <a:cs typeface="メイリオ" pitchFamily="50" charset="-128"/>
              </a:rPr>
              <a:t>ｐ</a:t>
            </a:r>
            <a:r>
              <a:rPr lang="en-US" altLang="ja-JP" sz="3600" dirty="0" smtClean="0">
                <a:ln w="22225">
                  <a:noFill/>
                </a:ln>
                <a:latin typeface="HGP明朝E" pitchFamily="18" charset="-128"/>
                <a:ea typeface="HGP明朝E" pitchFamily="18" charset="-128"/>
                <a:cs typeface="メイリオ" pitchFamily="50" charset="-128"/>
              </a:rPr>
              <a:t>date</a:t>
            </a:r>
            <a:r>
              <a:rPr lang="ja-JP" altLang="en-US" sz="3600" dirty="0" smtClean="0">
                <a:ln w="22225">
                  <a:noFill/>
                </a:ln>
                <a:latin typeface="HGP明朝E" pitchFamily="18" charset="-128"/>
                <a:ea typeface="HGP明朝E" pitchFamily="18" charset="-128"/>
                <a:cs typeface="メイリオ" pitchFamily="50" charset="-128"/>
              </a:rPr>
              <a:t>関数に依存されている。</a:t>
            </a:r>
            <a:r>
              <a:rPr lang="en-US" altLang="ja-JP" sz="3600" dirty="0">
                <a:ln w="22225">
                  <a:noFill/>
                </a:ln>
                <a:latin typeface="HGP明朝E" pitchFamily="18" charset="-128"/>
                <a:ea typeface="HGP明朝E" pitchFamily="18" charset="-128"/>
                <a:cs typeface="メイリオ" pitchFamily="50" charset="-128"/>
              </a:rPr>
              <a:t>	</a:t>
            </a:r>
            <a:r>
              <a:rPr lang="en-US" altLang="ja-JP" sz="3600" dirty="0" smtClean="0">
                <a:ln w="22225">
                  <a:noFill/>
                </a:ln>
                <a:latin typeface="HGP明朝E" pitchFamily="18" charset="-128"/>
                <a:ea typeface="HGP明朝E" pitchFamily="18" charset="-128"/>
                <a:cs typeface="メイリオ" pitchFamily="50" charset="-128"/>
              </a:rPr>
              <a:t>			</a:t>
            </a:r>
            <a:r>
              <a:rPr lang="en-US" altLang="ja-JP" sz="3200" dirty="0" smtClean="0">
                <a:ln w="22225">
                  <a:noFill/>
                </a:ln>
                <a:latin typeface="HGP明朝E" pitchFamily="18" charset="-128"/>
                <a:ea typeface="HGP明朝E" pitchFamily="18" charset="-128"/>
                <a:cs typeface="メイリオ" pitchFamily="50" charset="-128"/>
              </a:rPr>
              <a:t>	</a:t>
            </a:r>
            <a:r>
              <a:rPr lang="ja-JP" altLang="en-US" sz="3200" dirty="0" smtClean="0">
                <a:ln w="22225">
                  <a:noFill/>
                </a:ln>
                <a:latin typeface="HGP明朝E" pitchFamily="18" charset="-128"/>
                <a:ea typeface="HGP明朝E" pitchFamily="18" charset="-128"/>
                <a:cs typeface="メイリオ" pitchFamily="50" charset="-128"/>
              </a:rPr>
              <a:t>例：</a:t>
            </a:r>
            <a:r>
              <a:rPr lang="en-US" altLang="ja-JP" sz="3200" dirty="0" smtClean="0">
                <a:ln w="22225">
                  <a:noFill/>
                </a:ln>
                <a:latin typeface="HGP明朝E" pitchFamily="18" charset="-128"/>
                <a:ea typeface="HGP明朝E" pitchFamily="18" charset="-128"/>
                <a:cs typeface="メイリオ" pitchFamily="50" charset="-128"/>
              </a:rPr>
              <a:t>Fixed Update</a:t>
            </a:r>
            <a:r>
              <a:rPr lang="ja-JP" altLang="en-US" sz="3200" dirty="0" smtClean="0">
                <a:ln w="22225">
                  <a:noFill/>
                </a:ln>
                <a:latin typeface="HGP明朝E" pitchFamily="18" charset="-128"/>
                <a:ea typeface="HGP明朝E" pitchFamily="18" charset="-128"/>
                <a:cs typeface="メイリオ" pitchFamily="50" charset="-128"/>
              </a:rPr>
              <a:t>関数（</a:t>
            </a:r>
            <a:r>
              <a:rPr lang="en-US" altLang="ja-JP" sz="3200" dirty="0" smtClean="0">
                <a:ln w="22225">
                  <a:noFill/>
                </a:ln>
                <a:latin typeface="HGP明朝E" pitchFamily="18" charset="-128"/>
                <a:ea typeface="HGP明朝E" pitchFamily="18" charset="-128"/>
                <a:cs typeface="メイリオ" pitchFamily="50" charset="-128"/>
              </a:rPr>
              <a:t>0.01</a:t>
            </a:r>
            <a:r>
              <a:rPr lang="ja-JP" altLang="en-US" sz="3200" dirty="0" smtClean="0">
                <a:ln w="22225">
                  <a:noFill/>
                </a:ln>
                <a:latin typeface="HGP明朝E" pitchFamily="18" charset="-128"/>
                <a:ea typeface="HGP明朝E" pitchFamily="18" charset="-128"/>
                <a:cs typeface="メイリオ" pitchFamily="50" charset="-128"/>
              </a:rPr>
              <a:t>）秒ごとに更新</a:t>
            </a:r>
            <a:endParaRPr lang="en-US" altLang="ja-JP" sz="3200" dirty="0" smtClean="0">
              <a:ln w="22225">
                <a:noFill/>
              </a:ln>
              <a:latin typeface="HGP明朝E" pitchFamily="18" charset="-128"/>
              <a:ea typeface="HGP明朝E" pitchFamily="18" charset="-128"/>
              <a:cs typeface="メイリオ" pitchFamily="50" charset="-128"/>
            </a:endParaRPr>
          </a:p>
          <a:p>
            <a:r>
              <a:rPr lang="en-US" altLang="ja-JP" sz="3200" dirty="0" smtClean="0">
                <a:ln w="22225">
                  <a:noFill/>
                </a:ln>
                <a:latin typeface="HGP明朝E" pitchFamily="18" charset="-128"/>
                <a:ea typeface="HGP明朝E" pitchFamily="18" charset="-128"/>
                <a:cs typeface="メイリオ" pitchFamily="50" charset="-128"/>
              </a:rPr>
              <a:t>	</a:t>
            </a:r>
            <a:r>
              <a:rPr lang="ja-JP" altLang="en-US" sz="3200" dirty="0">
                <a:ln w="22225">
                  <a:noFill/>
                </a:ln>
                <a:latin typeface="HGP明朝E" pitchFamily="18" charset="-128"/>
                <a:ea typeface="HGP明朝E" pitchFamily="18" charset="-128"/>
                <a:cs typeface="メイリオ" pitchFamily="50" charset="-128"/>
              </a:rPr>
              <a:t>ほしい</a:t>
            </a:r>
            <a:r>
              <a:rPr lang="ja-JP" altLang="en-US" sz="3200" dirty="0" smtClean="0">
                <a:ln w="22225">
                  <a:noFill/>
                </a:ln>
                <a:latin typeface="HGP明朝E" pitchFamily="18" charset="-128"/>
                <a:ea typeface="HGP明朝E" pitchFamily="18" charset="-128"/>
                <a:cs typeface="メイリオ" pitchFamily="50" charset="-128"/>
              </a:rPr>
              <a:t>情報の更新タイミングがあいまいに</a:t>
            </a:r>
            <a:endParaRPr lang="en-US" altLang="ja-JP" sz="32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a:ln w="22225">
                <a:noFill/>
              </a:ln>
              <a:latin typeface="HGP明朝E" pitchFamily="18" charset="-128"/>
              <a:ea typeface="HGP明朝E" pitchFamily="18" charset="-128"/>
              <a:cs typeface="メイリオ" pitchFamily="50" charset="-128"/>
            </a:endParaRPr>
          </a:p>
          <a:p>
            <a:endParaRPr lang="en-US" altLang="ja-JP" sz="3600" dirty="0" smtClean="0">
              <a:ln w="22225">
                <a:noFill/>
              </a:ln>
              <a:latin typeface="HGP明朝E" pitchFamily="18" charset="-128"/>
              <a:ea typeface="HGP明朝E" pitchFamily="18" charset="-128"/>
              <a:cs typeface="メイリオ" pitchFamily="50" charset="-128"/>
            </a:endParaRPr>
          </a:p>
          <a:p>
            <a:endParaRPr lang="en-US" altLang="ja-JP" sz="3600" dirty="0" smtClean="0">
              <a:ln w="22225">
                <a:noFill/>
              </a:ln>
              <a:latin typeface="HGP明朝E" pitchFamily="18" charset="-128"/>
              <a:ea typeface="HGP明朝E" pitchFamily="18" charset="-128"/>
              <a:cs typeface="メイリオ" pitchFamily="50" charset="-128"/>
            </a:endParaRPr>
          </a:p>
          <a:p>
            <a:endParaRPr lang="en-US" altLang="ja-JP" sz="3600" dirty="0" smtClean="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480950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ja-JP" altLang="en-US" sz="4400" dirty="0" smtClean="0">
                <a:ln w="22225">
                  <a:noFill/>
                </a:ln>
                <a:latin typeface="HGP明朝E" pitchFamily="18" charset="-128"/>
                <a:ea typeface="HGP明朝E" pitchFamily="18" charset="-128"/>
                <a:cs typeface="メイリオ" pitchFamily="50" charset="-128"/>
              </a:rPr>
              <a:t>問題点を踏まえた動きの作成</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50102" y="1264883"/>
            <a:ext cx="8352928" cy="2862322"/>
          </a:xfrm>
          <a:prstGeom prst="rect">
            <a:avLst/>
          </a:prstGeom>
          <a:noFill/>
        </p:spPr>
        <p:txBody>
          <a:bodyPr wrap="square" rtlCol="0">
            <a:spAutoFit/>
          </a:bodyPr>
          <a:lstStyle/>
          <a:p>
            <a:pPr marL="742950" indent="-742950">
              <a:buFont typeface="+mj-lt"/>
              <a:buAutoNum type="arabicPeriod"/>
            </a:pPr>
            <a:r>
              <a:rPr lang="ja-JP" altLang="en-US" sz="3600" dirty="0" smtClean="0">
                <a:ln w="22225">
                  <a:noFill/>
                </a:ln>
                <a:latin typeface="HGP明朝E" pitchFamily="18" charset="-128"/>
                <a:ea typeface="HGP明朝E" pitchFamily="18" charset="-128"/>
                <a:cs typeface="メイリオ" pitchFamily="50" charset="-128"/>
              </a:rPr>
              <a:t>プラン</a:t>
            </a:r>
            <a:r>
              <a:rPr lang="en-US" altLang="ja-JP" sz="3600" dirty="0" smtClean="0">
                <a:ln w="22225">
                  <a:noFill/>
                </a:ln>
                <a:latin typeface="HGP明朝E" pitchFamily="18" charset="-128"/>
                <a:ea typeface="HGP明朝E" pitchFamily="18" charset="-128"/>
                <a:cs typeface="メイリオ" pitchFamily="50" charset="-128"/>
              </a:rPr>
              <a:t>A</a:t>
            </a:r>
          </a:p>
          <a:p>
            <a:pPr marL="742950" indent="-742950">
              <a:buFont typeface="+mj-lt"/>
              <a:buAutoNum type="arabicPeriod"/>
            </a:pPr>
            <a:endParaRPr kumimoji="1" lang="en-US" altLang="ja-JP" sz="3600" dirty="0">
              <a:ln w="22225">
                <a:noFill/>
              </a:ln>
              <a:latin typeface="HGP明朝E" pitchFamily="18" charset="-128"/>
              <a:ea typeface="HGP明朝E" pitchFamily="18" charset="-128"/>
              <a:cs typeface="メイリオ" pitchFamily="50" charset="-128"/>
            </a:endParaRPr>
          </a:p>
          <a:p>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 name="角丸四角形 3"/>
          <p:cNvSpPr/>
          <p:nvPr/>
        </p:nvSpPr>
        <p:spPr>
          <a:xfrm>
            <a:off x="365183" y="3351001"/>
            <a:ext cx="2115370" cy="1296144"/>
          </a:xfrm>
          <a:prstGeom prst="round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棒の向き</a:t>
            </a:r>
            <a:endParaRPr kumimoji="1" lang="ja-JP" altLang="en-US" sz="3200" dirty="0"/>
          </a:p>
        </p:txBody>
      </p:sp>
      <p:sp>
        <p:nvSpPr>
          <p:cNvPr id="16" name="角丸四角形 15"/>
          <p:cNvSpPr/>
          <p:nvPr/>
        </p:nvSpPr>
        <p:spPr>
          <a:xfrm>
            <a:off x="3545181" y="3231872"/>
            <a:ext cx="2115370" cy="1296144"/>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加速度</a:t>
            </a:r>
            <a:endParaRPr kumimoji="1" lang="ja-JP" altLang="en-US" sz="3200" dirty="0"/>
          </a:p>
        </p:txBody>
      </p:sp>
      <p:sp>
        <p:nvSpPr>
          <p:cNvPr id="17" name="角丸四角形 16"/>
          <p:cNvSpPr/>
          <p:nvPr/>
        </p:nvSpPr>
        <p:spPr>
          <a:xfrm>
            <a:off x="6705190" y="3261151"/>
            <a:ext cx="2115370" cy="1296144"/>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棒の向き</a:t>
            </a:r>
            <a:endParaRPr kumimoji="1" lang="ja-JP" altLang="en-US" sz="3200" dirty="0"/>
          </a:p>
        </p:txBody>
      </p:sp>
      <p:sp>
        <p:nvSpPr>
          <p:cNvPr id="23" name="右矢印 22"/>
          <p:cNvSpPr/>
          <p:nvPr/>
        </p:nvSpPr>
        <p:spPr>
          <a:xfrm>
            <a:off x="2480553" y="3717032"/>
            <a:ext cx="1088328" cy="410173"/>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5660551" y="3717032"/>
            <a:ext cx="1088328" cy="415949"/>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7788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23"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ja-JP" altLang="en-US" sz="4400" dirty="0" smtClean="0">
                <a:ln w="25400">
                  <a:noFill/>
                </a:ln>
                <a:latin typeface="HGS創英角ｺﾞｼｯｸUB" pitchFamily="50" charset="-128"/>
                <a:ea typeface="HGS創英角ｺﾞｼｯｸUB" pitchFamily="50" charset="-128"/>
              </a:rPr>
              <a:t>プラン</a:t>
            </a:r>
            <a:r>
              <a:rPr lang="en-US" altLang="ja-JP" sz="4400" dirty="0" smtClean="0">
                <a:ln w="25400">
                  <a:noFill/>
                </a:ln>
                <a:latin typeface="HGS創英角ｺﾞｼｯｸUB" pitchFamily="50" charset="-128"/>
                <a:ea typeface="HGS創英角ｺﾞｼｯｸUB" pitchFamily="50" charset="-128"/>
              </a:rPr>
              <a:t>A</a:t>
            </a:r>
            <a:r>
              <a:rPr lang="ja-JP" altLang="en-US" sz="4400" dirty="0" smtClean="0">
                <a:ln w="25400">
                  <a:noFill/>
                </a:ln>
                <a:latin typeface="HGS創英角ｺﾞｼｯｸUB" pitchFamily="50" charset="-128"/>
                <a:ea typeface="HGS創英角ｺﾞｼｯｸUB" pitchFamily="50" charset="-128"/>
              </a:rPr>
              <a:t>の問題点</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50102" y="1190236"/>
            <a:ext cx="8352928" cy="7848302"/>
          </a:xfrm>
          <a:prstGeom prst="rect">
            <a:avLst/>
          </a:prstGeom>
          <a:noFill/>
        </p:spPr>
        <p:txBody>
          <a:bodyPr wrap="square" rtlCol="0">
            <a:spAutoFit/>
          </a:bodyPr>
          <a:lstStyle/>
          <a:p>
            <a:pPr marL="742950" indent="-742950">
              <a:buFont typeface="+mj-lt"/>
              <a:buAutoNum type="arabicPeriod"/>
            </a:pPr>
            <a:r>
              <a:rPr lang="ja-JP" altLang="en-US" sz="3600" dirty="0">
                <a:ln w="22225">
                  <a:noFill/>
                </a:ln>
                <a:latin typeface="HGP明朝E" pitchFamily="18" charset="-128"/>
                <a:ea typeface="HGP明朝E" pitchFamily="18" charset="-128"/>
                <a:cs typeface="メイリオ" pitchFamily="50" charset="-128"/>
              </a:rPr>
              <a:t>棒の持ち方が人それぞれ</a:t>
            </a:r>
            <a:r>
              <a:rPr lang="ja-JP" altLang="en-US" sz="3600" dirty="0" smtClean="0">
                <a:ln w="22225">
                  <a:noFill/>
                </a:ln>
                <a:latin typeface="HGP明朝E" pitchFamily="18" charset="-128"/>
                <a:ea typeface="HGP明朝E" pitchFamily="18" charset="-128"/>
                <a:cs typeface="メイリオ" pitchFamily="50" charset="-128"/>
              </a:rPr>
              <a:t>違う</a:t>
            </a:r>
            <a:r>
              <a:rPr lang="en-US" altLang="ja-JP" sz="3600" dirty="0">
                <a:ln w="22225">
                  <a:noFill/>
                </a:ln>
                <a:latin typeface="HGP明朝E" pitchFamily="18" charset="-128"/>
                <a:ea typeface="HGP明朝E" pitchFamily="18" charset="-128"/>
                <a:cs typeface="メイリオ" pitchFamily="50" charset="-128"/>
              </a:rPr>
              <a:t>	</a:t>
            </a:r>
            <a:r>
              <a:rPr lang="ja-JP" altLang="en-US" sz="3600" dirty="0" smtClean="0">
                <a:ln w="22225">
                  <a:noFill/>
                </a:ln>
                <a:latin typeface="HGP明朝E" pitchFamily="18" charset="-128"/>
                <a:ea typeface="HGP明朝E" pitchFamily="18" charset="-128"/>
                <a:cs typeface="メイリオ" pitchFamily="50" charset="-128"/>
              </a:rPr>
              <a:t>　　　　</a:t>
            </a:r>
            <a:r>
              <a:rPr lang="en-US" altLang="ja-JP" sz="3600" dirty="0">
                <a:ln w="22225">
                  <a:noFill/>
                </a:ln>
                <a:latin typeface="HGP明朝E" pitchFamily="18" charset="-128"/>
                <a:ea typeface="HGP明朝E" pitchFamily="18" charset="-128"/>
                <a:cs typeface="メイリオ" pitchFamily="50" charset="-128"/>
              </a:rPr>
              <a:t>	</a:t>
            </a:r>
            <a:r>
              <a:rPr lang="ja-JP" altLang="en-US" sz="3600" dirty="0" smtClean="0">
                <a:ln w="22225">
                  <a:noFill/>
                </a:ln>
                <a:latin typeface="HGP明朝E" pitchFamily="18" charset="-128"/>
                <a:ea typeface="HGP明朝E" pitchFamily="18" charset="-128"/>
                <a:cs typeface="メイリオ" pitchFamily="50" charset="-128"/>
              </a:rPr>
              <a:t>　</a:t>
            </a:r>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lang="ja-JP" altLang="en-US" sz="3600" dirty="0">
                <a:ln w="22225">
                  <a:noFill/>
                </a:ln>
                <a:latin typeface="HGP明朝E" pitchFamily="18" charset="-128"/>
                <a:ea typeface="HGP明朝E" pitchFamily="18" charset="-128"/>
                <a:cs typeface="メイリオ" pitchFamily="50" charset="-128"/>
              </a:rPr>
              <a:t>斜めのような、中間の振りが再現</a:t>
            </a:r>
            <a:r>
              <a:rPr lang="ja-JP" altLang="en-US" sz="3600" dirty="0" smtClean="0">
                <a:ln w="22225">
                  <a:noFill/>
                </a:ln>
                <a:latin typeface="HGP明朝E" pitchFamily="18" charset="-128"/>
                <a:ea typeface="HGP明朝E" pitchFamily="18" charset="-128"/>
                <a:cs typeface="メイリオ" pitchFamily="50" charset="-128"/>
              </a:rPr>
              <a:t>できない</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smtClean="0">
              <a:ln w="22225">
                <a:noFill/>
              </a:ln>
              <a:latin typeface="HGP明朝E" pitchFamily="18" charset="-128"/>
              <a:ea typeface="HGP明朝E" pitchFamily="18" charset="-128"/>
              <a:cs typeface="メイリオ" pitchFamily="50" charset="-128"/>
            </a:endParaRPr>
          </a:p>
          <a:p>
            <a:r>
              <a:rPr lang="ja-JP" altLang="en-US" sz="3600" dirty="0" smtClean="0">
                <a:ln w="22225">
                  <a:noFill/>
                </a:ln>
                <a:latin typeface="HGP明朝E" pitchFamily="18" charset="-128"/>
                <a:ea typeface="HGP明朝E" pitchFamily="18" charset="-128"/>
                <a:cs typeface="メイリオ" pitchFamily="50" charset="-128"/>
              </a:rPr>
              <a:t>・気持ち</a:t>
            </a:r>
            <a:r>
              <a:rPr lang="ja-JP" altLang="en-US" sz="3600" dirty="0">
                <a:ln w="22225">
                  <a:noFill/>
                </a:ln>
                <a:latin typeface="HGP明朝E" pitchFamily="18" charset="-128"/>
                <a:ea typeface="HGP明朝E" pitchFamily="18" charset="-128"/>
                <a:cs typeface="メイリオ" pitchFamily="50" charset="-128"/>
              </a:rPr>
              <a:t>の良い反応を目指すために、より正確な動きが必要</a:t>
            </a:r>
            <a:endParaRPr lang="en-US" altLang="ja-JP" sz="4000" dirty="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a:ln w="22225">
                <a:noFill/>
              </a:ln>
              <a:latin typeface="HGP明朝E" pitchFamily="18" charset="-128"/>
              <a:ea typeface="HGP明朝E" pitchFamily="18" charset="-128"/>
              <a:cs typeface="メイリオ" pitchFamily="50" charset="-128"/>
            </a:endParaRPr>
          </a:p>
          <a:p>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kumimoji="1" lang="en-US" altLang="ja-JP" sz="3600" dirty="0">
              <a:ln w="22225">
                <a:noFill/>
              </a:ln>
              <a:latin typeface="HGP明朝E" pitchFamily="18" charset="-128"/>
              <a:ea typeface="HGP明朝E" pitchFamily="18" charset="-128"/>
              <a:cs typeface="メイリオ" pitchFamily="50" charset="-128"/>
            </a:endParaRPr>
          </a:p>
          <a:p>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807286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注意</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848302"/>
          </a:xfrm>
          <a:prstGeom prst="rect">
            <a:avLst/>
          </a:prstGeom>
          <a:noFill/>
        </p:spPr>
        <p:txBody>
          <a:bodyPr wrap="square" rtlCol="0">
            <a:spAutoFit/>
          </a:bodyPr>
          <a:lstStyle/>
          <a:p>
            <a:pPr marL="742950" indent="-742950">
              <a:buFont typeface="+mj-lt"/>
              <a:buAutoNum type="arabicPeriod"/>
            </a:pPr>
            <a:r>
              <a:rPr lang="en-US" altLang="ja-JP" sz="3600" dirty="0" smtClean="0">
                <a:ln w="22225">
                  <a:noFill/>
                </a:ln>
                <a:latin typeface="HGP明朝E" pitchFamily="18" charset="-128"/>
                <a:ea typeface="HGP明朝E" pitchFamily="18" charset="-128"/>
                <a:cs typeface="メイリオ" pitchFamily="50" charset="-128"/>
              </a:rPr>
              <a:t>Unity</a:t>
            </a:r>
            <a:r>
              <a:rPr lang="ja-JP" altLang="en-US" sz="3600" dirty="0">
                <a:ln w="22225">
                  <a:noFill/>
                </a:ln>
                <a:latin typeface="HGP明朝E" pitchFamily="18" charset="-128"/>
                <a:ea typeface="HGP明朝E" pitchFamily="18" charset="-128"/>
                <a:cs typeface="メイリオ" pitchFamily="50" charset="-128"/>
              </a:rPr>
              <a:t>に対する独自解釈で書かれた</a:t>
            </a:r>
            <a:r>
              <a:rPr lang="ja-JP" altLang="en-US" sz="3600" dirty="0" smtClean="0">
                <a:ln w="22225">
                  <a:noFill/>
                </a:ln>
                <a:latin typeface="HGP明朝E" pitchFamily="18" charset="-128"/>
                <a:ea typeface="HGP明朝E" pitchFamily="18" charset="-128"/>
                <a:cs typeface="メイリオ" pitchFamily="50" charset="-128"/>
              </a:rPr>
              <a:t>コード</a:t>
            </a:r>
            <a:r>
              <a:rPr lang="en-US" altLang="ja-JP" sz="3600" dirty="0" smtClean="0">
                <a:ln w="22225">
                  <a:noFill/>
                </a:ln>
                <a:latin typeface="HGP明朝E" pitchFamily="18" charset="-128"/>
                <a:ea typeface="HGP明朝E" pitchFamily="18" charset="-128"/>
                <a:cs typeface="メイリオ" pitchFamily="50" charset="-128"/>
              </a:rPr>
              <a:t>(</a:t>
            </a:r>
            <a:r>
              <a:rPr lang="en-US" altLang="ja-JP" sz="3600" dirty="0">
                <a:ln w="22225">
                  <a:noFill/>
                </a:ln>
                <a:latin typeface="HGP明朝E" pitchFamily="18" charset="-128"/>
                <a:ea typeface="HGP明朝E" pitchFamily="18" charset="-128"/>
                <a:cs typeface="メイリオ" pitchFamily="50" charset="-128"/>
              </a:rPr>
              <a:t>C#</a:t>
            </a:r>
            <a:r>
              <a:rPr lang="ja-JP" altLang="en-US" sz="3600" dirty="0" smtClean="0">
                <a:ln w="22225">
                  <a:noFill/>
                </a:ln>
                <a:latin typeface="HGP明朝E" pitchFamily="18" charset="-128"/>
                <a:ea typeface="HGP明朝E" pitchFamily="18" charset="-128"/>
                <a:cs typeface="メイリオ" pitchFamily="50" charset="-128"/>
              </a:rPr>
              <a:t>使用</a:t>
            </a:r>
            <a:r>
              <a:rPr lang="en-US" altLang="ja-JP" sz="3600" dirty="0" smtClean="0">
                <a:ln w="22225">
                  <a:noFill/>
                </a:ln>
                <a:latin typeface="HGP明朝E" pitchFamily="18" charset="-128"/>
                <a:ea typeface="HGP明朝E" pitchFamily="18" charset="-128"/>
                <a:cs typeface="メイリオ" pitchFamily="50" charset="-128"/>
              </a:rPr>
              <a:t>)</a:t>
            </a:r>
          </a:p>
          <a:p>
            <a:pPr marL="742950" indent="-742950">
              <a:buFont typeface="+mj-lt"/>
              <a:buAutoNum type="arabicPeriod"/>
            </a:pP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lang="en-US" altLang="ja-JP" sz="3600" dirty="0" smtClean="0">
                <a:ln w="22225">
                  <a:noFill/>
                </a:ln>
                <a:latin typeface="HGP明朝E" pitchFamily="18" charset="-128"/>
                <a:ea typeface="HGP明朝E" pitchFamily="18" charset="-128"/>
                <a:cs typeface="メイリオ" pitchFamily="50" charset="-128"/>
              </a:rPr>
              <a:t>C#</a:t>
            </a:r>
            <a:r>
              <a:rPr lang="ja-JP" altLang="en-US" sz="3600" dirty="0" err="1" smtClean="0">
                <a:ln w="22225">
                  <a:noFill/>
                </a:ln>
                <a:latin typeface="HGP明朝E" pitchFamily="18" charset="-128"/>
                <a:ea typeface="HGP明朝E" pitchFamily="18" charset="-128"/>
                <a:cs typeface="メイリオ" pitchFamily="50" charset="-128"/>
              </a:rPr>
              <a:t>には</a:t>
            </a:r>
            <a:r>
              <a:rPr lang="ja-JP" altLang="en-US" sz="3600" dirty="0" smtClean="0">
                <a:ln w="22225">
                  <a:noFill/>
                </a:ln>
                <a:latin typeface="HGP明朝E" pitchFamily="18" charset="-128"/>
                <a:ea typeface="HGP明朝E" pitchFamily="18" charset="-128"/>
                <a:cs typeface="メイリオ" pitchFamily="50" charset="-128"/>
              </a:rPr>
              <a:t>関数宣言が無く、              ヘッダさんもお亡くなりになったので</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lang="ja-JP" altLang="en-US" sz="3600" dirty="0" smtClean="0">
                <a:ln w="22225">
                  <a:noFill/>
                </a:ln>
                <a:latin typeface="HGP明朝E" pitchFamily="18" charset="-128"/>
                <a:ea typeface="HGP明朝E" pitchFamily="18" charset="-128"/>
                <a:cs typeface="メイリオ" pitchFamily="50" charset="-128"/>
              </a:rPr>
              <a:t>クラスの</a:t>
            </a:r>
            <a:r>
              <a:rPr lang="ja-JP" altLang="en-US" sz="3600" dirty="0">
                <a:ln w="22225">
                  <a:noFill/>
                </a:ln>
                <a:latin typeface="HGP明朝E" pitchFamily="18" charset="-128"/>
                <a:ea typeface="HGP明朝E" pitchFamily="18" charset="-128"/>
                <a:cs typeface="メイリオ" pitchFamily="50" charset="-128"/>
              </a:rPr>
              <a:t>変数</a:t>
            </a:r>
            <a:r>
              <a:rPr lang="ja-JP" altLang="en-US" sz="3600" dirty="0" smtClean="0">
                <a:ln w="22225">
                  <a:noFill/>
                </a:ln>
                <a:latin typeface="HGP明朝E" pitchFamily="18" charset="-128"/>
                <a:ea typeface="HGP明朝E" pitchFamily="18" charset="-128"/>
                <a:cs typeface="メイリオ" pitchFamily="50" charset="-128"/>
              </a:rPr>
              <a:t>も全部</a:t>
            </a:r>
            <a:r>
              <a:rPr lang="en-US" altLang="ja-JP" sz="3600" dirty="0" smtClean="0">
                <a:ln w="22225">
                  <a:noFill/>
                </a:ln>
                <a:latin typeface="HGP明朝E" pitchFamily="18" charset="-128"/>
                <a:ea typeface="HGP明朝E" pitchFamily="18" charset="-128"/>
                <a:cs typeface="メイリオ" pitchFamily="50" charset="-128"/>
              </a:rPr>
              <a:t>.</a:t>
            </a:r>
            <a:r>
              <a:rPr lang="en-US" altLang="ja-JP" sz="3600" dirty="0" err="1" smtClean="0">
                <a:ln w="22225">
                  <a:noFill/>
                </a:ln>
                <a:latin typeface="HGP明朝E" pitchFamily="18" charset="-128"/>
                <a:ea typeface="HGP明朝E" pitchFamily="18" charset="-128"/>
                <a:cs typeface="メイリオ" pitchFamily="50" charset="-128"/>
              </a:rPr>
              <a:t>cs</a:t>
            </a:r>
            <a:r>
              <a:rPr lang="ja-JP" altLang="en-US" sz="3600" dirty="0" smtClean="0">
                <a:ln w="22225">
                  <a:noFill/>
                </a:ln>
                <a:latin typeface="HGP明朝E" pitchFamily="18" charset="-128"/>
                <a:ea typeface="HGP明朝E" pitchFamily="18" charset="-128"/>
                <a:cs typeface="メイリオ" pitchFamily="50" charset="-128"/>
              </a:rPr>
              <a:t>ファイルにドーン</a:t>
            </a:r>
            <a:r>
              <a:rPr lang="en-US" altLang="ja-JP" sz="3600" dirty="0" smtClean="0">
                <a:ln w="22225">
                  <a:noFill/>
                </a:ln>
                <a:latin typeface="HGP明朝E" pitchFamily="18" charset="-128"/>
                <a:ea typeface="HGP明朝E" pitchFamily="18" charset="-128"/>
                <a:cs typeface="メイリオ" pitchFamily="50" charset="-128"/>
              </a:rPr>
              <a:t>!</a:t>
            </a:r>
          </a:p>
          <a:p>
            <a:pPr marL="742950" indent="-742950">
              <a:buFont typeface="+mj-lt"/>
              <a:buAutoNum type="arabicPeriod"/>
            </a:pPr>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lang="ja-JP" altLang="en-US" sz="3600" dirty="0" smtClean="0">
                <a:ln w="22225">
                  <a:noFill/>
                </a:ln>
                <a:latin typeface="HGP明朝E" pitchFamily="18" charset="-128"/>
                <a:ea typeface="HGP明朝E" pitchFamily="18" charset="-128"/>
                <a:cs typeface="メイリオ" pitchFamily="50" charset="-128"/>
              </a:rPr>
              <a:t>表現が適していない可能性があります</a:t>
            </a:r>
            <a:endParaRPr lang="en-US" altLang="ja-JP" sz="3600" dirty="0" smtClean="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44854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8793987"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(Unity</a:t>
            </a:r>
            <a:r>
              <a:rPr kumimoji="1" lang="ja-JP" altLang="en-US" sz="4400" dirty="0" smtClean="0">
                <a:ln w="25400">
                  <a:noFill/>
                </a:ln>
                <a:latin typeface="HGS創英角ｺﾞｼｯｸUB" pitchFamily="50" charset="-128"/>
                <a:ea typeface="HGS創英角ｺﾞｼｯｸUB" pitchFamily="50" charset="-128"/>
              </a:rPr>
              <a:t>のお告げ</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5078313"/>
          </a:xfrm>
          <a:prstGeom prst="rect">
            <a:avLst/>
          </a:prstGeom>
          <a:noFill/>
        </p:spPr>
        <p:txBody>
          <a:bodyPr wrap="square" rtlCol="0">
            <a:spAutoFit/>
          </a:bodyPr>
          <a:lstStyle/>
          <a:p>
            <a:r>
              <a:rPr lang="ja-JP" altLang="en-US" sz="3600" dirty="0">
                <a:ln w="22225">
                  <a:noFill/>
                </a:ln>
                <a:latin typeface="HGP明朝E" pitchFamily="18" charset="-128"/>
                <a:ea typeface="HGP明朝E" pitchFamily="18" charset="-128"/>
                <a:cs typeface="メイリオ" pitchFamily="50" charset="-128"/>
              </a:rPr>
              <a:t>神</a:t>
            </a:r>
            <a:r>
              <a:rPr lang="en-US" altLang="ja-JP" sz="3600" dirty="0">
                <a:ln w="22225">
                  <a:noFill/>
                </a:ln>
                <a:latin typeface="HGP明朝E" pitchFamily="18" charset="-128"/>
                <a:ea typeface="HGP明朝E" pitchFamily="18" charset="-128"/>
                <a:cs typeface="メイリオ" pitchFamily="50" charset="-128"/>
              </a:rPr>
              <a:t>(Unity)</a:t>
            </a:r>
            <a:r>
              <a:rPr lang="ja-JP" altLang="en-US" sz="3600" dirty="0">
                <a:ln w="22225">
                  <a:noFill/>
                </a:ln>
                <a:latin typeface="HGP明朝E" pitchFamily="18" charset="-128"/>
                <a:ea typeface="HGP明朝E" pitchFamily="18" charset="-128"/>
                <a:cs typeface="メイリオ" pitchFamily="50" charset="-128"/>
              </a:rPr>
              <a:t>は言っている</a:t>
            </a:r>
            <a:endParaRPr lang="en-US" altLang="ja-JP" sz="3600" dirty="0">
              <a:ln w="22225">
                <a:noFill/>
              </a:ln>
              <a:latin typeface="HGP明朝E" pitchFamily="18" charset="-128"/>
              <a:ea typeface="HGP明朝E" pitchFamily="18" charset="-128"/>
              <a:cs typeface="メイリオ" pitchFamily="50" charset="-128"/>
            </a:endParaRPr>
          </a:p>
          <a:p>
            <a:pPr lvl="1"/>
            <a:r>
              <a:rPr lang="ja-JP" altLang="en-US" sz="3600" dirty="0">
                <a:ln w="22225">
                  <a:noFill/>
                </a:ln>
                <a:latin typeface="HGP明朝E" pitchFamily="18" charset="-128"/>
                <a:ea typeface="HGP明朝E" pitchFamily="18" charset="-128"/>
                <a:cs typeface="メイリオ" pitchFamily="50" charset="-128"/>
              </a:rPr>
              <a:t>「プログラマ以外もいじれるようにせよ」と</a:t>
            </a:r>
            <a:endParaRPr lang="en-US" altLang="ja-JP" sz="3600" dirty="0">
              <a:ln w="22225">
                <a:noFill/>
              </a:ln>
              <a:latin typeface="HGP明朝E" pitchFamily="18" charset="-128"/>
              <a:ea typeface="HGP明朝E" pitchFamily="18" charset="-128"/>
              <a:cs typeface="メイリオ" pitchFamily="50" charset="-128"/>
            </a:endParaRPr>
          </a:p>
          <a:p>
            <a:pPr marL="571500" indent="-571500">
              <a:buFont typeface="Wingdings" pitchFamily="2" charset="2"/>
              <a:buChar char="l"/>
            </a:pPr>
            <a:endParaRPr lang="en-US" altLang="ja-JP" sz="3600" dirty="0" smtClean="0">
              <a:ln w="22225">
                <a:noFill/>
              </a:ln>
              <a:latin typeface="HGP明朝E" pitchFamily="18" charset="-128"/>
              <a:ea typeface="HGP明朝E" pitchFamily="18" charset="-128"/>
              <a:cs typeface="メイリオ" pitchFamily="50" charset="-128"/>
            </a:endParaRPr>
          </a:p>
          <a:p>
            <a:r>
              <a:rPr kumimoji="1" lang="ja-JP" altLang="en-US" sz="3600" dirty="0" smtClean="0">
                <a:ln w="22225">
                  <a:noFill/>
                </a:ln>
                <a:latin typeface="HGP明朝E" pitchFamily="18" charset="-128"/>
                <a:ea typeface="HGP明朝E" pitchFamily="18" charset="-128"/>
                <a:cs typeface="メイリオ" pitchFamily="50" charset="-128"/>
              </a:rPr>
              <a:t>その声を聞き</a:t>
            </a:r>
            <a:r>
              <a:rPr kumimoji="1" lang="en-US" altLang="ja-JP" sz="3600" dirty="0" smtClean="0">
                <a:ln w="22225">
                  <a:noFill/>
                </a:ln>
                <a:latin typeface="HGP明朝E" pitchFamily="18" charset="-128"/>
                <a:ea typeface="HGP明朝E" pitchFamily="18" charset="-128"/>
                <a:cs typeface="メイリオ" pitchFamily="50" charset="-128"/>
              </a:rPr>
              <a:t>PG</a:t>
            </a:r>
            <a:r>
              <a:rPr kumimoji="1" lang="ja-JP" altLang="en-US" sz="3600" dirty="0" smtClean="0">
                <a:ln w="22225">
                  <a:noFill/>
                </a:ln>
                <a:latin typeface="HGP明朝E" pitchFamily="18" charset="-128"/>
                <a:ea typeface="HGP明朝E" pitchFamily="18" charset="-128"/>
                <a:cs typeface="メイリオ" pitchFamily="50" charset="-128"/>
              </a:rPr>
              <a:t>は思う</a:t>
            </a:r>
            <a:endParaRPr kumimoji="1" lang="en-US" altLang="ja-JP" sz="3600" dirty="0" smtClean="0">
              <a:ln w="22225">
                <a:noFill/>
              </a:ln>
              <a:latin typeface="HGP明朝E" pitchFamily="18" charset="-128"/>
              <a:ea typeface="HGP明朝E" pitchFamily="18" charset="-128"/>
              <a:cs typeface="メイリオ" pitchFamily="50" charset="-128"/>
            </a:endParaRPr>
          </a:p>
          <a:p>
            <a:r>
              <a:rPr lang="ja-JP" altLang="en-US" sz="3600" dirty="0">
                <a:ln w="22225">
                  <a:noFill/>
                </a:ln>
                <a:latin typeface="HGP明朝E" pitchFamily="18" charset="-128"/>
                <a:ea typeface="HGP明朝E" pitchFamily="18" charset="-128"/>
                <a:cs typeface="メイリオ" pitchFamily="50" charset="-128"/>
              </a:rPr>
              <a:t>　 </a:t>
            </a:r>
            <a:r>
              <a:rPr lang="ja-JP" altLang="en-US" sz="3600" dirty="0" smtClean="0">
                <a:ln w="22225">
                  <a:noFill/>
                </a:ln>
                <a:latin typeface="HGP明朝E" pitchFamily="18" charset="-128"/>
                <a:ea typeface="HGP明朝E" pitchFamily="18" charset="-128"/>
                <a:cs typeface="メイリオ" pitchFamily="50" charset="-128"/>
              </a:rPr>
              <a:t>「</a:t>
            </a:r>
            <a:r>
              <a:rPr kumimoji="1" lang="ja-JP" altLang="en-US" sz="3600" dirty="0" smtClean="0">
                <a:ln w="22225">
                  <a:noFill/>
                </a:ln>
                <a:latin typeface="HGP明朝E" pitchFamily="18" charset="-128"/>
                <a:ea typeface="HGP明朝E" pitchFamily="18" charset="-128"/>
                <a:cs typeface="メイリオ" pitchFamily="50" charset="-128"/>
              </a:rPr>
              <a:t>後で</a:t>
            </a:r>
            <a:r>
              <a:rPr kumimoji="1" lang="ja-JP" altLang="en-US" sz="3600" dirty="0" err="1" smtClean="0">
                <a:ln w="22225">
                  <a:noFill/>
                </a:ln>
                <a:latin typeface="HGP明朝E" pitchFamily="18" charset="-128"/>
                <a:ea typeface="HGP明朝E" pitchFamily="18" charset="-128"/>
                <a:cs typeface="メイリオ" pitchFamily="50" charset="-128"/>
              </a:rPr>
              <a:t>楽したい</a:t>
            </a:r>
            <a:r>
              <a:rPr kumimoji="1" lang="ja-JP" altLang="en-US" sz="3600" dirty="0" smtClean="0">
                <a:ln w="22225">
                  <a:noFill/>
                </a:ln>
                <a:latin typeface="HGP明朝E" pitchFamily="18" charset="-128"/>
                <a:ea typeface="HGP明朝E" pitchFamily="18" charset="-128"/>
                <a:cs typeface="メイリオ" pitchFamily="50" charset="-128"/>
              </a:rPr>
              <a:t>」</a:t>
            </a:r>
            <a:endParaRPr kumimoji="1" lang="en-US" altLang="ja-JP" sz="3600" dirty="0" smtClean="0">
              <a:ln w="22225">
                <a:noFill/>
              </a:ln>
              <a:latin typeface="HGP明朝E" pitchFamily="18" charset="-128"/>
              <a:ea typeface="HGP明朝E" pitchFamily="18" charset="-128"/>
              <a:cs typeface="メイリオ" pitchFamily="50" charset="-128"/>
            </a:endParaRPr>
          </a:p>
          <a:p>
            <a:r>
              <a:rPr kumimoji="1" lang="ja-JP" altLang="en-US" sz="3600" dirty="0" smtClean="0">
                <a:ln w="22225">
                  <a:noFill/>
                </a:ln>
                <a:latin typeface="HGP明朝E" pitchFamily="18" charset="-128"/>
                <a:ea typeface="HGP明朝E" pitchFamily="18" charset="-128"/>
                <a:cs typeface="メイリオ" pitchFamily="50" charset="-128"/>
              </a:rPr>
              <a:t>　 「ついでに、使いまわしたい」</a:t>
            </a:r>
            <a:endParaRPr kumimoji="1" lang="en-US" altLang="ja-JP" sz="3600" dirty="0" smtClean="0">
              <a:ln w="22225">
                <a:noFill/>
              </a:ln>
              <a:latin typeface="HGP明朝E" pitchFamily="18" charset="-128"/>
              <a:ea typeface="HGP明朝E" pitchFamily="18" charset="-128"/>
              <a:cs typeface="メイリオ" pitchFamily="50" charset="-128"/>
            </a:endParaRPr>
          </a:p>
          <a:p>
            <a:r>
              <a:rPr lang="ja-JP" altLang="en-US" sz="3600" dirty="0">
                <a:ln w="22225">
                  <a:noFill/>
                </a:ln>
                <a:latin typeface="HGP明朝E" pitchFamily="18" charset="-128"/>
                <a:ea typeface="HGP明朝E" pitchFamily="18" charset="-128"/>
                <a:cs typeface="メイリオ" pitchFamily="50" charset="-128"/>
              </a:rPr>
              <a:t>　 </a:t>
            </a:r>
            <a:r>
              <a:rPr lang="ja-JP" altLang="en-US" sz="3600" dirty="0" smtClean="0">
                <a:ln w="22225">
                  <a:noFill/>
                </a:ln>
                <a:latin typeface="HGP明朝E" pitchFamily="18" charset="-128"/>
                <a:ea typeface="HGP明朝E" pitchFamily="18" charset="-128"/>
                <a:cs typeface="メイリオ" pitchFamily="50" charset="-128"/>
              </a:rPr>
              <a:t>「企画変更にも対応したい」</a:t>
            </a:r>
            <a:endParaRPr kumimoji="1" lang="en-US" altLang="ja-JP" sz="3600" dirty="0" smtClean="0">
              <a:ln w="22225">
                <a:noFill/>
              </a:ln>
              <a:latin typeface="HGP明朝E" pitchFamily="18" charset="-128"/>
              <a:ea typeface="HGP明朝E" pitchFamily="18" charset="-128"/>
              <a:cs typeface="メイリオ" pitchFamily="50" charset="-128"/>
            </a:endParaRPr>
          </a:p>
          <a:p>
            <a:pPr marL="571500" indent="-571500">
              <a:buFont typeface="Wingdings" pitchFamily="2" charset="2"/>
              <a:buChar char="l"/>
            </a:pPr>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510089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想い描いた物</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4955203"/>
          </a:xfrm>
          <a:prstGeom prst="rect">
            <a:avLst/>
          </a:prstGeom>
          <a:noFill/>
        </p:spPr>
        <p:txBody>
          <a:bodyPr wrap="square" rtlCol="0">
            <a:spAutoFit/>
          </a:bodyPr>
          <a:lstStyle/>
          <a:p>
            <a:r>
              <a:rPr lang="en-US" altLang="ja-JP" sz="3600" dirty="0" smtClean="0">
                <a:ln w="22225">
                  <a:noFill/>
                </a:ln>
                <a:latin typeface="HGP明朝E" pitchFamily="18" charset="-128"/>
                <a:ea typeface="HGP明朝E" pitchFamily="18" charset="-128"/>
                <a:cs typeface="メイリオ" pitchFamily="50" charset="-128"/>
              </a:rPr>
              <a:t>PG</a:t>
            </a:r>
            <a:r>
              <a:rPr lang="ja-JP" altLang="en-US" sz="3600" dirty="0" smtClean="0">
                <a:ln w="22225">
                  <a:noFill/>
                </a:ln>
                <a:latin typeface="HGP明朝E" pitchFamily="18" charset="-128"/>
                <a:ea typeface="HGP明朝E" pitchFamily="18" charset="-128"/>
                <a:cs typeface="メイリオ" pitchFamily="50" charset="-128"/>
              </a:rPr>
              <a:t>が想い描いた形</a:t>
            </a:r>
            <a:r>
              <a:rPr lang="ja-JP" altLang="en-US" sz="3600" dirty="0">
                <a:ln w="22225">
                  <a:noFill/>
                </a:ln>
                <a:latin typeface="HGP明朝E" pitchFamily="18" charset="-128"/>
                <a:ea typeface="HGP明朝E" pitchFamily="18" charset="-128"/>
                <a:cs typeface="メイリオ" pitchFamily="50" charset="-128"/>
              </a:rPr>
              <a:t>は「エディター</a:t>
            </a:r>
            <a:r>
              <a:rPr lang="ja-JP" altLang="en-US" sz="3600" dirty="0" smtClean="0">
                <a:ln w="22225">
                  <a:noFill/>
                </a:ln>
                <a:latin typeface="HGP明朝E" pitchFamily="18" charset="-128"/>
                <a:ea typeface="HGP明朝E" pitchFamily="18" charset="-128"/>
                <a:cs typeface="メイリオ" pitchFamily="50" charset="-128"/>
              </a:rPr>
              <a:t>」</a:t>
            </a:r>
            <a:endParaRPr lang="en-US" altLang="ja-JP" sz="3600" dirty="0" smtClean="0">
              <a:ln w="22225">
                <a:noFill/>
              </a:ln>
              <a:latin typeface="HGP明朝E" pitchFamily="18" charset="-128"/>
              <a:ea typeface="HGP明朝E" pitchFamily="18" charset="-128"/>
              <a:cs typeface="メイリオ" pitchFamily="50" charset="-128"/>
            </a:endParaRPr>
          </a:p>
          <a:p>
            <a:r>
              <a:rPr lang="ja-JP" altLang="en-US" sz="3600" dirty="0" smtClean="0">
                <a:ln w="22225">
                  <a:noFill/>
                </a:ln>
                <a:latin typeface="HGP明朝E" pitchFamily="18" charset="-128"/>
                <a:ea typeface="HGP明朝E" pitchFamily="18" charset="-128"/>
                <a:cs typeface="メイリオ" pitchFamily="50" charset="-128"/>
              </a:rPr>
              <a:t>　　</a:t>
            </a:r>
            <a:r>
              <a:rPr lang="en-US" altLang="ja-JP" sz="3600" dirty="0" smtClean="0">
                <a:ln w="22225">
                  <a:noFill/>
                </a:ln>
                <a:latin typeface="HGP明朝E" pitchFamily="18" charset="-128"/>
                <a:ea typeface="HGP明朝E" pitchFamily="18" charset="-128"/>
                <a:cs typeface="メイリオ" pitchFamily="50" charset="-128"/>
              </a:rPr>
              <a:t>	</a:t>
            </a:r>
            <a:r>
              <a:rPr lang="ja-JP" altLang="en-US" sz="3600" dirty="0" smtClean="0">
                <a:ln w="22225">
                  <a:noFill/>
                </a:ln>
                <a:latin typeface="HGP明朝E" pitchFamily="18" charset="-128"/>
                <a:ea typeface="HGP明朝E" pitchFamily="18" charset="-128"/>
                <a:cs typeface="メイリオ" pitchFamily="50" charset="-128"/>
              </a:rPr>
              <a:t>あらゆる</a:t>
            </a:r>
            <a:r>
              <a:rPr lang="ja-JP" altLang="en-US" sz="3600" dirty="0">
                <a:ln w="22225">
                  <a:noFill/>
                </a:ln>
                <a:latin typeface="HGP明朝E" pitchFamily="18" charset="-128"/>
                <a:ea typeface="HGP明朝E" pitchFamily="18" charset="-128"/>
                <a:cs typeface="メイリオ" pitchFamily="50" charset="-128"/>
              </a:rPr>
              <a:t>可能性を</a:t>
            </a:r>
            <a:r>
              <a:rPr lang="ja-JP" altLang="en-US" sz="3600" dirty="0" smtClean="0">
                <a:ln w="22225">
                  <a:noFill/>
                </a:ln>
                <a:latin typeface="HGP明朝E" pitchFamily="18" charset="-128"/>
                <a:ea typeface="HGP明朝E" pitchFamily="18" charset="-128"/>
                <a:cs typeface="メイリオ" pitchFamily="50" charset="-128"/>
              </a:rPr>
              <a:t>持ち合わせた雛形</a:t>
            </a:r>
            <a:endParaRPr lang="en-US" altLang="ja-JP" sz="3600" dirty="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endParaRPr lang="en-US" altLang="ja-JP" sz="28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a:ln w="22225">
                  <a:noFill/>
                </a:ln>
                <a:latin typeface="HGP明朝E" pitchFamily="18" charset="-128"/>
                <a:ea typeface="HGP明朝E" pitchFamily="18" charset="-128"/>
                <a:cs typeface="メイリオ" pitchFamily="50" charset="-128"/>
              </a:rPr>
              <a:t>プログラマ</a:t>
            </a:r>
            <a:r>
              <a:rPr lang="ja-JP" altLang="en-US" sz="2400" dirty="0" smtClean="0">
                <a:ln w="22225">
                  <a:noFill/>
                </a:ln>
                <a:latin typeface="HGP明朝E" pitchFamily="18" charset="-128"/>
                <a:ea typeface="HGP明朝E" pitchFamily="18" charset="-128"/>
                <a:cs typeface="メイリオ" pitchFamily="50" charset="-128"/>
              </a:rPr>
              <a:t>以外でも調整・編集できるように作ることで、</a:t>
            </a:r>
            <a:r>
              <a:rPr lang="ja-JP" altLang="en-US" sz="2400" dirty="0">
                <a:ln w="22225">
                  <a:noFill/>
                </a:ln>
                <a:latin typeface="HGP明朝E" pitchFamily="18" charset="-128"/>
                <a:ea typeface="HGP明朝E" pitchFamily="18" charset="-128"/>
                <a:cs typeface="メイリオ" pitchFamily="50" charset="-128"/>
              </a:rPr>
              <a:t>　</a:t>
            </a:r>
            <a:r>
              <a:rPr lang="ja-JP" altLang="en-US" sz="2400" dirty="0" smtClean="0">
                <a:ln w="22225">
                  <a:noFill/>
                </a:ln>
                <a:latin typeface="HGP明朝E" pitchFamily="18" charset="-128"/>
                <a:ea typeface="HGP明朝E" pitchFamily="18" charset="-128"/>
                <a:cs typeface="メイリオ" pitchFamily="50" charset="-128"/>
              </a:rPr>
              <a:t>　　　　　　　負担</a:t>
            </a:r>
            <a:r>
              <a:rPr lang="ja-JP" altLang="en-US" sz="2400" dirty="0">
                <a:ln w="22225">
                  <a:noFill/>
                </a:ln>
                <a:latin typeface="HGP明朝E" pitchFamily="18" charset="-128"/>
                <a:ea typeface="HGP明朝E" pitchFamily="18" charset="-128"/>
                <a:cs typeface="メイリオ" pitchFamily="50" charset="-128"/>
              </a:rPr>
              <a:t>を減らそうと</a:t>
            </a:r>
            <a:r>
              <a:rPr lang="ja-JP" altLang="en-US" sz="2400" dirty="0" smtClean="0">
                <a:ln w="22225">
                  <a:noFill/>
                </a:ln>
                <a:latin typeface="HGP明朝E" pitchFamily="18" charset="-128"/>
                <a:ea typeface="HGP明朝E" pitchFamily="18" charset="-128"/>
                <a:cs typeface="メイリオ" pitchFamily="50" charset="-128"/>
              </a:rPr>
              <a:t>言うどこもおかしくない魂胆</a:t>
            </a:r>
            <a:endParaRPr lang="en-US" altLang="ja-JP" sz="2400" dirty="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endParaRPr lang="en-US" altLang="ja-JP" sz="2400" dirty="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方向性が変わっても使いまわせるように、</a:t>
            </a:r>
            <a:r>
              <a:rPr lang="ja-JP" altLang="en-US" sz="2400" dirty="0">
                <a:ln w="22225">
                  <a:noFill/>
                </a:ln>
                <a:latin typeface="HGP明朝E" pitchFamily="18" charset="-128"/>
                <a:ea typeface="HGP明朝E" pitchFamily="18" charset="-128"/>
                <a:cs typeface="メイリオ" pitchFamily="50" charset="-128"/>
              </a:rPr>
              <a:t>　</a:t>
            </a:r>
            <a:r>
              <a:rPr lang="ja-JP" altLang="en-US" sz="2400" dirty="0" smtClean="0">
                <a:ln w="22225">
                  <a:noFill/>
                </a:ln>
                <a:latin typeface="HGP明朝E" pitchFamily="18" charset="-128"/>
                <a:ea typeface="HGP明朝E" pitchFamily="18" charset="-128"/>
                <a:cs typeface="メイリオ" pitchFamily="50" charset="-128"/>
              </a:rPr>
              <a:t>　　　　　　　　　　　現状で必要最低限の機能ではない作り</a:t>
            </a:r>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a:ln w="22225">
                  <a:noFill/>
                </a:ln>
                <a:latin typeface="HGP明朝E" pitchFamily="18" charset="-128"/>
                <a:ea typeface="HGP明朝E" pitchFamily="18" charset="-128"/>
                <a:cs typeface="メイリオ" pitchFamily="50" charset="-128"/>
              </a:rPr>
              <a:t>全て</a:t>
            </a:r>
            <a:r>
              <a:rPr lang="ja-JP" altLang="en-US" sz="2400" dirty="0" smtClean="0">
                <a:ln w="22225">
                  <a:noFill/>
                </a:ln>
                <a:latin typeface="HGP明朝E" pitchFamily="18" charset="-128"/>
                <a:ea typeface="HGP明朝E" pitchFamily="18" charset="-128"/>
                <a:cs typeface="メイリオ" pitchFamily="50" charset="-128"/>
              </a:rPr>
              <a:t>は後で</a:t>
            </a:r>
            <a:r>
              <a:rPr lang="ja-JP" altLang="en-US" sz="2400" dirty="0" err="1" smtClean="0">
                <a:ln w="22225">
                  <a:noFill/>
                </a:ln>
                <a:latin typeface="HGP明朝E" pitchFamily="18" charset="-128"/>
                <a:ea typeface="HGP明朝E" pitchFamily="18" charset="-128"/>
                <a:cs typeface="メイリオ" pitchFamily="50" charset="-128"/>
              </a:rPr>
              <a:t>楽する</a:t>
            </a:r>
            <a:r>
              <a:rPr lang="ja-JP" altLang="en-US" sz="2400" dirty="0" smtClean="0">
                <a:ln w="22225">
                  <a:noFill/>
                </a:ln>
                <a:latin typeface="HGP明朝E" pitchFamily="18" charset="-128"/>
                <a:ea typeface="HGP明朝E" pitchFamily="18" charset="-128"/>
                <a:cs typeface="メイリオ" pitchFamily="50" charset="-128"/>
              </a:rPr>
              <a:t>ために！</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ただし、今回の物は</a:t>
            </a:r>
            <a:r>
              <a:rPr lang="en-US" altLang="ja-JP" sz="2400" dirty="0" smtClean="0">
                <a:ln w="22225">
                  <a:noFill/>
                </a:ln>
                <a:latin typeface="HGP明朝E" pitchFamily="18" charset="-128"/>
                <a:ea typeface="HGP明朝E" pitchFamily="18" charset="-128"/>
                <a:cs typeface="メイリオ" pitchFamily="50" charset="-128"/>
              </a:rPr>
              <a:t>Unity</a:t>
            </a:r>
            <a:r>
              <a:rPr lang="ja-JP" altLang="en-US" sz="2400" dirty="0" smtClean="0">
                <a:ln w="22225">
                  <a:noFill/>
                </a:ln>
                <a:latin typeface="HGP明朝E" pitchFamily="18" charset="-128"/>
                <a:ea typeface="HGP明朝E" pitchFamily="18" charset="-128"/>
                <a:cs typeface="メイリオ" pitchFamily="50" charset="-128"/>
              </a:rPr>
              <a:t>依存かも？</a:t>
            </a: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4140720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ja-JP" altLang="en-US" sz="4400" dirty="0">
                <a:ln w="25400">
                  <a:noFill/>
                </a:ln>
                <a:latin typeface="HGS創英角ｺﾞｼｯｸUB" pitchFamily="50" charset="-128"/>
                <a:ea typeface="HGS創英角ｺﾞｼｯｸUB" pitchFamily="50" charset="-128"/>
              </a:rPr>
              <a:t>今日</a:t>
            </a:r>
            <a:r>
              <a:rPr lang="ja-JP" altLang="en-US" sz="4400" dirty="0" smtClean="0">
                <a:ln w="25400">
                  <a:noFill/>
                </a:ln>
                <a:latin typeface="HGS創英角ｺﾞｼｯｸUB" pitchFamily="50" charset="-128"/>
                <a:ea typeface="HGS創英角ｺﾞｼｯｸUB" pitchFamily="50" charset="-128"/>
              </a:rPr>
              <a:t>の</a:t>
            </a:r>
            <a:r>
              <a:rPr lang="ja-JP" altLang="en-US" sz="4400" dirty="0">
                <a:ln w="25400">
                  <a:noFill/>
                </a:ln>
                <a:latin typeface="HGS創英角ｺﾞｼｯｸUB" pitchFamily="50" charset="-128"/>
                <a:ea typeface="HGS創英角ｺﾞｼｯｸUB" pitchFamily="50" charset="-128"/>
              </a:rPr>
              <a:t>お品書き</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294305"/>
          </a:xfrm>
          <a:prstGeom prst="rect">
            <a:avLst/>
          </a:prstGeom>
          <a:noFill/>
        </p:spPr>
        <p:txBody>
          <a:bodyPr wrap="square" rtlCol="0">
            <a:spAutoFit/>
          </a:bodyPr>
          <a:lstStyle/>
          <a:p>
            <a:pPr marL="742950" indent="-742950">
              <a:buFont typeface="+mj-lt"/>
              <a:buAutoNum type="arabicPeriod"/>
            </a:pPr>
            <a:r>
              <a:rPr kumimoji="1" lang="ja-JP" altLang="en-US" sz="3600" dirty="0" smtClean="0">
                <a:ln w="22225">
                  <a:noFill/>
                </a:ln>
                <a:latin typeface="HGP明朝E" pitchFamily="18" charset="-128"/>
                <a:ea typeface="HGP明朝E" pitchFamily="18" charset="-128"/>
                <a:cs typeface="メイリオ" pitchFamily="50" charset="-128"/>
              </a:rPr>
              <a:t>企画説明</a:t>
            </a:r>
            <a:endParaRPr kumimoji="1"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kumimoji="1"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lang="en-US" altLang="ja-JP" sz="3600" dirty="0" smtClean="0">
                <a:ln w="22225">
                  <a:noFill/>
                </a:ln>
                <a:latin typeface="HGP明朝E" pitchFamily="18" charset="-128"/>
                <a:ea typeface="HGP明朝E" pitchFamily="18" charset="-128"/>
                <a:cs typeface="メイリオ" pitchFamily="50" charset="-128"/>
              </a:rPr>
              <a:t>Unity</a:t>
            </a:r>
            <a:r>
              <a:rPr lang="ja-JP" altLang="en-US" sz="3600" dirty="0" smtClean="0">
                <a:ln w="22225">
                  <a:noFill/>
                </a:ln>
                <a:latin typeface="HGP明朝E" pitchFamily="18" charset="-128"/>
                <a:ea typeface="HGP明朝E" pitchFamily="18" charset="-128"/>
                <a:cs typeface="メイリオ" pitchFamily="50" charset="-128"/>
              </a:rPr>
              <a:t>の特徴</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kumimoji="1"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kumimoji="1" lang="ja-JP" altLang="en-US" sz="3600" dirty="0" smtClean="0">
                <a:ln w="22225">
                  <a:noFill/>
                </a:ln>
                <a:latin typeface="HGP明朝E" pitchFamily="18" charset="-128"/>
                <a:ea typeface="HGP明朝E" pitchFamily="18" charset="-128"/>
                <a:cs typeface="メイリオ" pitchFamily="50" charset="-128"/>
              </a:rPr>
              <a:t>コードレビュー</a:t>
            </a:r>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kumimoji="1"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r>
              <a:rPr kumimoji="1" lang="ja-JP" altLang="en-US" sz="3600" dirty="0" smtClean="0">
                <a:ln w="22225">
                  <a:noFill/>
                </a:ln>
                <a:latin typeface="HGP明朝E" pitchFamily="18" charset="-128"/>
                <a:ea typeface="HGP明朝E" pitchFamily="18" charset="-128"/>
                <a:cs typeface="メイリオ" pitchFamily="50" charset="-128"/>
              </a:rPr>
              <a:t>これからの戦いの物語</a:t>
            </a:r>
            <a:endParaRPr kumimoji="1"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mj-lt"/>
              <a:buAutoNum type="arabicPeriod"/>
            </a:pPr>
            <a:endParaRPr lang="en-US" altLang="ja-JP" sz="3600" dirty="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762080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基礎知識</a:t>
            </a:r>
            <a:r>
              <a:rPr lang="ja-JP" altLang="en-US" sz="4400" dirty="0" smtClean="0">
                <a:ln w="25400">
                  <a:noFill/>
                </a:ln>
                <a:latin typeface="HGS創英角ｺﾞｼｯｸUB" pitchFamily="50" charset="-128"/>
                <a:ea typeface="HGS創英角ｺﾞｼｯｸUB" pitchFamily="50" charset="-128"/>
              </a:rPr>
              <a:t>編</a:t>
            </a:r>
            <a:r>
              <a:rPr lang="en-US" altLang="ja-JP" sz="4400" dirty="0" smtClean="0">
                <a:ln w="25400">
                  <a:noFill/>
                </a:ln>
                <a:latin typeface="HGS創英角ｺﾞｼｯｸUB" pitchFamily="50" charset="-128"/>
                <a:ea typeface="HGS創英角ｺﾞｼｯｸUB" pitchFamily="50" charset="-128"/>
              </a:rPr>
              <a:t>1</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5324535"/>
          </a:xfrm>
          <a:prstGeom prst="rect">
            <a:avLst/>
          </a:prstGeom>
          <a:noFill/>
          <a:ln>
            <a:noFill/>
          </a:ln>
        </p:spPr>
        <p:txBody>
          <a:bodyPr wrap="square" rtlCol="0">
            <a:spAutoFit/>
          </a:bodyPr>
          <a:lstStyle/>
          <a:p>
            <a:r>
              <a:rPr lang="en-US" altLang="ja-JP" sz="3600" dirty="0" smtClean="0">
                <a:ln w="22225">
                  <a:noFill/>
                </a:ln>
                <a:latin typeface="HGP明朝E" pitchFamily="18" charset="-128"/>
                <a:ea typeface="HGP明朝E" pitchFamily="18" charset="-128"/>
                <a:cs typeface="メイリオ" pitchFamily="50" charset="-128"/>
              </a:rPr>
              <a:t>Unity</a:t>
            </a:r>
            <a:r>
              <a:rPr lang="ja-JP" altLang="en-US" sz="3600" dirty="0" smtClean="0">
                <a:ln w="22225">
                  <a:noFill/>
                </a:ln>
                <a:latin typeface="HGP明朝E" pitchFamily="18" charset="-128"/>
                <a:ea typeface="HGP明朝E" pitchFamily="18" charset="-128"/>
                <a:cs typeface="メイリオ" pitchFamily="50" charset="-128"/>
              </a:rPr>
              <a:t>のオブジェクトを構成するもの達</a:t>
            </a:r>
            <a:endParaRPr lang="en-US" altLang="ja-JP" sz="36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Unity</a:t>
            </a:r>
            <a:r>
              <a:rPr lang="ja-JP" altLang="en-US" sz="2400" dirty="0" smtClean="0">
                <a:ln w="22225">
                  <a:noFill/>
                </a:ln>
                <a:latin typeface="HGP明朝E" pitchFamily="18" charset="-128"/>
                <a:ea typeface="HGP明朝E" pitchFamily="18" charset="-128"/>
                <a:cs typeface="メイリオ" pitchFamily="50" charset="-128"/>
              </a:rPr>
              <a:t>のあらゆるオブジェクトは、</a:t>
            </a:r>
            <a:r>
              <a:rPr lang="en-US" altLang="ja-JP" sz="2400" dirty="0">
                <a:ln w="22225">
                  <a:noFill/>
                </a:ln>
                <a:latin typeface="HGP明朝E" pitchFamily="18" charset="-128"/>
                <a:ea typeface="HGP明朝E" pitchFamily="18" charset="-128"/>
                <a:cs typeface="メイリオ" pitchFamily="50" charset="-128"/>
              </a:rPr>
              <a:t>	</a:t>
            </a:r>
            <a:r>
              <a:rPr lang="en-US" altLang="ja-JP" sz="2400" dirty="0" smtClean="0">
                <a:ln w="22225">
                  <a:noFill/>
                </a:ln>
                <a:latin typeface="HGP明朝E" pitchFamily="18" charset="-128"/>
                <a:ea typeface="HGP明朝E" pitchFamily="18" charset="-128"/>
                <a:cs typeface="メイリオ" pitchFamily="50" charset="-128"/>
              </a:rPr>
              <a:t>			</a:t>
            </a:r>
            <a:r>
              <a:rPr lang="ja-JP" altLang="en-US" sz="2400" dirty="0" smtClean="0">
                <a:ln w="22225">
                  <a:noFill/>
                </a:ln>
                <a:latin typeface="HGP明朝E" pitchFamily="18" charset="-128"/>
                <a:ea typeface="HGP明朝E" pitchFamily="18" charset="-128"/>
                <a:cs typeface="メイリオ" pitchFamily="50" charset="-128"/>
              </a:rPr>
              <a:t>　　　　コンポーネントの集合体</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ja-JP" altLang="en-US" sz="2000" dirty="0" smtClean="0">
                <a:ln w="22225">
                  <a:noFill/>
                </a:ln>
                <a:latin typeface="HGP明朝E" pitchFamily="18" charset="-128"/>
                <a:ea typeface="HGP明朝E" pitchFamily="18" charset="-128"/>
                <a:cs typeface="メイリオ" pitchFamily="50" charset="-128"/>
              </a:rPr>
              <a:t>コンポーネント </a:t>
            </a:r>
            <a:r>
              <a:rPr lang="en-US" altLang="ja-JP" sz="2000" dirty="0" smtClean="0">
                <a:ln w="22225">
                  <a:noFill/>
                </a:ln>
                <a:latin typeface="HGP明朝E" pitchFamily="18" charset="-128"/>
                <a:ea typeface="HGP明朝E" pitchFamily="18" charset="-128"/>
                <a:cs typeface="メイリオ" pitchFamily="50" charset="-128"/>
              </a:rPr>
              <a:t>= </a:t>
            </a:r>
            <a:r>
              <a:rPr lang="ja-JP" altLang="en-US" sz="2000" dirty="0" smtClean="0">
                <a:ln w="22225">
                  <a:noFill/>
                </a:ln>
                <a:latin typeface="HGP明朝E" pitchFamily="18" charset="-128"/>
                <a:ea typeface="HGP明朝E" pitchFamily="18" charset="-128"/>
                <a:cs typeface="メイリオ" pitchFamily="50" charset="-128"/>
              </a:rPr>
              <a:t>何ら</a:t>
            </a:r>
            <a:r>
              <a:rPr lang="ja-JP" altLang="en-US" sz="2000" dirty="0">
                <a:ln w="22225">
                  <a:noFill/>
                </a:ln>
                <a:latin typeface="HGP明朝E" pitchFamily="18" charset="-128"/>
                <a:ea typeface="HGP明朝E" pitchFamily="18" charset="-128"/>
                <a:cs typeface="メイリオ" pitchFamily="50" charset="-128"/>
              </a:rPr>
              <a:t>かの機能を持った部品</a:t>
            </a:r>
            <a:endParaRPr lang="en-US" altLang="ja-JP" sz="2000" dirty="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ja-JP" altLang="en-US" sz="2000" dirty="0" smtClean="0">
                <a:ln w="22225">
                  <a:noFill/>
                </a:ln>
                <a:latin typeface="HGP明朝E" pitchFamily="18" charset="-128"/>
                <a:ea typeface="HGP明朝E" pitchFamily="18" charset="-128"/>
                <a:cs typeface="メイリオ" pitchFamily="50" charset="-128"/>
              </a:rPr>
              <a:t>部品例 </a:t>
            </a:r>
            <a:r>
              <a:rPr lang="en-US" altLang="ja-JP" sz="2000" dirty="0" smtClean="0">
                <a:ln w="22225">
                  <a:noFill/>
                </a:ln>
                <a:latin typeface="HGP明朝E" pitchFamily="18" charset="-128"/>
                <a:ea typeface="HGP明朝E" pitchFamily="18" charset="-128"/>
                <a:cs typeface="メイリオ" pitchFamily="50" charset="-128"/>
              </a:rPr>
              <a:t>: </a:t>
            </a:r>
            <a:r>
              <a:rPr lang="ja-JP" altLang="en-US" sz="2000" dirty="0" smtClean="0">
                <a:ln w="22225">
                  <a:noFill/>
                </a:ln>
                <a:latin typeface="HGP明朝E" pitchFamily="18" charset="-128"/>
                <a:ea typeface="HGP明朝E" pitchFamily="18" charset="-128"/>
                <a:cs typeface="メイリオ" pitchFamily="50" charset="-128"/>
              </a:rPr>
              <a:t>プログラム</a:t>
            </a:r>
            <a:r>
              <a:rPr lang="ja-JP" altLang="en-US" sz="2000" dirty="0">
                <a:ln w="22225">
                  <a:noFill/>
                </a:ln>
                <a:latin typeface="HGP明朝E" pitchFamily="18" charset="-128"/>
                <a:ea typeface="HGP明朝E" pitchFamily="18" charset="-128"/>
                <a:cs typeface="メイリオ" pitchFamily="50" charset="-128"/>
              </a:rPr>
              <a:t>、</a:t>
            </a:r>
            <a:r>
              <a:rPr lang="en-US" altLang="ja-JP" sz="2000" dirty="0">
                <a:ln w="22225">
                  <a:noFill/>
                </a:ln>
                <a:latin typeface="HGP明朝E" pitchFamily="18" charset="-128"/>
                <a:ea typeface="HGP明朝E" pitchFamily="18" charset="-128"/>
                <a:cs typeface="メイリオ" pitchFamily="50" charset="-128"/>
              </a:rPr>
              <a:t>Collider(</a:t>
            </a:r>
            <a:r>
              <a:rPr lang="ja-JP" altLang="en-US" sz="2000" dirty="0">
                <a:ln w="22225">
                  <a:noFill/>
                </a:ln>
                <a:latin typeface="HGP明朝E" pitchFamily="18" charset="-128"/>
                <a:ea typeface="HGP明朝E" pitchFamily="18" charset="-128"/>
                <a:cs typeface="メイリオ" pitchFamily="50" charset="-128"/>
              </a:rPr>
              <a:t>衝突判定</a:t>
            </a:r>
            <a:r>
              <a:rPr lang="en-US" altLang="ja-JP" sz="2000" dirty="0">
                <a:ln w="22225">
                  <a:noFill/>
                </a:ln>
                <a:latin typeface="HGP明朝E" pitchFamily="18" charset="-128"/>
                <a:ea typeface="HGP明朝E" pitchFamily="18" charset="-128"/>
                <a:cs typeface="メイリオ" pitchFamily="50" charset="-128"/>
              </a:rPr>
              <a:t>)</a:t>
            </a:r>
            <a:r>
              <a:rPr lang="ja-JP" altLang="en-US" sz="2000" dirty="0" err="1">
                <a:ln w="22225">
                  <a:noFill/>
                </a:ln>
                <a:latin typeface="HGP明朝E" pitchFamily="18" charset="-128"/>
                <a:ea typeface="HGP明朝E" pitchFamily="18" charset="-128"/>
                <a:cs typeface="メイリオ" pitchFamily="50" charset="-128"/>
              </a:rPr>
              <a:t>、</a:t>
            </a:r>
            <a:r>
              <a:rPr lang="en-US" altLang="ja-JP" sz="2000" dirty="0">
                <a:ln w="22225">
                  <a:noFill/>
                </a:ln>
                <a:latin typeface="HGP明朝E" pitchFamily="18" charset="-128"/>
                <a:ea typeface="HGP明朝E" pitchFamily="18" charset="-128"/>
                <a:cs typeface="メイリオ" pitchFamily="50" charset="-128"/>
              </a:rPr>
              <a:t>Transform(</a:t>
            </a:r>
            <a:r>
              <a:rPr lang="ja-JP" altLang="en-US" sz="2000" dirty="0">
                <a:ln w="22225">
                  <a:noFill/>
                </a:ln>
                <a:latin typeface="HGP明朝E" pitchFamily="18" charset="-128"/>
                <a:ea typeface="HGP明朝E" pitchFamily="18" charset="-128"/>
                <a:cs typeface="メイリオ" pitchFamily="50" charset="-128"/>
              </a:rPr>
              <a:t>座標系</a:t>
            </a:r>
            <a:r>
              <a:rPr lang="en-US" altLang="ja-JP" sz="2000" dirty="0">
                <a:ln w="22225">
                  <a:noFill/>
                </a:ln>
                <a:latin typeface="HGP明朝E" pitchFamily="18" charset="-128"/>
                <a:ea typeface="HGP明朝E" pitchFamily="18" charset="-128"/>
                <a:cs typeface="メイリオ" pitchFamily="50" charset="-128"/>
              </a:rPr>
              <a:t>)</a:t>
            </a:r>
            <a:r>
              <a:rPr lang="ja-JP" altLang="en-US" sz="2000" dirty="0" smtClean="0">
                <a:ln w="22225">
                  <a:noFill/>
                </a:ln>
                <a:latin typeface="HGP明朝E" pitchFamily="18" charset="-128"/>
                <a:ea typeface="HGP明朝E" pitchFamily="18" charset="-128"/>
                <a:cs typeface="メイリオ" pitchFamily="50" charset="-128"/>
              </a:rPr>
              <a:t>など</a:t>
            </a:r>
            <a:endParaRPr lang="en-US" altLang="ja-JP" sz="2000" dirty="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a:ln w="22225">
                <a:noFill/>
              </a:ln>
              <a:latin typeface="HGP明朝E" pitchFamily="18" charset="-128"/>
              <a:ea typeface="HGP明朝E" pitchFamily="18" charset="-128"/>
              <a:cs typeface="メイリオ" pitchFamily="50" charset="-128"/>
            </a:endParaRPr>
          </a:p>
          <a:p>
            <a:endParaRPr lang="en-US" altLang="ja-JP" sz="3600" dirty="0">
              <a:ln w="22225">
                <a:noFill/>
              </a:ln>
              <a:latin typeface="HGP明朝E" pitchFamily="18" charset="-128"/>
              <a:ea typeface="HGP明朝E" pitchFamily="18" charset="-128"/>
              <a:cs typeface="メイリオ" pitchFamily="50" charset="-128"/>
            </a:endParaRPr>
          </a:p>
          <a:p>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 name="フローチャート : 代替処理 3"/>
          <p:cNvSpPr/>
          <p:nvPr/>
        </p:nvSpPr>
        <p:spPr>
          <a:xfrm>
            <a:off x="3594972" y="4149080"/>
            <a:ext cx="1913132" cy="6407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HGP明朝E" pitchFamily="18" charset="-128"/>
                <a:ea typeface="HGP明朝E" pitchFamily="18" charset="-128"/>
              </a:rPr>
              <a:t>Object</a:t>
            </a:r>
            <a:endParaRPr kumimoji="1" lang="ja-JP" altLang="en-US" sz="2400" dirty="0">
              <a:solidFill>
                <a:schemeClr val="tx1"/>
              </a:solidFill>
              <a:latin typeface="HGP明朝E" pitchFamily="18" charset="-128"/>
              <a:ea typeface="HGP明朝E" pitchFamily="18" charset="-128"/>
            </a:endParaRPr>
          </a:p>
        </p:txBody>
      </p:sp>
      <p:sp>
        <p:nvSpPr>
          <p:cNvPr id="16" name="フローチャート : 代替処理 15"/>
          <p:cNvSpPr/>
          <p:nvPr/>
        </p:nvSpPr>
        <p:spPr>
          <a:xfrm>
            <a:off x="3635896" y="5771959"/>
            <a:ext cx="1913132" cy="640766"/>
          </a:xfrm>
          <a:prstGeom prst="flowChartAlternateProcess">
            <a:avLst/>
          </a:prstGeom>
          <a:solidFill>
            <a:schemeClr val="bg2"/>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HGP明朝E" pitchFamily="18" charset="-128"/>
                <a:ea typeface="HGP明朝E" pitchFamily="18" charset="-128"/>
              </a:rPr>
              <a:t>Collider</a:t>
            </a:r>
            <a:endParaRPr kumimoji="1" lang="ja-JP" altLang="en-US" sz="2400" dirty="0">
              <a:solidFill>
                <a:schemeClr val="tx1"/>
              </a:solidFill>
              <a:latin typeface="HGP明朝E" pitchFamily="18" charset="-128"/>
              <a:ea typeface="HGP明朝E" pitchFamily="18" charset="-128"/>
            </a:endParaRPr>
          </a:p>
        </p:txBody>
      </p:sp>
      <p:sp>
        <p:nvSpPr>
          <p:cNvPr id="17" name="フローチャート : 代替処理 16"/>
          <p:cNvSpPr/>
          <p:nvPr/>
        </p:nvSpPr>
        <p:spPr>
          <a:xfrm>
            <a:off x="6012160" y="5771958"/>
            <a:ext cx="1913132" cy="640766"/>
          </a:xfrm>
          <a:prstGeom prst="flowChartAlternateProcess">
            <a:avLst/>
          </a:prstGeom>
          <a:solidFill>
            <a:schemeClr val="bg2"/>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err="1" smtClean="0">
                <a:solidFill>
                  <a:schemeClr val="tx1"/>
                </a:solidFill>
                <a:latin typeface="HGP明朝E" pitchFamily="18" charset="-128"/>
                <a:ea typeface="HGP明朝E" pitchFamily="18" charset="-128"/>
              </a:rPr>
              <a:t>Transfom</a:t>
            </a:r>
            <a:endParaRPr kumimoji="1" lang="en-US" altLang="ja-JP" sz="2400" dirty="0" smtClean="0">
              <a:solidFill>
                <a:schemeClr val="tx1"/>
              </a:solidFill>
              <a:latin typeface="HGP明朝E" pitchFamily="18" charset="-128"/>
              <a:ea typeface="HGP明朝E" pitchFamily="18" charset="-128"/>
            </a:endParaRPr>
          </a:p>
        </p:txBody>
      </p:sp>
      <p:sp>
        <p:nvSpPr>
          <p:cNvPr id="18" name="フローチャート : 代替処理 17"/>
          <p:cNvSpPr/>
          <p:nvPr/>
        </p:nvSpPr>
        <p:spPr>
          <a:xfrm>
            <a:off x="1331640" y="5761333"/>
            <a:ext cx="1913132" cy="640766"/>
          </a:xfrm>
          <a:prstGeom prst="flowChartAlternateProcess">
            <a:avLst/>
          </a:prstGeom>
          <a:solidFill>
            <a:srgbClr val="92D05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P明朝E" pitchFamily="18" charset="-128"/>
                <a:ea typeface="HGP明朝E" pitchFamily="18" charset="-128"/>
              </a:rPr>
              <a:t>プログラム</a:t>
            </a:r>
            <a:endParaRPr kumimoji="1" lang="ja-JP" altLang="en-US" sz="2400" dirty="0">
              <a:solidFill>
                <a:schemeClr val="tx1"/>
              </a:solidFill>
              <a:latin typeface="HGP明朝E" pitchFamily="18" charset="-128"/>
              <a:ea typeface="HGP明朝E" pitchFamily="18" charset="-128"/>
            </a:endParaRPr>
          </a:p>
        </p:txBody>
      </p:sp>
      <p:sp>
        <p:nvSpPr>
          <p:cNvPr id="6" name="下矢印 5"/>
          <p:cNvSpPr/>
          <p:nvPr/>
        </p:nvSpPr>
        <p:spPr>
          <a:xfrm rot="13732534">
            <a:off x="2853510" y="4830127"/>
            <a:ext cx="472671" cy="898257"/>
          </a:xfrm>
          <a:prstGeom prst="downArrow">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0800000">
            <a:off x="4319711" y="4991238"/>
            <a:ext cx="463654" cy="669491"/>
          </a:xfrm>
          <a:prstGeom prst="downArrow">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rot="7888213">
            <a:off x="5941626" y="4778922"/>
            <a:ext cx="472671" cy="902843"/>
          </a:xfrm>
          <a:prstGeom prst="downArrow">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5982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9089" y="3185908"/>
            <a:ext cx="2957247" cy="2957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基礎知識</a:t>
            </a:r>
            <a:r>
              <a:rPr lang="ja-JP" altLang="en-US" sz="4400" dirty="0" smtClean="0">
                <a:ln w="25400">
                  <a:noFill/>
                </a:ln>
                <a:latin typeface="HGS創英角ｺﾞｼｯｸUB" pitchFamily="50" charset="-128"/>
                <a:ea typeface="HGS創英角ｺﾞｼｯｸUB" pitchFamily="50" charset="-128"/>
              </a:rPr>
              <a:t>編</a:t>
            </a:r>
            <a:r>
              <a:rPr lang="en-US" altLang="ja-JP" sz="4400" dirty="0" smtClean="0">
                <a:ln w="25400">
                  <a:noFill/>
                </a:ln>
                <a:latin typeface="HGS創英角ｺﾞｼｯｸUB" pitchFamily="50" charset="-128"/>
                <a:ea typeface="HGS創英角ｺﾞｼｯｸUB" pitchFamily="50" charset="-128"/>
              </a:rPr>
              <a:t>1-2</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1754326"/>
          </a:xfrm>
          <a:prstGeom prst="rect">
            <a:avLst/>
          </a:prstGeom>
          <a:noFill/>
          <a:ln>
            <a:noFill/>
          </a:ln>
        </p:spPr>
        <p:txBody>
          <a:bodyPr wrap="square" rtlCol="0">
            <a:spAutoFit/>
          </a:bodyPr>
          <a:lstStyle/>
          <a:p>
            <a:r>
              <a:rPr lang="ja-JP" altLang="en-US" sz="3600" dirty="0">
                <a:ln w="22225">
                  <a:noFill/>
                </a:ln>
                <a:latin typeface="HGP明朝E" pitchFamily="18" charset="-128"/>
                <a:ea typeface="HGP明朝E" pitchFamily="18" charset="-128"/>
                <a:cs typeface="メイリオ" pitchFamily="50" charset="-128"/>
              </a:rPr>
              <a:t>大雑把</a:t>
            </a:r>
            <a:r>
              <a:rPr lang="ja-JP" altLang="en-US" sz="3600" dirty="0" smtClean="0">
                <a:ln w="22225">
                  <a:noFill/>
                </a:ln>
                <a:latin typeface="HGP明朝E" pitchFamily="18" charset="-128"/>
                <a:ea typeface="HGP明朝E" pitchFamily="18" charset="-128"/>
                <a:cs typeface="メイリオ" pitchFamily="50" charset="-128"/>
              </a:rPr>
              <a:t>にいうとこんな感じにゲームを作る</a:t>
            </a:r>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部品の部品</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プログラムなど</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→部品</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キャラ等</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→製品</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ゲーム</a:t>
            </a:r>
            <a:r>
              <a:rPr lang="en-US" altLang="ja-JP" sz="2400" dirty="0" smtClean="0">
                <a:ln w="22225">
                  <a:noFill/>
                </a:ln>
                <a:latin typeface="HGP明朝E" pitchFamily="18" charset="-128"/>
                <a:ea typeface="HGP明朝E" pitchFamily="18" charset="-128"/>
                <a:cs typeface="メイリオ" pitchFamily="50" charset="-128"/>
              </a:rPr>
              <a:t>)</a:t>
            </a:r>
          </a:p>
          <a:p>
            <a:pPr algn="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例外もあります</a:t>
            </a:r>
            <a:endParaRPr lang="en-US" altLang="ja-JP" sz="2400" dirty="0" smtClean="0">
              <a:ln w="22225">
                <a:noFill/>
              </a:ln>
              <a:latin typeface="HGP明朝E" pitchFamily="18" charset="-128"/>
              <a:ea typeface="HGP明朝E" pitchFamily="18" charset="-128"/>
              <a:cs typeface="メイリオ" pitchFamily="50"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3" name="グループ化 2"/>
          <p:cNvGrpSpPr/>
          <p:nvPr/>
        </p:nvGrpSpPr>
        <p:grpSpPr>
          <a:xfrm>
            <a:off x="682692" y="2961737"/>
            <a:ext cx="3277239" cy="1094629"/>
            <a:chOff x="1907704" y="3697636"/>
            <a:chExt cx="5005432" cy="1552936"/>
          </a:xfrm>
        </p:grpSpPr>
        <p:sp>
          <p:nvSpPr>
            <p:cNvPr id="4" name="フローチャート : 代替処理 3"/>
            <p:cNvSpPr/>
            <p:nvPr/>
          </p:nvSpPr>
          <p:spPr>
            <a:xfrm>
              <a:off x="3635896" y="3697636"/>
              <a:ext cx="1549048" cy="50892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a:t>
              </a:r>
              <a:endParaRPr kumimoji="1" lang="ja-JP" altLang="en-US" sz="1400" dirty="0">
                <a:solidFill>
                  <a:schemeClr val="tx1"/>
                </a:solidFill>
                <a:latin typeface="HGP明朝E" pitchFamily="18" charset="-128"/>
                <a:ea typeface="HGP明朝E" pitchFamily="18" charset="-128"/>
              </a:endParaRPr>
            </a:p>
          </p:txBody>
        </p:sp>
        <p:sp>
          <p:nvSpPr>
            <p:cNvPr id="16" name="フローチャート : 代替処理 15"/>
            <p:cNvSpPr/>
            <p:nvPr/>
          </p:nvSpPr>
          <p:spPr>
            <a:xfrm>
              <a:off x="3635896" y="4741646"/>
              <a:ext cx="1549048" cy="508926"/>
            </a:xfrm>
            <a:prstGeom prst="flowChartAlternateProcess">
              <a:avLst/>
            </a:prstGeom>
            <a:solidFill>
              <a:schemeClr val="bg2"/>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HGP明朝E" pitchFamily="18" charset="-128"/>
                  <a:ea typeface="HGP明朝E" pitchFamily="18" charset="-128"/>
                </a:rPr>
                <a:t>Collider</a:t>
              </a:r>
              <a:endParaRPr kumimoji="1" lang="ja-JP" altLang="en-US" sz="1400" dirty="0">
                <a:solidFill>
                  <a:schemeClr val="tx1"/>
                </a:solidFill>
                <a:latin typeface="HGP明朝E" pitchFamily="18" charset="-128"/>
                <a:ea typeface="HGP明朝E" pitchFamily="18" charset="-128"/>
              </a:endParaRPr>
            </a:p>
          </p:txBody>
        </p:sp>
        <p:sp>
          <p:nvSpPr>
            <p:cNvPr id="17" name="フローチャート : 代替処理 16"/>
            <p:cNvSpPr/>
            <p:nvPr/>
          </p:nvSpPr>
          <p:spPr>
            <a:xfrm>
              <a:off x="5364088" y="4741646"/>
              <a:ext cx="1549048" cy="508926"/>
            </a:xfrm>
            <a:prstGeom prst="flowChartAlternateProcess">
              <a:avLst/>
            </a:prstGeom>
            <a:solidFill>
              <a:schemeClr val="bg2"/>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err="1" smtClean="0">
                  <a:solidFill>
                    <a:schemeClr val="tx1"/>
                  </a:solidFill>
                  <a:latin typeface="HGP明朝E" pitchFamily="18" charset="-128"/>
                  <a:ea typeface="HGP明朝E" pitchFamily="18" charset="-128"/>
                </a:rPr>
                <a:t>Transfom</a:t>
              </a:r>
              <a:endParaRPr kumimoji="1" lang="en-US" altLang="ja-JP" sz="1400" dirty="0" smtClean="0">
                <a:solidFill>
                  <a:schemeClr val="tx1"/>
                </a:solidFill>
                <a:latin typeface="HGP明朝E" pitchFamily="18" charset="-128"/>
                <a:ea typeface="HGP明朝E" pitchFamily="18" charset="-128"/>
              </a:endParaRPr>
            </a:p>
          </p:txBody>
        </p:sp>
        <p:sp>
          <p:nvSpPr>
            <p:cNvPr id="18" name="フローチャート : 代替処理 17"/>
            <p:cNvSpPr/>
            <p:nvPr/>
          </p:nvSpPr>
          <p:spPr>
            <a:xfrm>
              <a:off x="1907704" y="4741646"/>
              <a:ext cx="1549048" cy="508926"/>
            </a:xfrm>
            <a:prstGeom prst="flowChartAlternateProcess">
              <a:avLst/>
            </a:prstGeom>
            <a:solidFill>
              <a:srgbClr val="92D05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明朝E" pitchFamily="18" charset="-128"/>
                  <a:ea typeface="HGP明朝E" pitchFamily="18" charset="-128"/>
                </a:rPr>
                <a:t>プログラム</a:t>
              </a:r>
              <a:endParaRPr kumimoji="1" lang="ja-JP" altLang="en-US" sz="1400" dirty="0">
                <a:solidFill>
                  <a:schemeClr val="tx1"/>
                </a:solidFill>
                <a:latin typeface="HGP明朝E" pitchFamily="18" charset="-128"/>
                <a:ea typeface="HGP明朝E" pitchFamily="18" charset="-128"/>
              </a:endParaRPr>
            </a:p>
          </p:txBody>
        </p:sp>
        <p:sp>
          <p:nvSpPr>
            <p:cNvPr id="6" name="下矢印 5"/>
            <p:cNvSpPr/>
            <p:nvPr/>
          </p:nvSpPr>
          <p:spPr>
            <a:xfrm rot="13732534">
              <a:off x="3093429" y="4141855"/>
              <a:ext cx="375417" cy="614119"/>
            </a:xfrm>
            <a:prstGeom prst="downArrow">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0800000">
              <a:off x="4217029" y="4253650"/>
              <a:ext cx="375417" cy="390528"/>
            </a:xfrm>
            <a:prstGeom prst="downArrow">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rot="7888213">
              <a:off x="5351621" y="4090592"/>
              <a:ext cx="375417" cy="614119"/>
            </a:xfrm>
            <a:prstGeom prst="downArrow">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832814" y="4134271"/>
            <a:ext cx="1728192" cy="461665"/>
          </a:xfrm>
          <a:prstGeom prst="rect">
            <a:avLst/>
          </a:prstGeom>
          <a:noFill/>
        </p:spPr>
        <p:txBody>
          <a:bodyPr wrap="square" rtlCol="0">
            <a:spAutoFit/>
          </a:bodyPr>
          <a:lstStyle/>
          <a:p>
            <a:r>
              <a:rPr kumimoji="1" lang="en-US" altLang="ja-JP" sz="2400" dirty="0" smtClean="0">
                <a:latin typeface="HGP明朝E" pitchFamily="18" charset="-128"/>
                <a:ea typeface="HGP明朝E" pitchFamily="18" charset="-128"/>
              </a:rPr>
              <a:t>1. </a:t>
            </a:r>
            <a:r>
              <a:rPr kumimoji="1" lang="ja-JP" altLang="en-US" sz="2400" dirty="0" smtClean="0">
                <a:latin typeface="HGP明朝E" pitchFamily="18" charset="-128"/>
                <a:ea typeface="HGP明朝E" pitchFamily="18" charset="-128"/>
              </a:rPr>
              <a:t>これが</a:t>
            </a:r>
            <a:endParaRPr kumimoji="1" lang="ja-JP" altLang="en-US" sz="2400" dirty="0">
              <a:latin typeface="HGP明朝E" pitchFamily="18" charset="-128"/>
              <a:ea typeface="HGP明朝E" pitchFamily="18" charset="-128"/>
            </a:endParaRPr>
          </a:p>
        </p:txBody>
      </p:sp>
      <p:sp>
        <p:nvSpPr>
          <p:cNvPr id="21" name="フローチャート : 代替処理 20"/>
          <p:cNvSpPr/>
          <p:nvPr/>
        </p:nvSpPr>
        <p:spPr>
          <a:xfrm>
            <a:off x="2686070" y="5402219"/>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F</a:t>
            </a:r>
            <a:endParaRPr kumimoji="1" lang="ja-JP" altLang="en-US" sz="1400" dirty="0">
              <a:solidFill>
                <a:schemeClr val="tx1"/>
              </a:solidFill>
              <a:latin typeface="HGP明朝E" pitchFamily="18" charset="-128"/>
              <a:ea typeface="HGP明朝E" pitchFamily="18" charset="-128"/>
            </a:endParaRPr>
          </a:p>
        </p:txBody>
      </p:sp>
      <p:sp>
        <p:nvSpPr>
          <p:cNvPr id="30" name="フローチャート : 代替処理 29"/>
          <p:cNvSpPr/>
          <p:nvPr/>
        </p:nvSpPr>
        <p:spPr>
          <a:xfrm>
            <a:off x="1778592" y="5402219"/>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E</a:t>
            </a:r>
            <a:endParaRPr kumimoji="1" lang="ja-JP" altLang="en-US" sz="1400" dirty="0">
              <a:solidFill>
                <a:schemeClr val="tx1"/>
              </a:solidFill>
              <a:latin typeface="HGP明朝E" pitchFamily="18" charset="-128"/>
              <a:ea typeface="HGP明朝E" pitchFamily="18" charset="-128"/>
            </a:endParaRPr>
          </a:p>
        </p:txBody>
      </p:sp>
      <p:sp>
        <p:nvSpPr>
          <p:cNvPr id="31" name="フローチャート : 代替処理 30"/>
          <p:cNvSpPr/>
          <p:nvPr/>
        </p:nvSpPr>
        <p:spPr>
          <a:xfrm>
            <a:off x="932111" y="5402219"/>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D</a:t>
            </a:r>
            <a:endParaRPr kumimoji="1" lang="ja-JP" altLang="en-US" sz="1400" dirty="0">
              <a:solidFill>
                <a:schemeClr val="tx1"/>
              </a:solidFill>
              <a:latin typeface="HGP明朝E" pitchFamily="18" charset="-128"/>
              <a:ea typeface="HGP明朝E" pitchFamily="18" charset="-128"/>
            </a:endParaRPr>
          </a:p>
        </p:txBody>
      </p:sp>
      <p:sp>
        <p:nvSpPr>
          <p:cNvPr id="32" name="フローチャート : 代替処理 31"/>
          <p:cNvSpPr/>
          <p:nvPr/>
        </p:nvSpPr>
        <p:spPr>
          <a:xfrm>
            <a:off x="2219451" y="5002619"/>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C</a:t>
            </a:r>
            <a:endParaRPr kumimoji="1" lang="ja-JP" altLang="en-US" sz="1400" dirty="0">
              <a:solidFill>
                <a:schemeClr val="tx1"/>
              </a:solidFill>
              <a:latin typeface="HGP明朝E" pitchFamily="18" charset="-128"/>
              <a:ea typeface="HGP明朝E" pitchFamily="18" charset="-128"/>
            </a:endParaRPr>
          </a:p>
        </p:txBody>
      </p:sp>
      <p:sp>
        <p:nvSpPr>
          <p:cNvPr id="33" name="フローチャート : 代替処理 32"/>
          <p:cNvSpPr/>
          <p:nvPr/>
        </p:nvSpPr>
        <p:spPr>
          <a:xfrm>
            <a:off x="2288600" y="5781385"/>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H</a:t>
            </a:r>
            <a:endParaRPr kumimoji="1" lang="ja-JP" altLang="en-US" sz="1400" dirty="0">
              <a:solidFill>
                <a:schemeClr val="tx1"/>
              </a:solidFill>
              <a:latin typeface="HGP明朝E" pitchFamily="18" charset="-128"/>
              <a:ea typeface="HGP明朝E" pitchFamily="18" charset="-128"/>
            </a:endParaRPr>
          </a:p>
        </p:txBody>
      </p:sp>
      <p:sp>
        <p:nvSpPr>
          <p:cNvPr id="34" name="フローチャート : 代替処理 33"/>
          <p:cNvSpPr/>
          <p:nvPr/>
        </p:nvSpPr>
        <p:spPr>
          <a:xfrm>
            <a:off x="1346207" y="5792100"/>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G</a:t>
            </a:r>
            <a:endParaRPr kumimoji="1" lang="ja-JP" altLang="en-US" sz="1400" dirty="0">
              <a:solidFill>
                <a:schemeClr val="tx1"/>
              </a:solidFill>
              <a:latin typeface="HGP明朝E" pitchFamily="18" charset="-128"/>
              <a:ea typeface="HGP明朝E" pitchFamily="18" charset="-128"/>
            </a:endParaRPr>
          </a:p>
        </p:txBody>
      </p:sp>
      <p:sp>
        <p:nvSpPr>
          <p:cNvPr id="35" name="フローチャート : 代替処理 34"/>
          <p:cNvSpPr/>
          <p:nvPr/>
        </p:nvSpPr>
        <p:spPr>
          <a:xfrm>
            <a:off x="1345678" y="5002619"/>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B</a:t>
            </a:r>
            <a:endParaRPr kumimoji="1" lang="ja-JP" altLang="en-US" sz="1400" dirty="0">
              <a:solidFill>
                <a:schemeClr val="tx1"/>
              </a:solidFill>
              <a:latin typeface="HGP明朝E" pitchFamily="18" charset="-128"/>
              <a:ea typeface="HGP明朝E" pitchFamily="18" charset="-128"/>
            </a:endParaRPr>
          </a:p>
        </p:txBody>
      </p:sp>
      <p:sp>
        <p:nvSpPr>
          <p:cNvPr id="36" name="フローチャート : 代替処理 35"/>
          <p:cNvSpPr/>
          <p:nvPr/>
        </p:nvSpPr>
        <p:spPr>
          <a:xfrm>
            <a:off x="1778591" y="4595936"/>
            <a:ext cx="907478" cy="37916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HGP明朝E" pitchFamily="18" charset="-128"/>
                <a:ea typeface="HGP明朝E" pitchFamily="18" charset="-128"/>
              </a:rPr>
              <a:t>Object A</a:t>
            </a:r>
            <a:endParaRPr kumimoji="1" lang="ja-JP" altLang="en-US" sz="1400" dirty="0">
              <a:solidFill>
                <a:schemeClr val="tx1"/>
              </a:solidFill>
              <a:latin typeface="HGP明朝E" pitchFamily="18" charset="-128"/>
              <a:ea typeface="HGP明朝E" pitchFamily="18" charset="-128"/>
            </a:endParaRPr>
          </a:p>
        </p:txBody>
      </p:sp>
      <p:sp>
        <p:nvSpPr>
          <p:cNvPr id="37" name="テキスト ボックス 36"/>
          <p:cNvSpPr txBox="1"/>
          <p:nvPr/>
        </p:nvSpPr>
        <p:spPr>
          <a:xfrm>
            <a:off x="828459" y="6171266"/>
            <a:ext cx="2117253" cy="461665"/>
          </a:xfrm>
          <a:prstGeom prst="rect">
            <a:avLst/>
          </a:prstGeom>
          <a:noFill/>
        </p:spPr>
        <p:txBody>
          <a:bodyPr wrap="square" rtlCol="0">
            <a:spAutoFit/>
          </a:bodyPr>
          <a:lstStyle/>
          <a:p>
            <a:r>
              <a:rPr kumimoji="1" lang="en-US" altLang="ja-JP" sz="2400" dirty="0" smtClean="0">
                <a:latin typeface="HGP明朝E" pitchFamily="18" charset="-128"/>
                <a:ea typeface="HGP明朝E" pitchFamily="18" charset="-128"/>
              </a:rPr>
              <a:t>2. </a:t>
            </a:r>
            <a:r>
              <a:rPr kumimoji="1" lang="ja-JP" altLang="en-US" sz="2400" dirty="0" smtClean="0">
                <a:latin typeface="HGP明朝E" pitchFamily="18" charset="-128"/>
                <a:ea typeface="HGP明朝E" pitchFamily="18" charset="-128"/>
              </a:rPr>
              <a:t>こうなって</a:t>
            </a:r>
            <a:endParaRPr kumimoji="1" lang="ja-JP" altLang="en-US" sz="2400" dirty="0">
              <a:latin typeface="HGP明朝E" pitchFamily="18" charset="-128"/>
              <a:ea typeface="HGP明朝E" pitchFamily="18" charset="-128"/>
            </a:endParaRPr>
          </a:p>
        </p:txBody>
      </p:sp>
      <p:sp>
        <p:nvSpPr>
          <p:cNvPr id="43" name="テキスト ボックス 42"/>
          <p:cNvSpPr txBox="1"/>
          <p:nvPr/>
        </p:nvSpPr>
        <p:spPr>
          <a:xfrm>
            <a:off x="4469558" y="6171266"/>
            <a:ext cx="2109622" cy="523220"/>
          </a:xfrm>
          <a:prstGeom prst="rect">
            <a:avLst/>
          </a:prstGeom>
          <a:noFill/>
        </p:spPr>
        <p:txBody>
          <a:bodyPr wrap="square" rtlCol="0">
            <a:spAutoFit/>
          </a:bodyPr>
          <a:lstStyle/>
          <a:p>
            <a:r>
              <a:rPr kumimoji="1" lang="en-US" altLang="ja-JP" sz="2800" dirty="0" smtClean="0">
                <a:latin typeface="HGP明朝E" pitchFamily="18" charset="-128"/>
                <a:ea typeface="HGP明朝E" pitchFamily="18" charset="-128"/>
              </a:rPr>
              <a:t>3. </a:t>
            </a:r>
            <a:r>
              <a:rPr kumimoji="1" lang="ja-JP" altLang="en-US" sz="2800" dirty="0" smtClean="0">
                <a:latin typeface="HGP明朝E" pitchFamily="18" charset="-128"/>
                <a:ea typeface="HGP明朝E" pitchFamily="18" charset="-128"/>
              </a:rPr>
              <a:t>こうなる</a:t>
            </a:r>
            <a:endParaRPr kumimoji="1" lang="ja-JP" altLang="en-US" sz="2800" dirty="0">
              <a:latin typeface="HGP明朝E" pitchFamily="18" charset="-128"/>
              <a:ea typeface="HGP明朝E" pitchFamily="18" charset="-128"/>
            </a:endParaRPr>
          </a:p>
        </p:txBody>
      </p:sp>
      <p:sp>
        <p:nvSpPr>
          <p:cNvPr id="48" name="AutoShape 2" descr="キングスライム正面">
            <a:hlinkClick r:id="rId4"/>
          </p:cNvPr>
          <p:cNvSpPr>
            <a:spLocks noChangeAspect="1" noChangeArrowheads="1"/>
          </p:cNvSpPr>
          <p:nvPr/>
        </p:nvSpPr>
        <p:spPr bwMode="auto">
          <a:xfrm>
            <a:off x="4443413"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フローチャート : 代替処理 49"/>
          <p:cNvSpPr/>
          <p:nvPr/>
        </p:nvSpPr>
        <p:spPr>
          <a:xfrm>
            <a:off x="5184944" y="3353659"/>
            <a:ext cx="1835328" cy="988057"/>
          </a:xfrm>
          <a:prstGeom prst="flowChartAlternateProcess">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HGP明朝E" pitchFamily="18" charset="-128"/>
                <a:ea typeface="HGP明朝E" pitchFamily="18" charset="-128"/>
              </a:rPr>
              <a:t>Game</a:t>
            </a:r>
            <a:endParaRPr kumimoji="1" lang="ja-JP" altLang="en-US" sz="2800" dirty="0">
              <a:solidFill>
                <a:schemeClr val="tx1"/>
              </a:solidFill>
              <a:latin typeface="HGP明朝E" pitchFamily="18" charset="-128"/>
              <a:ea typeface="HGP明朝E" pitchFamily="18" charset="-128"/>
            </a:endParaRPr>
          </a:p>
        </p:txBody>
      </p:sp>
    </p:spTree>
    <p:extLst>
      <p:ext uri="{BB962C8B-B14F-4D97-AF65-F5344CB8AC3E}">
        <p14:creationId xmlns:p14="http://schemas.microsoft.com/office/powerpoint/2010/main" val="786871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基礎知識</a:t>
            </a:r>
            <a:r>
              <a:rPr lang="ja-JP" altLang="en-US" sz="4400" dirty="0" smtClean="0">
                <a:ln w="25400">
                  <a:noFill/>
                </a:ln>
                <a:latin typeface="HGS創英角ｺﾞｼｯｸUB" pitchFamily="50" charset="-128"/>
                <a:ea typeface="HGS創英角ｺﾞｼｯｸUB" pitchFamily="50" charset="-128"/>
              </a:rPr>
              <a:t>編</a:t>
            </a:r>
            <a:r>
              <a:rPr lang="en-US" altLang="ja-JP" sz="4400" dirty="0" smtClean="0">
                <a:ln w="25400">
                  <a:noFill/>
                </a:ln>
                <a:latin typeface="HGS創英角ｺﾞｼｯｸUB" pitchFamily="50" charset="-128"/>
                <a:ea typeface="HGS創英角ｺﾞｼｯｸUB" pitchFamily="50" charset="-128"/>
              </a:rPr>
              <a:t>2</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294305"/>
          </a:xfrm>
          <a:prstGeom prst="rect">
            <a:avLst/>
          </a:prstGeom>
          <a:noFill/>
          <a:ln>
            <a:noFill/>
          </a:ln>
        </p:spPr>
        <p:txBody>
          <a:bodyPr wrap="square" rtlCol="0">
            <a:spAutoFit/>
          </a:bodyPr>
          <a:lstStyle/>
          <a:p>
            <a:r>
              <a:rPr lang="ja-JP" altLang="en-US" sz="3600" dirty="0" smtClean="0">
                <a:ln w="22225">
                  <a:noFill/>
                </a:ln>
                <a:latin typeface="HGP明朝E" pitchFamily="18" charset="-128"/>
                <a:ea typeface="HGP明朝E" pitchFamily="18" charset="-128"/>
                <a:cs typeface="メイリオ" pitchFamily="50" charset="-128"/>
              </a:rPr>
              <a:t>オブジェクトを保持し、</a:t>
            </a:r>
            <a:endParaRPr lang="en-US" altLang="ja-JP" sz="3600" dirty="0" smtClean="0">
              <a:ln w="22225">
                <a:noFill/>
              </a:ln>
              <a:latin typeface="HGP明朝E" pitchFamily="18" charset="-128"/>
              <a:ea typeface="HGP明朝E" pitchFamily="18" charset="-128"/>
              <a:cs typeface="メイリオ" pitchFamily="50" charset="-128"/>
            </a:endParaRPr>
          </a:p>
          <a:p>
            <a:r>
              <a:rPr lang="ja-JP" altLang="en-US" sz="3600" dirty="0" smtClean="0">
                <a:ln w="22225">
                  <a:noFill/>
                </a:ln>
                <a:latin typeface="HGP明朝E" pitchFamily="18" charset="-128"/>
                <a:ea typeface="HGP明朝E" pitchFamily="18" charset="-128"/>
                <a:cs typeface="メイリオ" pitchFamily="50" charset="-128"/>
              </a:rPr>
              <a:t>複製を可能にするもの </a:t>
            </a:r>
            <a:r>
              <a:rPr lang="ja-JP" altLang="en-US" sz="4800" dirty="0" smtClean="0">
                <a:ln w="22225">
                  <a:noFill/>
                </a:ln>
                <a:latin typeface="HGP明朝E" pitchFamily="18" charset="-128"/>
                <a:ea typeface="HGP明朝E" pitchFamily="18" charset="-128"/>
                <a:cs typeface="メイリオ" pitchFamily="50" charset="-128"/>
              </a:rPr>
              <a:t>「</a:t>
            </a:r>
            <a:r>
              <a:rPr lang="en-US" altLang="ja-JP" sz="4800" dirty="0" smtClean="0">
                <a:ln w="22225">
                  <a:noFill/>
                </a:ln>
                <a:latin typeface="HGP明朝E" pitchFamily="18" charset="-128"/>
                <a:ea typeface="HGP明朝E" pitchFamily="18" charset="-128"/>
                <a:cs typeface="メイリオ" pitchFamily="50" charset="-128"/>
              </a:rPr>
              <a:t>Prefab</a:t>
            </a:r>
            <a:r>
              <a:rPr lang="ja-JP" altLang="en-US" sz="4800" dirty="0" smtClean="0">
                <a:ln w="22225">
                  <a:noFill/>
                </a:ln>
                <a:latin typeface="HGP明朝E" pitchFamily="18" charset="-128"/>
                <a:ea typeface="HGP明朝E" pitchFamily="18" charset="-128"/>
                <a:cs typeface="メイリオ" pitchFamily="50" charset="-128"/>
              </a:rPr>
              <a:t>」</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Unity</a:t>
            </a:r>
            <a:r>
              <a:rPr lang="ja-JP" altLang="en-US" sz="2400" dirty="0" smtClean="0">
                <a:ln w="22225">
                  <a:noFill/>
                </a:ln>
                <a:latin typeface="HGP明朝E" pitchFamily="18" charset="-128"/>
                <a:ea typeface="HGP明朝E" pitchFamily="18" charset="-128"/>
                <a:cs typeface="メイリオ" pitchFamily="50" charset="-128"/>
              </a:rPr>
              <a:t>のあらゆるオブジェクトは、</a:t>
            </a:r>
            <a:r>
              <a:rPr lang="en-US" altLang="ja-JP" sz="2400" dirty="0">
                <a:ln w="22225">
                  <a:noFill/>
                </a:ln>
                <a:latin typeface="HGP明朝E" pitchFamily="18" charset="-128"/>
                <a:ea typeface="HGP明朝E" pitchFamily="18" charset="-128"/>
                <a:cs typeface="メイリオ" pitchFamily="50" charset="-128"/>
              </a:rPr>
              <a:t>	</a:t>
            </a:r>
            <a:r>
              <a:rPr lang="en-US" altLang="ja-JP" sz="2400" dirty="0" smtClean="0">
                <a:ln w="22225">
                  <a:noFill/>
                </a:ln>
                <a:latin typeface="HGP明朝E" pitchFamily="18" charset="-128"/>
                <a:ea typeface="HGP明朝E" pitchFamily="18" charset="-128"/>
                <a:cs typeface="メイリオ" pitchFamily="50" charset="-128"/>
              </a:rPr>
              <a:t>			</a:t>
            </a:r>
            <a:r>
              <a:rPr lang="ja-JP" altLang="en-US" sz="2400" dirty="0" smtClean="0">
                <a:ln w="22225">
                  <a:noFill/>
                </a:ln>
                <a:latin typeface="HGP明朝E" pitchFamily="18" charset="-128"/>
                <a:ea typeface="HGP明朝E" pitchFamily="18" charset="-128"/>
                <a:cs typeface="メイリオ" pitchFamily="50" charset="-128"/>
              </a:rPr>
              <a:t>　　　　</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化によってその存在の保持と複製が可能になる</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組み合わせただけでは、ユニークなオブジェクトに過ぎない</a:t>
            </a:r>
            <a:endParaRPr lang="en-US" altLang="ja-JP" sz="2400" dirty="0" smtClean="0">
              <a:ln w="22225">
                <a:noFill/>
              </a:ln>
              <a:latin typeface="HGP明朝E" pitchFamily="18" charset="-128"/>
              <a:ea typeface="HGP明朝E" pitchFamily="18" charset="-128"/>
              <a:cs typeface="メイリオ" pitchFamily="50" charset="-128"/>
            </a:endParaRPr>
          </a:p>
          <a:p>
            <a:r>
              <a:rPr lang="ja-JP" altLang="en-US" sz="2400" dirty="0" smtClean="0">
                <a:ln w="22225">
                  <a:noFill/>
                </a:ln>
                <a:latin typeface="HGP明朝E" pitchFamily="18" charset="-128"/>
                <a:ea typeface="HGP明朝E" pitchFamily="18" charset="-128"/>
                <a:cs typeface="メイリオ" pitchFamily="50" charset="-128"/>
              </a:rPr>
              <a:t>　</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スラ○ム</a:t>
            </a:r>
            <a:r>
              <a:rPr lang="en-US" altLang="ja-JP" sz="2400" dirty="0" smtClean="0">
                <a:ln w="22225">
                  <a:noFill/>
                </a:ln>
                <a:latin typeface="HGP明朝E" pitchFamily="18" charset="-128"/>
                <a:ea typeface="HGP明朝E" pitchFamily="18" charset="-128"/>
                <a:cs typeface="メイリオ" pitchFamily="50" charset="-128"/>
              </a:rPr>
              <a:t>1</a:t>
            </a:r>
            <a:r>
              <a:rPr lang="ja-JP" altLang="en-US" sz="2400" dirty="0" smtClean="0">
                <a:ln w="22225">
                  <a:noFill/>
                </a:ln>
                <a:latin typeface="HGP明朝E" pitchFamily="18" charset="-128"/>
                <a:ea typeface="HGP明朝E" pitchFamily="18" charset="-128"/>
                <a:cs typeface="メイリオ" pitchFamily="50" charset="-128"/>
              </a:rPr>
              <a:t>匹でキングス○イムになることは無い</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仲間を呼ぶ</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複製する</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必要がある</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a:ln w="22225">
                  <a:noFill/>
                </a:ln>
                <a:latin typeface="HGP明朝E" pitchFamily="18" charset="-128"/>
                <a:ea typeface="HGP明朝E" pitchFamily="18" charset="-128"/>
                <a:cs typeface="メイリオ" pitchFamily="50" charset="-128"/>
              </a:rPr>
              <a:t>戦えない訳ではない</a:t>
            </a:r>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a:ln w="22225">
                <a:noFill/>
              </a:ln>
              <a:latin typeface="HGP明朝E" pitchFamily="18" charset="-128"/>
              <a:ea typeface="HGP明朝E" pitchFamily="18" charset="-128"/>
              <a:cs typeface="メイリオ" pitchFamily="50" charset="-128"/>
            </a:endParaRPr>
          </a:p>
          <a:p>
            <a:endParaRPr lang="en-US" altLang="ja-JP" sz="3600" dirty="0">
              <a:ln w="22225">
                <a:noFill/>
              </a:ln>
              <a:latin typeface="HGP明朝E" pitchFamily="18" charset="-128"/>
              <a:ea typeface="HGP明朝E" pitchFamily="18" charset="-128"/>
              <a:cs typeface="メイリオ" pitchFamily="50" charset="-128"/>
            </a:endParaRPr>
          </a:p>
          <a:p>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1" name="フローチャート : 代替処理 20"/>
          <p:cNvSpPr/>
          <p:nvPr/>
        </p:nvSpPr>
        <p:spPr>
          <a:xfrm>
            <a:off x="2138073" y="5699561"/>
            <a:ext cx="1182419" cy="530416"/>
          </a:xfrm>
          <a:prstGeom prst="flowChartAlternateProcess">
            <a:avLst/>
          </a:prstGeom>
          <a:solidFill>
            <a:srgbClr val="0070C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HGP明朝E" pitchFamily="18" charset="-128"/>
                <a:ea typeface="HGP明朝E" pitchFamily="18" charset="-128"/>
              </a:rPr>
              <a:t>Object</a:t>
            </a:r>
            <a:endParaRPr kumimoji="1" lang="ja-JP" altLang="en-US" sz="2400" dirty="0">
              <a:solidFill>
                <a:schemeClr val="tx1"/>
              </a:solidFill>
              <a:latin typeface="HGP明朝E" pitchFamily="18" charset="-128"/>
              <a:ea typeface="HGP明朝E" pitchFamily="18" charset="-12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4941165"/>
            <a:ext cx="1687778" cy="168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右矢印 2"/>
          <p:cNvSpPr/>
          <p:nvPr/>
        </p:nvSpPr>
        <p:spPr>
          <a:xfrm>
            <a:off x="3591461" y="5699561"/>
            <a:ext cx="2098026" cy="573731"/>
          </a:xfrm>
          <a:prstGeom prst="rightArrow">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乗算記号 9"/>
          <p:cNvSpPr/>
          <p:nvPr/>
        </p:nvSpPr>
        <p:spPr>
          <a:xfrm>
            <a:off x="3739498" y="5215674"/>
            <a:ext cx="1512167" cy="1554132"/>
          </a:xfrm>
          <a:prstGeom prst="mathMultiply">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3391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lang="ja-JP" altLang="en-US" sz="4400" dirty="0" smtClean="0">
                <a:ln w="25400">
                  <a:noFill/>
                </a:ln>
                <a:latin typeface="HGS創英角ｺﾞｼｯｸUB" pitchFamily="50" charset="-128"/>
                <a:ea typeface="HGS創英角ｺﾞｼｯｸUB" pitchFamily="50" charset="-128"/>
              </a:rPr>
              <a:t>基礎</a:t>
            </a:r>
            <a:r>
              <a:rPr kumimoji="1" lang="ja-JP" altLang="en-US" sz="4400" dirty="0" smtClean="0">
                <a:ln w="25400">
                  <a:noFill/>
                </a:ln>
                <a:latin typeface="HGS創英角ｺﾞｼｯｸUB" pitchFamily="50" charset="-128"/>
                <a:ea typeface="HGS創英角ｺﾞｼｯｸUB" pitchFamily="50" charset="-128"/>
              </a:rPr>
              <a:t>知識</a:t>
            </a:r>
            <a:r>
              <a:rPr lang="ja-JP" altLang="en-US" sz="4400" dirty="0" smtClean="0">
                <a:ln w="25400">
                  <a:noFill/>
                </a:ln>
                <a:latin typeface="HGS創英角ｺﾞｼｯｸUB" pitchFamily="50" charset="-128"/>
                <a:ea typeface="HGS創英角ｺﾞｼｯｸUB" pitchFamily="50" charset="-128"/>
              </a:rPr>
              <a:t>編</a:t>
            </a:r>
            <a:r>
              <a:rPr lang="en-US" altLang="ja-JP" sz="4400" dirty="0" smtClean="0">
                <a:ln w="25400">
                  <a:noFill/>
                </a:ln>
                <a:latin typeface="HGS創英角ｺﾞｼｯｸUB" pitchFamily="50" charset="-128"/>
                <a:ea typeface="HGS創英角ｺﾞｼｯｸUB" pitchFamily="50" charset="-128"/>
              </a:rPr>
              <a:t>3</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5078313"/>
          </a:xfrm>
          <a:prstGeom prst="rect">
            <a:avLst/>
          </a:prstGeom>
          <a:noFill/>
          <a:ln>
            <a:noFill/>
          </a:ln>
        </p:spPr>
        <p:txBody>
          <a:bodyPr wrap="square" rtlCol="0">
            <a:spAutoFit/>
          </a:bodyPr>
          <a:lstStyle/>
          <a:p>
            <a:r>
              <a:rPr lang="ja-JP" altLang="en-US" sz="3600" dirty="0" smtClean="0">
                <a:ln w="22225">
                  <a:noFill/>
                </a:ln>
                <a:latin typeface="HGP明朝E" pitchFamily="18" charset="-128"/>
                <a:ea typeface="HGP明朝E" pitchFamily="18" charset="-128"/>
                <a:cs typeface="メイリオ" pitchFamily="50" charset="-128"/>
              </a:rPr>
              <a:t>オブジェクト・</a:t>
            </a:r>
            <a:r>
              <a:rPr lang="en-US" altLang="ja-JP" sz="3600" dirty="0" smtClean="0">
                <a:ln w="22225">
                  <a:noFill/>
                </a:ln>
                <a:latin typeface="HGP明朝E" pitchFamily="18" charset="-128"/>
                <a:ea typeface="HGP明朝E" pitchFamily="18" charset="-128"/>
                <a:cs typeface="メイリオ" pitchFamily="50" charset="-128"/>
              </a:rPr>
              <a:t>Prefab</a:t>
            </a:r>
            <a:r>
              <a:rPr lang="ja-JP" altLang="en-US" sz="3600" dirty="0" err="1" smtClean="0">
                <a:ln w="22225">
                  <a:noFill/>
                </a:ln>
                <a:latin typeface="HGP明朝E" pitchFamily="18" charset="-128"/>
                <a:ea typeface="HGP明朝E" pitchFamily="18" charset="-128"/>
                <a:cs typeface="メイリオ" pitchFamily="50" charset="-128"/>
              </a:rPr>
              <a:t>の保</a:t>
            </a:r>
            <a:r>
              <a:rPr lang="ja-JP" altLang="en-US" sz="3600" dirty="0" smtClean="0">
                <a:ln w="22225">
                  <a:noFill/>
                </a:ln>
                <a:latin typeface="HGP明朝E" pitchFamily="18" charset="-128"/>
                <a:ea typeface="HGP明朝E" pitchFamily="18" charset="-128"/>
                <a:cs typeface="メイリオ" pitchFamily="50" charset="-128"/>
              </a:rPr>
              <a:t>持する</a:t>
            </a:r>
            <a:r>
              <a:rPr lang="ja-JP" altLang="en-US" sz="3600" dirty="0">
                <a:ln w="22225">
                  <a:noFill/>
                </a:ln>
                <a:latin typeface="HGP明朝E" pitchFamily="18" charset="-128"/>
                <a:ea typeface="HGP明朝E" pitchFamily="18" charset="-128"/>
                <a:cs typeface="メイリオ" pitchFamily="50" charset="-128"/>
              </a:rPr>
              <a:t>数値</a:t>
            </a:r>
            <a:r>
              <a:rPr lang="ja-JP" altLang="en-US" sz="3600" dirty="0" smtClean="0">
                <a:ln w="22225">
                  <a:noFill/>
                </a:ln>
                <a:latin typeface="HGP明朝E" pitchFamily="18" charset="-128"/>
                <a:ea typeface="HGP明朝E" pitchFamily="18" charset="-128"/>
                <a:cs typeface="メイリオ" pitchFamily="50" charset="-128"/>
              </a:rPr>
              <a:t>を</a:t>
            </a:r>
            <a:endParaRPr lang="en-US" altLang="ja-JP" sz="3600" dirty="0" smtClean="0">
              <a:ln w="22225">
                <a:noFill/>
              </a:ln>
              <a:latin typeface="HGP明朝E" pitchFamily="18" charset="-128"/>
              <a:ea typeface="HGP明朝E" pitchFamily="18" charset="-128"/>
              <a:cs typeface="メイリオ" pitchFamily="50" charset="-128"/>
            </a:endParaRPr>
          </a:p>
          <a:p>
            <a:r>
              <a:rPr lang="ja-JP" altLang="en-US" sz="3600" dirty="0" smtClean="0">
                <a:ln w="22225">
                  <a:noFill/>
                </a:ln>
                <a:latin typeface="HGP明朝E" pitchFamily="18" charset="-128"/>
                <a:ea typeface="HGP明朝E" pitchFamily="18" charset="-128"/>
                <a:cs typeface="メイリオ" pitchFamily="50" charset="-128"/>
              </a:rPr>
              <a:t>コード外から改変するもの</a:t>
            </a:r>
            <a:r>
              <a:rPr lang="ja-JP" altLang="en-US" sz="4800" dirty="0" smtClean="0">
                <a:ln w="22225">
                  <a:noFill/>
                </a:ln>
                <a:latin typeface="HGP明朝E" pitchFamily="18" charset="-128"/>
                <a:ea typeface="HGP明朝E" pitchFamily="18" charset="-128"/>
                <a:cs typeface="メイリオ" pitchFamily="50" charset="-128"/>
              </a:rPr>
              <a:t>「</a:t>
            </a:r>
            <a:r>
              <a:rPr lang="en-US" altLang="ja-JP" sz="4800" dirty="0" smtClean="0">
                <a:ln w="22225">
                  <a:noFill/>
                </a:ln>
                <a:latin typeface="HGP明朝E" pitchFamily="18" charset="-128"/>
                <a:ea typeface="HGP明朝E" pitchFamily="18" charset="-128"/>
                <a:cs typeface="メイリオ" pitchFamily="50" charset="-128"/>
              </a:rPr>
              <a:t>Inspector</a:t>
            </a:r>
            <a:r>
              <a:rPr lang="ja-JP" altLang="en-US" sz="4800" dirty="0" smtClean="0">
                <a:ln w="22225">
                  <a:noFill/>
                </a:ln>
                <a:latin typeface="HGP明朝E" pitchFamily="18" charset="-128"/>
                <a:ea typeface="HGP明朝E" pitchFamily="18" charset="-128"/>
                <a:cs typeface="メイリオ" pitchFamily="50" charset="-128"/>
              </a:rPr>
              <a:t>」</a:t>
            </a: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a:ln w="22225">
                  <a:noFill/>
                </a:ln>
                <a:latin typeface="HGP明朝E" pitchFamily="18" charset="-128"/>
                <a:ea typeface="HGP明朝E" pitchFamily="18" charset="-128"/>
                <a:cs typeface="メイリオ" pitchFamily="50" charset="-128"/>
              </a:rPr>
              <a:t>コード</a:t>
            </a:r>
            <a:r>
              <a:rPr lang="ja-JP" altLang="en-US" sz="2400" dirty="0" smtClean="0">
                <a:ln w="22225">
                  <a:noFill/>
                </a:ln>
                <a:latin typeface="HGP明朝E" pitchFamily="18" charset="-128"/>
                <a:ea typeface="HGP明朝E" pitchFamily="18" charset="-128"/>
                <a:cs typeface="メイリオ" pitchFamily="50" charset="-128"/>
              </a:rPr>
              <a:t>を直接触らなくても、変数の値を変えることが可能</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Inspector</a:t>
            </a:r>
            <a:r>
              <a:rPr lang="ja-JP" altLang="en-US" sz="2400" dirty="0" err="1" smtClean="0">
                <a:ln w="22225">
                  <a:noFill/>
                </a:ln>
                <a:latin typeface="HGP明朝E" pitchFamily="18" charset="-128"/>
                <a:ea typeface="HGP明朝E" pitchFamily="18" charset="-128"/>
                <a:cs typeface="メイリオ" pitchFamily="50" charset="-128"/>
              </a:rPr>
              <a:t>での</a:t>
            </a:r>
            <a:r>
              <a:rPr lang="ja-JP" altLang="en-US" sz="2400" dirty="0" smtClean="0">
                <a:ln w="22225">
                  <a:noFill/>
                </a:ln>
                <a:latin typeface="HGP明朝E" pitchFamily="18" charset="-128"/>
                <a:ea typeface="HGP明朝E" pitchFamily="18" charset="-128"/>
                <a:cs typeface="メイリオ" pitchFamily="50" charset="-128"/>
              </a:rPr>
              <a:t>変更適用範囲</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化されていなければ、そのオブジェクト単体。</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化されていれば、その</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を元にしたオブジェクト全体に適用される。</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本体の数値を変更した場合</a:t>
            </a:r>
            <a:r>
              <a:rPr lang="en-US" altLang="ja-JP" sz="2400" dirty="0" smtClean="0">
                <a:ln w="22225">
                  <a:noFill/>
                </a:ln>
                <a:latin typeface="HGP明朝E" pitchFamily="18" charset="-128"/>
                <a:ea typeface="HGP明朝E" pitchFamily="18" charset="-128"/>
                <a:cs typeface="メイリオ" pitchFamily="50" charset="-128"/>
              </a:rPr>
              <a:t>)</a:t>
            </a:r>
          </a:p>
          <a:p>
            <a:pPr marL="457200" indent="-457200">
              <a:buFont typeface="Arial" pitchFamily="34" charset="0"/>
              <a:buChar char="•"/>
            </a:pPr>
            <a:endParaRPr lang="en-US" altLang="ja-JP" sz="2400" dirty="0">
              <a:ln w="22225">
                <a:noFill/>
              </a:ln>
              <a:latin typeface="HGP明朝E" pitchFamily="18" charset="-128"/>
              <a:ea typeface="HGP明朝E" pitchFamily="18" charset="-128"/>
              <a:cs typeface="メイリオ" pitchFamily="50" charset="-128"/>
            </a:endParaRPr>
          </a:p>
          <a:p>
            <a:pPr marL="457200"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新しくコンポーネントをオブジェクトに適用する際も、　　　</a:t>
            </a:r>
            <a:r>
              <a:rPr lang="en-US" altLang="ja-JP" sz="2400" dirty="0" smtClean="0">
                <a:ln w="22225">
                  <a:noFill/>
                </a:ln>
                <a:latin typeface="HGP明朝E" pitchFamily="18" charset="-128"/>
                <a:ea typeface="HGP明朝E" pitchFamily="18" charset="-128"/>
                <a:cs typeface="メイリオ" pitchFamily="50" charset="-128"/>
              </a:rPr>
              <a:t>Inspector</a:t>
            </a:r>
            <a:r>
              <a:rPr lang="ja-JP" altLang="en-US" sz="2400" dirty="0" smtClean="0">
                <a:ln w="22225">
                  <a:noFill/>
                </a:ln>
                <a:latin typeface="HGP明朝E" pitchFamily="18" charset="-128"/>
                <a:ea typeface="HGP明朝E" pitchFamily="18" charset="-128"/>
                <a:cs typeface="メイリオ" pitchFamily="50" charset="-128"/>
              </a:rPr>
              <a:t>にドラッグ</a:t>
            </a:r>
            <a:r>
              <a:rPr lang="en-US" altLang="ja-JP" sz="2400" dirty="0" smtClean="0">
                <a:ln w="22225">
                  <a:noFill/>
                </a:ln>
                <a:latin typeface="HGP明朝E" pitchFamily="18" charset="-128"/>
                <a:ea typeface="HGP明朝E" pitchFamily="18" charset="-128"/>
                <a:cs typeface="メイリオ" pitchFamily="50" charset="-128"/>
              </a:rPr>
              <a:t>&amp;</a:t>
            </a:r>
            <a:r>
              <a:rPr lang="ja-JP" altLang="en-US" sz="2400" dirty="0" smtClean="0">
                <a:ln w="22225">
                  <a:noFill/>
                </a:ln>
                <a:latin typeface="HGP明朝E" pitchFamily="18" charset="-128"/>
                <a:ea typeface="HGP明朝E" pitchFamily="18" charset="-128"/>
                <a:cs typeface="メイリオ" pitchFamily="50" charset="-128"/>
              </a:rPr>
              <a:t>ドロップで可能</a:t>
            </a: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5229165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011124173\Desktop\StickWorks関連資料\発表用ファイル\Inspector参考画像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555" y="1955370"/>
            <a:ext cx="8317068" cy="4670293"/>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基礎知識</a:t>
            </a:r>
            <a:r>
              <a:rPr lang="ja-JP" altLang="en-US" sz="4400" dirty="0" smtClean="0">
                <a:ln w="25400">
                  <a:noFill/>
                </a:ln>
                <a:latin typeface="HGS創英角ｺﾞｼｯｸUB" pitchFamily="50" charset="-128"/>
                <a:ea typeface="HGS創英角ｺﾞｼｯｸUB" pitchFamily="50" charset="-128"/>
              </a:rPr>
              <a:t>編</a:t>
            </a:r>
            <a:r>
              <a:rPr lang="en-US" altLang="ja-JP" sz="4400" dirty="0" smtClean="0">
                <a:ln w="25400">
                  <a:noFill/>
                </a:ln>
                <a:latin typeface="HGS創英角ｺﾞｼｯｸUB" pitchFamily="50" charset="-128"/>
                <a:ea typeface="HGS創英角ｺﾞｼｯｸUB" pitchFamily="50" charset="-128"/>
              </a:rPr>
              <a:t>3-2</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2492990"/>
          </a:xfrm>
          <a:prstGeom prst="rect">
            <a:avLst/>
          </a:prstGeom>
          <a:noFill/>
          <a:ln>
            <a:noFill/>
          </a:ln>
        </p:spPr>
        <p:txBody>
          <a:bodyPr wrap="square" rtlCol="0">
            <a:spAutoFit/>
          </a:bodyPr>
          <a:lstStyle/>
          <a:p>
            <a:r>
              <a:rPr lang="ja-JP" altLang="en-US" sz="3600" dirty="0" smtClean="0">
                <a:ln w="22225">
                  <a:noFill/>
                </a:ln>
                <a:latin typeface="HGP明朝E" pitchFamily="18" charset="-128"/>
                <a:ea typeface="HGP明朝E" pitchFamily="18" charset="-128"/>
                <a:cs typeface="メイリオ" pitchFamily="50" charset="-128"/>
              </a:rPr>
              <a:t>実際のウィンドウでの「</a:t>
            </a:r>
            <a:r>
              <a:rPr lang="en-US" altLang="ja-JP" sz="3600" dirty="0" smtClean="0">
                <a:ln w="22225">
                  <a:noFill/>
                </a:ln>
                <a:latin typeface="HGP明朝E" pitchFamily="18" charset="-128"/>
                <a:ea typeface="HGP明朝E" pitchFamily="18" charset="-128"/>
                <a:cs typeface="メイリオ" pitchFamily="50" charset="-128"/>
              </a:rPr>
              <a:t>Inspector</a:t>
            </a:r>
            <a:r>
              <a:rPr lang="ja-JP" altLang="en-US" sz="3600" dirty="0" smtClean="0">
                <a:ln w="22225">
                  <a:noFill/>
                </a:ln>
                <a:latin typeface="HGP明朝E" pitchFamily="18" charset="-128"/>
                <a:ea typeface="HGP明朝E" pitchFamily="18" charset="-128"/>
                <a:cs typeface="メイリオ" pitchFamily="50" charset="-128"/>
              </a:rPr>
              <a:t>」</a:t>
            </a:r>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endParaRPr lang="en-US" altLang="ja-JP" sz="2400" dirty="0">
              <a:ln w="22225">
                <a:noFill/>
              </a:ln>
              <a:latin typeface="HGP明朝E" pitchFamily="18" charset="-128"/>
              <a:ea typeface="HGP明朝E" pitchFamily="18" charset="-128"/>
              <a:cs typeface="メイリオ" pitchFamily="50" charset="-128"/>
            </a:endParaRPr>
          </a:p>
          <a:p>
            <a:endParaRPr lang="en-US" altLang="ja-JP" sz="3600" dirty="0">
              <a:ln w="22225">
                <a:noFill/>
              </a:ln>
              <a:latin typeface="HGP明朝E" pitchFamily="18" charset="-128"/>
              <a:ea typeface="HGP明朝E" pitchFamily="18" charset="-128"/>
              <a:cs typeface="メイリオ" pitchFamily="50" charset="-128"/>
            </a:endParaRPr>
          </a:p>
          <a:p>
            <a:endParaRPr kumimoji="1" lang="ja-JP" altLang="en-US" sz="3600" dirty="0">
              <a:latin typeface="HGP創英角ｺﾞｼｯｸUB" pitchFamily="50" charset="-128"/>
              <a:ea typeface="ふみゴシック" pitchFamily="65" charset="-128"/>
            </a:endParaRPr>
          </a:p>
        </p:txBody>
      </p:sp>
      <p:sp>
        <p:nvSpPr>
          <p:cNvPr id="3" name="テキスト ボックス 2"/>
          <p:cNvSpPr txBox="1"/>
          <p:nvPr/>
        </p:nvSpPr>
        <p:spPr>
          <a:xfrm>
            <a:off x="1979712" y="3687825"/>
            <a:ext cx="4608512" cy="2523768"/>
          </a:xfrm>
          <a:prstGeom prst="rect">
            <a:avLst/>
          </a:prstGeom>
          <a:solidFill>
            <a:schemeClr val="tx1">
              <a:alpha val="14000"/>
            </a:schemeClr>
          </a:solidFill>
        </p:spPr>
        <p:txBody>
          <a:bodyPr wrap="square" rtlCol="0">
            <a:spAutoFit/>
          </a:bodyPr>
          <a:lstStyle/>
          <a:p>
            <a:r>
              <a:rPr kumimoji="1" lang="en-US" altLang="ja-JP" sz="28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rPr>
              <a:t>Inspector</a:t>
            </a:r>
          </a:p>
          <a:p>
            <a:r>
              <a:rPr lang="ja-JP" altLang="en-US" sz="2600" dirty="0">
                <a:ln w="3175">
                  <a:solidFill>
                    <a:schemeClr val="bg1"/>
                  </a:solidFill>
                </a:ln>
                <a:effectLst>
                  <a:glow rad="63500">
                    <a:schemeClr val="accent1">
                      <a:satMod val="175000"/>
                      <a:alpha val="40000"/>
                    </a:schemeClr>
                  </a:glow>
                </a:effectLst>
                <a:latin typeface="HGP明朝E" pitchFamily="18" charset="-128"/>
                <a:ea typeface="HGP明朝E" pitchFamily="18" charset="-128"/>
              </a:rPr>
              <a:t>オブジェクト</a:t>
            </a:r>
            <a:r>
              <a:rPr lang="ja-JP" altLang="en-US"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rPr>
              <a:t>のプロパティや</a:t>
            </a:r>
            <a:endParaRPr lang="en-US" altLang="ja-JP"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endParaRPr>
          </a:p>
          <a:p>
            <a:r>
              <a:rPr kumimoji="1" lang="ja-JP" altLang="en-US" sz="2600" dirty="0">
                <a:ln w="3175">
                  <a:solidFill>
                    <a:schemeClr val="bg1"/>
                  </a:solidFill>
                </a:ln>
                <a:effectLst>
                  <a:glow rad="63500">
                    <a:schemeClr val="accent1">
                      <a:satMod val="175000"/>
                      <a:alpha val="40000"/>
                    </a:schemeClr>
                  </a:glow>
                </a:effectLst>
                <a:latin typeface="HGP明朝E" pitchFamily="18" charset="-128"/>
                <a:ea typeface="HGP明朝E" pitchFamily="18" charset="-128"/>
              </a:rPr>
              <a:t>付属されて</a:t>
            </a:r>
            <a:r>
              <a:rPr kumimoji="1" lang="ja-JP" altLang="en-US"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rPr>
              <a:t>いるコンポーネントを</a:t>
            </a:r>
            <a:endParaRPr kumimoji="1" lang="en-US" altLang="ja-JP"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endParaRPr>
          </a:p>
          <a:p>
            <a:r>
              <a:rPr kumimoji="1" lang="ja-JP" altLang="en-US"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rPr>
              <a:t>表示している。</a:t>
            </a:r>
            <a:endParaRPr kumimoji="1" lang="en-US" altLang="ja-JP"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endParaRPr>
          </a:p>
          <a:p>
            <a:r>
              <a:rPr lang="ja-JP" altLang="en-US" sz="2600" dirty="0">
                <a:ln w="3175">
                  <a:solidFill>
                    <a:schemeClr val="bg1"/>
                  </a:solidFill>
                </a:ln>
                <a:effectLst>
                  <a:glow rad="63500">
                    <a:schemeClr val="accent1">
                      <a:satMod val="175000"/>
                      <a:alpha val="40000"/>
                    </a:schemeClr>
                  </a:glow>
                </a:effectLst>
                <a:latin typeface="HGP明朝E" pitchFamily="18" charset="-128"/>
                <a:ea typeface="HGP明朝E" pitchFamily="18" charset="-128"/>
              </a:rPr>
              <a:t>ここから</a:t>
            </a:r>
            <a:r>
              <a:rPr lang="ja-JP" altLang="en-US"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rPr>
              <a:t>、数値の値などを弄れる。</a:t>
            </a:r>
            <a:endParaRPr lang="en-US" altLang="ja-JP"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endParaRPr>
          </a:p>
          <a:p>
            <a:r>
              <a:rPr kumimoji="1" lang="ja-JP" altLang="en-US" sz="2600" dirty="0">
                <a:ln w="3175">
                  <a:solidFill>
                    <a:schemeClr val="bg1"/>
                  </a:solidFill>
                </a:ln>
                <a:effectLst>
                  <a:glow rad="63500">
                    <a:schemeClr val="accent1">
                      <a:satMod val="175000"/>
                      <a:alpha val="40000"/>
                    </a:schemeClr>
                  </a:glow>
                </a:effectLst>
                <a:latin typeface="HGP明朝E" pitchFamily="18" charset="-128"/>
                <a:ea typeface="HGP明朝E" pitchFamily="18" charset="-128"/>
              </a:rPr>
              <a:t>コード</a:t>
            </a:r>
            <a:r>
              <a:rPr kumimoji="1" lang="ja-JP" altLang="en-US" sz="2600" dirty="0" smtClean="0">
                <a:ln w="3175">
                  <a:solidFill>
                    <a:schemeClr val="bg1"/>
                  </a:solidFill>
                </a:ln>
                <a:effectLst>
                  <a:glow rad="63500">
                    <a:schemeClr val="accent1">
                      <a:satMod val="175000"/>
                      <a:alpha val="40000"/>
                    </a:schemeClr>
                  </a:glow>
                </a:effectLst>
                <a:latin typeface="HGP明朝E" pitchFamily="18" charset="-128"/>
                <a:ea typeface="HGP明朝E" pitchFamily="18" charset="-128"/>
              </a:rPr>
              <a:t>の中身は変わらない。</a:t>
            </a:r>
            <a:endParaRPr kumimoji="1" lang="ja-JP" altLang="en-US" sz="2600" dirty="0">
              <a:ln w="3175">
                <a:solidFill>
                  <a:schemeClr val="bg1"/>
                </a:solidFill>
              </a:ln>
              <a:effectLst>
                <a:glow rad="63500">
                  <a:schemeClr val="accent1">
                    <a:satMod val="175000"/>
                    <a:alpha val="40000"/>
                  </a:schemeClr>
                </a:glow>
              </a:effectLst>
              <a:latin typeface="HGP明朝E" pitchFamily="18" charset="-128"/>
              <a:ea typeface="HGP明朝E" pitchFamily="18" charset="-128"/>
            </a:endParaRPr>
          </a:p>
        </p:txBody>
      </p:sp>
      <p:sp>
        <p:nvSpPr>
          <p:cNvPr id="4" name="右矢印 3"/>
          <p:cNvSpPr/>
          <p:nvPr/>
        </p:nvSpPr>
        <p:spPr>
          <a:xfrm>
            <a:off x="5436096" y="3687825"/>
            <a:ext cx="1259264" cy="462887"/>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62858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基礎知識のまとめ</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4" y="1298074"/>
            <a:ext cx="8681375" cy="5447645"/>
          </a:xfrm>
          <a:prstGeom prst="rect">
            <a:avLst/>
          </a:prstGeom>
          <a:noFill/>
          <a:ln>
            <a:noFill/>
          </a:ln>
        </p:spPr>
        <p:txBody>
          <a:bodyPr wrap="square" rtlCol="0">
            <a:spAutoFit/>
          </a:bodyPr>
          <a:lstStyle/>
          <a:p>
            <a:pPr marL="571500" indent="-571500">
              <a:buFont typeface="Wingdings" pitchFamily="2" charset="2"/>
              <a:buChar char="l"/>
            </a:pPr>
            <a:r>
              <a:rPr lang="ja-JP" altLang="en-US" sz="3600" dirty="0" smtClean="0">
                <a:ln w="22225">
                  <a:noFill/>
                </a:ln>
                <a:latin typeface="HGP明朝E" pitchFamily="18" charset="-128"/>
                <a:ea typeface="HGP明朝E" pitchFamily="18" charset="-128"/>
                <a:cs typeface="メイリオ" pitchFamily="50" charset="-128"/>
              </a:rPr>
              <a:t>オブジェクト</a:t>
            </a:r>
            <a:endParaRPr lang="en-US" altLang="ja-JP" sz="36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コンポーネント</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何らかの機能を持った部品</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の集合体</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Wingdings" pitchFamily="2" charset="2"/>
              <a:buChar char="l"/>
            </a:pPr>
            <a:endParaRPr lang="en-US" altLang="ja-JP" sz="2400" dirty="0" smtClean="0">
              <a:ln w="22225">
                <a:noFill/>
              </a:ln>
              <a:latin typeface="HGP明朝E" pitchFamily="18" charset="-128"/>
              <a:ea typeface="HGP明朝E" pitchFamily="18" charset="-128"/>
              <a:cs typeface="メイリオ" pitchFamily="50" charset="-128"/>
            </a:endParaRPr>
          </a:p>
          <a:p>
            <a:pPr marL="571500" indent="-571500">
              <a:buFont typeface="Wingdings" pitchFamily="2" charset="2"/>
              <a:buChar char="l"/>
            </a:pPr>
            <a:r>
              <a:rPr lang="en-US" altLang="ja-JP" sz="3600" dirty="0" smtClean="0">
                <a:ln w="22225">
                  <a:noFill/>
                </a:ln>
                <a:latin typeface="HGP明朝E" pitchFamily="18" charset="-128"/>
                <a:ea typeface="HGP明朝E" pitchFamily="18" charset="-128"/>
                <a:cs typeface="メイリオ" pitchFamily="50" charset="-128"/>
              </a:rPr>
              <a:t>Prefab</a:t>
            </a:r>
          </a:p>
          <a:p>
            <a:pPr marL="914400" lvl="1" indent="-457200">
              <a:buFont typeface="Arial" pitchFamily="34" charset="0"/>
              <a:buChar char="•"/>
            </a:pPr>
            <a:r>
              <a:rPr lang="ja-JP" altLang="en-US" sz="2400" dirty="0">
                <a:ln w="22225">
                  <a:noFill/>
                </a:ln>
                <a:latin typeface="HGP明朝E" pitchFamily="18" charset="-128"/>
                <a:ea typeface="HGP明朝E" pitchFamily="18" charset="-128"/>
                <a:cs typeface="メイリオ" pitchFamily="50" charset="-128"/>
              </a:rPr>
              <a:t>オブジェクト</a:t>
            </a:r>
            <a:r>
              <a:rPr lang="ja-JP" altLang="en-US" sz="2400" dirty="0" smtClean="0">
                <a:ln w="22225">
                  <a:noFill/>
                </a:ln>
                <a:latin typeface="HGP明朝E" pitchFamily="18" charset="-128"/>
                <a:ea typeface="HGP明朝E" pitchFamily="18" charset="-128"/>
                <a:cs typeface="メイリオ" pitchFamily="50" charset="-128"/>
              </a:rPr>
              <a:t>を</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化することで保持と複製が可能に</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化した時点のオブジェクトの状態を保存している物と言う認識でいいです</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化した後も編集できる</a:t>
            </a:r>
            <a:r>
              <a:rPr lang="en-US" altLang="ja-JP" sz="2400" dirty="0" smtClean="0">
                <a:ln w="22225">
                  <a:noFill/>
                </a:ln>
                <a:latin typeface="HGP明朝E" pitchFamily="18" charset="-128"/>
                <a:ea typeface="HGP明朝E" pitchFamily="18" charset="-128"/>
                <a:cs typeface="メイリオ" pitchFamily="50" charset="-128"/>
              </a:rPr>
              <a:t>)</a:t>
            </a:r>
          </a:p>
          <a:p>
            <a:pPr marL="914400" lvl="1"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異なる</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であれば、同コンポーネントでも別の値を保持</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571500" indent="-571500">
              <a:buFont typeface="Wingdings" pitchFamily="2" charset="2"/>
              <a:buChar char="l"/>
            </a:pPr>
            <a:r>
              <a:rPr lang="en-US" altLang="ja-JP" sz="3600" dirty="0" smtClean="0">
                <a:ln w="22225">
                  <a:noFill/>
                </a:ln>
                <a:latin typeface="HGP明朝E" pitchFamily="18" charset="-128"/>
                <a:ea typeface="HGP明朝E" pitchFamily="18" charset="-128"/>
                <a:cs typeface="メイリオ" pitchFamily="50" charset="-128"/>
              </a:rPr>
              <a:t>Inspector</a:t>
            </a:r>
          </a:p>
          <a:p>
            <a:pPr marL="914400" lvl="1"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オブジェクトや</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のコンポーネントの数値を弄れる</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プログラムに適用される変数の値</a:t>
            </a:r>
            <a:r>
              <a:rPr lang="ja-JP" altLang="en-US" sz="2400" dirty="0">
                <a:ln w="22225">
                  <a:noFill/>
                </a:ln>
                <a:latin typeface="HGP明朝E" pitchFamily="18" charset="-128"/>
                <a:ea typeface="HGP明朝E" pitchFamily="18" charset="-128"/>
                <a:cs typeface="メイリオ" pitchFamily="50" charset="-128"/>
              </a:rPr>
              <a:t>も</a:t>
            </a:r>
            <a:r>
              <a:rPr lang="ja-JP" altLang="en-US" sz="2400" dirty="0" smtClean="0">
                <a:ln w="22225">
                  <a:noFill/>
                </a:ln>
                <a:latin typeface="HGP明朝E" pitchFamily="18" charset="-128"/>
                <a:ea typeface="HGP明朝E" pitchFamily="18" charset="-128"/>
                <a:cs typeface="メイリオ" pitchFamily="50" charset="-128"/>
              </a:rPr>
              <a:t>コード外から変更可能</a:t>
            </a:r>
            <a:endParaRPr lang="en-US" altLang="ja-JP" sz="2400" dirty="0" smtClean="0">
              <a:ln w="22225">
                <a:noFill/>
              </a:ln>
              <a:latin typeface="HGP明朝E" pitchFamily="18" charset="-128"/>
              <a:ea typeface="HGP明朝E" pitchFamily="18" charset="-128"/>
              <a:cs typeface="メイリオ" pitchFamily="50" charset="-128"/>
            </a:endParaRPr>
          </a:p>
          <a:p>
            <a:pPr marL="914400" lvl="1" indent="-457200">
              <a:buFont typeface="Arial" pitchFamily="34" charset="0"/>
              <a:buChar char="•"/>
            </a:pPr>
            <a:r>
              <a:rPr lang="ja-JP" altLang="en-US" sz="2400" dirty="0">
                <a:ln w="22225">
                  <a:noFill/>
                </a:ln>
                <a:latin typeface="HGP明朝E" pitchFamily="18" charset="-128"/>
                <a:ea typeface="HGP明朝E" pitchFamily="18" charset="-128"/>
                <a:cs typeface="メイリオ" pitchFamily="50" charset="-128"/>
              </a:rPr>
              <a:t>ドラッグ</a:t>
            </a:r>
            <a:r>
              <a:rPr lang="en-US" altLang="ja-JP" sz="2400" dirty="0" smtClean="0">
                <a:ln w="22225">
                  <a:noFill/>
                </a:ln>
                <a:latin typeface="HGP明朝E" pitchFamily="18" charset="-128"/>
                <a:ea typeface="HGP明朝E" pitchFamily="18" charset="-128"/>
                <a:cs typeface="メイリオ" pitchFamily="50" charset="-128"/>
              </a:rPr>
              <a:t>&amp;</a:t>
            </a:r>
            <a:r>
              <a:rPr lang="ja-JP" altLang="en-US" sz="2400" dirty="0" smtClean="0">
                <a:ln w="22225">
                  <a:noFill/>
                </a:ln>
                <a:latin typeface="HGP明朝E" pitchFamily="18" charset="-128"/>
                <a:ea typeface="HGP明朝E" pitchFamily="18" charset="-128"/>
                <a:cs typeface="メイリオ" pitchFamily="50" charset="-128"/>
              </a:rPr>
              <a:t>ドロップでオブジェクトにコンポーネントを適用可能</a:t>
            </a: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259150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中の人の思考</a:t>
            </a:r>
            <a:r>
              <a:rPr kumimoji="1" lang="en-US" altLang="ja-JP" sz="4400" dirty="0" smtClean="0">
                <a:ln w="25400">
                  <a:noFill/>
                </a:ln>
                <a:latin typeface="HGS創英角ｺﾞｼｯｸUB" pitchFamily="50" charset="-128"/>
                <a:ea typeface="HGS創英角ｺﾞｼｯｸUB" pitchFamily="50" charset="-128"/>
              </a:rPr>
              <a:t>)</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5632311"/>
          </a:xfrm>
          <a:prstGeom prst="rect">
            <a:avLst/>
          </a:prstGeom>
          <a:noFill/>
          <a:ln>
            <a:noFill/>
          </a:ln>
        </p:spPr>
        <p:txBody>
          <a:bodyPr wrap="square" rtlCol="0">
            <a:spAutoFit/>
          </a:bodyPr>
          <a:lstStyle/>
          <a:p>
            <a:r>
              <a:rPr lang="ja-JP" altLang="en-US" sz="3600" dirty="0" smtClean="0">
                <a:ln w="22225">
                  <a:noFill/>
                </a:ln>
                <a:latin typeface="HGP明朝E" pitchFamily="18" charset="-128"/>
                <a:ea typeface="HGP明朝E" pitchFamily="18" charset="-128"/>
                <a:cs typeface="メイリオ" pitchFamily="50" charset="-128"/>
              </a:rPr>
              <a:t>プログラム担当ではない人には</a:t>
            </a:r>
            <a:endParaRPr lang="en-US" altLang="ja-JP" sz="3600" dirty="0" smtClean="0">
              <a:ln w="22225">
                <a:noFill/>
              </a:ln>
              <a:latin typeface="HGP明朝E" pitchFamily="18" charset="-128"/>
              <a:ea typeface="HGP明朝E" pitchFamily="18" charset="-128"/>
              <a:cs typeface="メイリオ" pitchFamily="50" charset="-128"/>
            </a:endParaRPr>
          </a:p>
          <a:p>
            <a:r>
              <a:rPr lang="ja-JP" altLang="en-US" sz="3600" dirty="0" smtClean="0">
                <a:ln w="22225">
                  <a:solidFill>
                    <a:schemeClr val="tx1"/>
                  </a:solidFill>
                </a:ln>
                <a:solidFill>
                  <a:schemeClr val="bg1"/>
                </a:solidFill>
                <a:latin typeface="HGP明朝E" pitchFamily="18" charset="-128"/>
                <a:ea typeface="HGP明朝E" pitchFamily="18" charset="-128"/>
                <a:cs typeface="メイリオ" pitchFamily="50" charset="-128"/>
              </a:rPr>
              <a:t>ブラックボックス</a:t>
            </a:r>
            <a:r>
              <a:rPr lang="ja-JP" altLang="en-US" sz="3600" dirty="0" smtClean="0">
                <a:ln w="22225">
                  <a:noFill/>
                </a:ln>
                <a:latin typeface="HGP明朝E" pitchFamily="18" charset="-128"/>
                <a:ea typeface="HGP明朝E" pitchFamily="18" charset="-128"/>
                <a:cs typeface="メイリオ" pitchFamily="50" charset="-128"/>
              </a:rPr>
              <a:t>で使ってもらってもいいかな</a:t>
            </a:r>
            <a:endParaRPr lang="en-US" altLang="ja-JP" sz="3600" dirty="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pPr marL="342900"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オブジェクトにプログラムを張り付ければ、</a:t>
            </a:r>
            <a:r>
              <a:rPr lang="en-US" altLang="ja-JP" sz="2400" dirty="0">
                <a:ln w="22225">
                  <a:noFill/>
                </a:ln>
                <a:latin typeface="HGP明朝E" pitchFamily="18" charset="-128"/>
                <a:ea typeface="HGP明朝E" pitchFamily="18" charset="-128"/>
                <a:cs typeface="メイリオ" pitchFamily="50" charset="-128"/>
              </a:rPr>
              <a:t>	</a:t>
            </a:r>
            <a:r>
              <a:rPr lang="ja-JP" altLang="en-US" sz="2400" dirty="0">
                <a:ln w="22225">
                  <a:noFill/>
                </a:ln>
                <a:latin typeface="HGP明朝E" pitchFamily="18" charset="-128"/>
                <a:ea typeface="HGP明朝E" pitchFamily="18" charset="-128"/>
                <a:cs typeface="メイリオ" pitchFamily="50" charset="-128"/>
              </a:rPr>
              <a:t>　</a:t>
            </a:r>
            <a:r>
              <a:rPr lang="ja-JP" altLang="en-US" sz="2400" dirty="0" smtClean="0">
                <a:ln w="22225">
                  <a:noFill/>
                </a:ln>
                <a:latin typeface="HGP明朝E" pitchFamily="18" charset="-128"/>
                <a:ea typeface="HGP明朝E" pitchFamily="18" charset="-128"/>
                <a:cs typeface="メイリオ" pitchFamily="50" charset="-128"/>
              </a:rPr>
              <a:t>　　</a:t>
            </a:r>
            <a:r>
              <a:rPr lang="en-US" altLang="ja-JP" sz="2400" dirty="0" smtClean="0">
                <a:ln w="22225">
                  <a:noFill/>
                </a:ln>
                <a:latin typeface="HGP明朝E" pitchFamily="18" charset="-128"/>
                <a:ea typeface="HGP明朝E" pitchFamily="18" charset="-128"/>
                <a:cs typeface="メイリオ" pitchFamily="50" charset="-128"/>
              </a:rPr>
              <a:t>Inspector</a:t>
            </a:r>
            <a:r>
              <a:rPr lang="ja-JP" altLang="en-US" sz="2400" dirty="0" smtClean="0">
                <a:ln w="22225">
                  <a:noFill/>
                </a:ln>
                <a:latin typeface="HGP明朝E" pitchFamily="18" charset="-128"/>
                <a:ea typeface="HGP明朝E" pitchFamily="18" charset="-128"/>
                <a:cs typeface="メイリオ" pitchFamily="50" charset="-128"/>
              </a:rPr>
              <a:t>から変数の値を弄れる。</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コード</a:t>
            </a:r>
            <a:r>
              <a:rPr lang="ja-JP" altLang="en-US" sz="2400" dirty="0">
                <a:ln w="22225">
                  <a:noFill/>
                </a:ln>
                <a:latin typeface="HGP明朝E" pitchFamily="18" charset="-128"/>
                <a:ea typeface="HGP明朝E" pitchFamily="18" charset="-128"/>
                <a:cs typeface="メイリオ" pitchFamily="50" charset="-128"/>
              </a:rPr>
              <a:t>を読める必要は無い。</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変数の値を変えても、処理に適用される値が変わるだけで、コードそのものの中身は書き換わらない。</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endParaRPr lang="en-US" altLang="ja-JP" sz="2400" dirty="0" smtClean="0">
              <a:ln w="22225">
                <a:noFill/>
              </a:ln>
              <a:latin typeface="HGP明朝E" pitchFamily="18" charset="-128"/>
              <a:ea typeface="HGP明朝E" pitchFamily="18" charset="-128"/>
              <a:cs typeface="メイリオ" pitchFamily="50" charset="-128"/>
            </a:endParaRPr>
          </a:p>
          <a:p>
            <a:pPr marL="342900" indent="-3429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Inspector</a:t>
            </a:r>
            <a:r>
              <a:rPr lang="ja-JP" altLang="en-US" sz="2400" dirty="0" smtClean="0">
                <a:ln w="22225">
                  <a:noFill/>
                </a:ln>
                <a:latin typeface="HGP明朝E" pitchFamily="18" charset="-128"/>
                <a:ea typeface="HGP明朝E" pitchFamily="18" charset="-128"/>
                <a:cs typeface="メイリオ" pitchFamily="50" charset="-128"/>
              </a:rPr>
              <a:t>で入力した値に対して、結果が返せればいい</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使うだけなら中身の処理を知る必要がないように</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この変数の数値を変えたら、こう変わる程度で使えるように</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疑似的なエディター化</a:t>
            </a:r>
            <a:endParaRPr lang="en-US" altLang="ja-JP" sz="2400" dirty="0" smtClean="0">
              <a:ln w="22225">
                <a:noFill/>
              </a:ln>
              <a:latin typeface="HGP明朝E" pitchFamily="18" charset="-128"/>
              <a:ea typeface="HGP明朝E" pitchFamily="18" charset="-128"/>
              <a:cs typeface="メイリオ" pitchFamily="50" charset="-128"/>
            </a:endParaRPr>
          </a:p>
          <a:p>
            <a:pPr lvl="1"/>
            <a:endParaRPr lang="en-US" altLang="ja-JP" sz="2400" dirty="0" smtClean="0">
              <a:ln w="22225">
                <a:noFill/>
              </a:ln>
              <a:latin typeface="HGP明朝E" pitchFamily="18" charset="-128"/>
              <a:ea typeface="HGP明朝E" pitchFamily="18" charset="-128"/>
              <a:cs typeface="メイリオ" pitchFamily="50"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20048515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中の人の思考</a:t>
            </a:r>
            <a:r>
              <a:rPr kumimoji="1" lang="en-US" altLang="ja-JP" sz="4400" dirty="0" smtClean="0">
                <a:ln w="25400">
                  <a:noFill/>
                </a:ln>
                <a:latin typeface="HGS創英角ｺﾞｼｯｸUB" pitchFamily="50" charset="-128"/>
                <a:ea typeface="HGS創英角ｺﾞｼｯｸUB" pitchFamily="50" charset="-128"/>
              </a:rPr>
              <a:t>2)</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3416320"/>
          </a:xfrm>
          <a:prstGeom prst="rect">
            <a:avLst/>
          </a:prstGeom>
          <a:noFill/>
          <a:ln>
            <a:noFill/>
          </a:ln>
        </p:spPr>
        <p:txBody>
          <a:bodyPr wrap="square" rtlCol="0">
            <a:spAutoFit/>
          </a:bodyPr>
          <a:lstStyle/>
          <a:p>
            <a:r>
              <a:rPr lang="ja-JP" altLang="en-US" sz="3600" dirty="0" smtClean="0">
                <a:ln w="22225">
                  <a:noFill/>
                </a:ln>
                <a:latin typeface="HGP明朝E" pitchFamily="18" charset="-128"/>
                <a:ea typeface="HGP明朝E" pitchFamily="18" charset="-128"/>
                <a:cs typeface="メイリオ" pitchFamily="50" charset="-128"/>
              </a:rPr>
              <a:t>ベースは用意しよう、合うものができれば、その数値で新しく</a:t>
            </a:r>
            <a:r>
              <a:rPr lang="en-US" altLang="ja-JP" sz="3600" dirty="0" smtClean="0">
                <a:ln w="22225">
                  <a:noFill/>
                </a:ln>
                <a:latin typeface="HGP明朝E" pitchFamily="18" charset="-128"/>
                <a:ea typeface="HGP明朝E" pitchFamily="18" charset="-128"/>
                <a:cs typeface="メイリオ" pitchFamily="50" charset="-128"/>
              </a:rPr>
              <a:t>Prefab</a:t>
            </a:r>
            <a:r>
              <a:rPr lang="ja-JP" altLang="en-US" sz="3600" dirty="0" smtClean="0">
                <a:ln w="22225">
                  <a:noFill/>
                </a:ln>
                <a:latin typeface="HGP明朝E" pitchFamily="18" charset="-128"/>
                <a:ea typeface="HGP明朝E" pitchFamily="18" charset="-128"/>
                <a:cs typeface="メイリオ" pitchFamily="50" charset="-128"/>
              </a:rPr>
              <a:t>化してもらおう</a:t>
            </a:r>
            <a:endParaRPr lang="en-US" altLang="ja-JP" sz="36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pPr marL="342900" indent="-342900">
              <a:buFont typeface="Arial" pitchFamily="34" charset="0"/>
              <a:buChar char="•"/>
            </a:pPr>
            <a:r>
              <a:rPr lang="en-US" altLang="ja-JP" sz="2400" dirty="0" err="1" smtClean="0">
                <a:ln w="22225">
                  <a:noFill/>
                </a:ln>
                <a:latin typeface="HGP明朝E" pitchFamily="18" charset="-128"/>
                <a:ea typeface="HGP明朝E" pitchFamily="18" charset="-128"/>
                <a:cs typeface="メイリオ" pitchFamily="50" charset="-128"/>
              </a:rPr>
              <a:t>EnemyWepon.cs</a:t>
            </a:r>
            <a:r>
              <a:rPr lang="ja-JP" altLang="en-US" sz="2400" dirty="0" smtClean="0">
                <a:ln w="22225">
                  <a:noFill/>
                </a:ln>
                <a:latin typeface="HGP明朝E" pitchFamily="18" charset="-128"/>
                <a:ea typeface="HGP明朝E" pitchFamily="18" charset="-128"/>
                <a:cs typeface="メイリオ" pitchFamily="50" charset="-128"/>
              </a:rPr>
              <a:t>は射撃攻撃の再現が目的の「射撃の原型」</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ライフル～ガトリング、ショットガン、レールガン、弾幕まで。</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元になる値は初期値としてプログラム側で入力しておいて、必要なら対応する数値を</a:t>
            </a:r>
            <a:r>
              <a:rPr lang="en-US" altLang="ja-JP" sz="2400" dirty="0" smtClean="0">
                <a:ln w="22225">
                  <a:noFill/>
                </a:ln>
                <a:latin typeface="HGP明朝E" pitchFamily="18" charset="-128"/>
                <a:ea typeface="HGP明朝E" pitchFamily="18" charset="-128"/>
                <a:cs typeface="メイリオ" pitchFamily="50" charset="-128"/>
              </a:rPr>
              <a:t>Inspector</a:t>
            </a:r>
            <a:r>
              <a:rPr lang="ja-JP" altLang="en-US" sz="2400" dirty="0" smtClean="0">
                <a:ln w="22225">
                  <a:noFill/>
                </a:ln>
                <a:latin typeface="HGP明朝E" pitchFamily="18" charset="-128"/>
                <a:ea typeface="HGP明朝E" pitchFamily="18" charset="-128"/>
                <a:cs typeface="メイリオ" pitchFamily="50" charset="-128"/>
              </a:rPr>
              <a:t>上から弄ってもらう。</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間で変数は別の値を保持するので使いまわす。</a:t>
            </a:r>
            <a:endParaRPr lang="en-US" altLang="ja-JP" sz="2400" dirty="0" smtClean="0">
              <a:ln w="22225">
                <a:noFill/>
              </a:ln>
              <a:latin typeface="HGP明朝E" pitchFamily="18" charset="-128"/>
              <a:ea typeface="HGP明朝E" pitchFamily="18" charset="-128"/>
              <a:cs typeface="メイリオ" pitchFamily="50"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4768623"/>
            <a:ext cx="6042496" cy="1860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93284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9365986" cy="764704"/>
          </a:xfrm>
        </p:spPr>
        <p:txBody>
          <a:bodyPr/>
          <a:lstStyle/>
          <a:p>
            <a:r>
              <a:rPr kumimoji="1" lang="en-US" altLang="ja-JP" sz="4400" dirty="0" err="1" smtClean="0">
                <a:ln w="25400">
                  <a:noFill/>
                </a:ln>
                <a:latin typeface="HGS創英角ｺﾞｼｯｸUB" pitchFamily="50" charset="-128"/>
                <a:ea typeface="HGS創英角ｺﾞｼｯｸUB" pitchFamily="50" charset="-128"/>
              </a:rPr>
              <a:t>EnemyWepon.cs</a:t>
            </a:r>
            <a:r>
              <a:rPr kumimoji="1" lang="en-US" altLang="ja-JP" sz="4400" dirty="0" smtClean="0">
                <a:ln w="25400">
                  <a:noFill/>
                </a:ln>
                <a:latin typeface="HGS創英角ｺﾞｼｯｸUB" pitchFamily="50" charset="-128"/>
                <a:ea typeface="HGS創英角ｺﾞｼｯｸUB" pitchFamily="50" charset="-128"/>
              </a:rPr>
              <a:t>(</a:t>
            </a:r>
            <a:r>
              <a:rPr kumimoji="1" lang="ja-JP" altLang="en-US" sz="4400" dirty="0" smtClean="0">
                <a:ln w="25400">
                  <a:noFill/>
                </a:ln>
                <a:latin typeface="HGS創英角ｺﾞｼｯｸUB" pitchFamily="50" charset="-128"/>
                <a:ea typeface="HGS創英角ｺﾞｼｯｸUB" pitchFamily="50" charset="-128"/>
              </a:rPr>
              <a:t>中の人の思考</a:t>
            </a:r>
            <a:r>
              <a:rPr kumimoji="1" lang="en-US" altLang="ja-JP" sz="4400" dirty="0" smtClean="0">
                <a:ln w="25400">
                  <a:noFill/>
                </a:ln>
                <a:latin typeface="HGS創英角ｺﾞｼｯｸUB" pitchFamily="50" charset="-128"/>
                <a:ea typeface="HGS創英角ｺﾞｼｯｸUB" pitchFamily="50" charset="-128"/>
              </a:rPr>
              <a:t>3)</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3600986"/>
          </a:xfrm>
          <a:prstGeom prst="rect">
            <a:avLst/>
          </a:prstGeom>
          <a:noFill/>
          <a:ln>
            <a:noFill/>
          </a:ln>
        </p:spPr>
        <p:txBody>
          <a:bodyPr wrap="square" rtlCol="0">
            <a:spAutoFit/>
          </a:bodyPr>
          <a:lstStyle/>
          <a:p>
            <a:r>
              <a:rPr lang="ja-JP" altLang="en-US" sz="3600" dirty="0" smtClean="0">
                <a:ln w="22225">
                  <a:noFill/>
                </a:ln>
                <a:latin typeface="HGP明朝E" pitchFamily="18" charset="-128"/>
                <a:ea typeface="HGP明朝E" pitchFamily="18" charset="-128"/>
                <a:cs typeface="メイリオ" pitchFamily="50" charset="-128"/>
              </a:rPr>
              <a:t>まだ、この時期だからこその汎用性重視</a:t>
            </a:r>
            <a:endParaRPr lang="en-US" altLang="ja-JP" sz="3600" dirty="0" smtClean="0">
              <a:ln w="22225">
                <a:noFill/>
              </a:ln>
              <a:latin typeface="HGP明朝E" pitchFamily="18" charset="-128"/>
              <a:ea typeface="HGP明朝E" pitchFamily="18" charset="-128"/>
              <a:cs typeface="メイリオ" pitchFamily="50" charset="-128"/>
            </a:endParaRPr>
          </a:p>
          <a:p>
            <a:endParaRPr lang="en-US" altLang="ja-JP" sz="2400" dirty="0" smtClean="0">
              <a:ln w="22225">
                <a:noFill/>
              </a:ln>
              <a:latin typeface="HGP明朝E" pitchFamily="18" charset="-128"/>
              <a:ea typeface="HGP明朝E" pitchFamily="18" charset="-128"/>
              <a:cs typeface="メイリオ" pitchFamily="50" charset="-128"/>
            </a:endParaRPr>
          </a:p>
          <a:p>
            <a:pPr marL="342900" indent="-342900">
              <a:buFont typeface="Arial" pitchFamily="34" charset="0"/>
              <a:buChar char="•"/>
            </a:pPr>
            <a:r>
              <a:rPr lang="en-US" altLang="ja-JP" sz="2400" dirty="0" smtClean="0">
                <a:ln w="22225">
                  <a:noFill/>
                </a:ln>
                <a:latin typeface="HGP明朝E" pitchFamily="18" charset="-128"/>
                <a:ea typeface="HGP明朝E" pitchFamily="18" charset="-128"/>
                <a:cs typeface="メイリオ" pitchFamily="50" charset="-128"/>
              </a:rPr>
              <a:t>TGS</a:t>
            </a:r>
            <a:r>
              <a:rPr lang="ja-JP" altLang="en-US" sz="2400" dirty="0" err="1" smtClean="0">
                <a:ln w="22225">
                  <a:noFill/>
                </a:ln>
                <a:latin typeface="HGP明朝E" pitchFamily="18" charset="-128"/>
                <a:ea typeface="HGP明朝E" pitchFamily="18" charset="-128"/>
                <a:cs typeface="メイリオ" pitchFamily="50" charset="-128"/>
              </a:rPr>
              <a:t>まで</a:t>
            </a:r>
            <a:r>
              <a:rPr lang="ja-JP" altLang="en-US" sz="2400" dirty="0" smtClean="0">
                <a:ln w="22225">
                  <a:noFill/>
                </a:ln>
                <a:latin typeface="HGP明朝E" pitchFamily="18" charset="-128"/>
                <a:ea typeface="HGP明朝E" pitchFamily="18" charset="-128"/>
                <a:cs typeface="メイリオ" pitchFamily="50" charset="-128"/>
              </a:rPr>
              <a:t>あと</a:t>
            </a:r>
            <a:r>
              <a:rPr lang="en-US" altLang="ja-JP" sz="2400" dirty="0" smtClean="0">
                <a:ln w="22225">
                  <a:noFill/>
                </a:ln>
                <a:latin typeface="HGP明朝E" pitchFamily="18" charset="-128"/>
                <a:ea typeface="HGP明朝E" pitchFamily="18" charset="-128"/>
                <a:cs typeface="メイリオ" pitchFamily="50" charset="-128"/>
              </a:rPr>
              <a:t>300</a:t>
            </a:r>
            <a:r>
              <a:rPr lang="ja-JP" altLang="en-US" sz="2400" dirty="0" smtClean="0">
                <a:ln w="22225">
                  <a:noFill/>
                </a:ln>
                <a:latin typeface="HGP明朝E" pitchFamily="18" charset="-128"/>
                <a:ea typeface="HGP明朝E" pitchFamily="18" charset="-128"/>
                <a:cs typeface="メイリオ" pitchFamily="50" charset="-128"/>
              </a:rPr>
              <a:t>日ほどしか残っていない</a:t>
            </a:r>
            <a:r>
              <a:rPr lang="en-US" altLang="ja-JP" sz="2400" dirty="0" smtClean="0">
                <a:ln w="22225">
                  <a:noFill/>
                </a:ln>
                <a:latin typeface="HGP明朝E" pitchFamily="18" charset="-128"/>
                <a:ea typeface="HGP明朝E" pitchFamily="18" charset="-128"/>
                <a:cs typeface="メイリオ" pitchFamily="50" charset="-128"/>
              </a:rPr>
              <a:t>(2012/10/18</a:t>
            </a:r>
            <a:r>
              <a:rPr lang="ja-JP" altLang="en-US" sz="2400" dirty="0" smtClean="0">
                <a:ln w="22225">
                  <a:noFill/>
                </a:ln>
                <a:latin typeface="HGP明朝E" pitchFamily="18" charset="-128"/>
                <a:ea typeface="HGP明朝E" pitchFamily="18" charset="-128"/>
                <a:cs typeface="メイリオ" pitchFamily="50" charset="-128"/>
              </a:rPr>
              <a:t>現在</a:t>
            </a: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　けど企画が完全に固まってはない今だからできる事。</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完全変更の可能性もあるのに専用で組んでしまうのは勿体無い。使いまわせそうなものは使いまわす前提で。</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en-US" altLang="ja-JP" sz="2400" dirty="0" err="1" smtClean="0">
                <a:ln w="22225">
                  <a:noFill/>
                </a:ln>
                <a:latin typeface="HGP明朝E" pitchFamily="18" charset="-128"/>
                <a:ea typeface="HGP明朝E" pitchFamily="18" charset="-128"/>
                <a:cs typeface="メイリオ" pitchFamily="50" charset="-128"/>
              </a:rPr>
              <a:t>EnemyWepon.cs</a:t>
            </a:r>
            <a:r>
              <a:rPr lang="ja-JP" altLang="en-US" sz="2400" dirty="0" smtClean="0">
                <a:ln w="22225">
                  <a:noFill/>
                </a:ln>
                <a:latin typeface="HGP明朝E" pitchFamily="18" charset="-128"/>
                <a:ea typeface="HGP明朝E" pitchFamily="18" charset="-128"/>
                <a:cs typeface="メイリオ" pitchFamily="50" charset="-128"/>
              </a:rPr>
              <a:t>で行っているのは、</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smtClean="0">
                <a:ln w="22225">
                  <a:noFill/>
                </a:ln>
                <a:latin typeface="HGP明朝E" pitchFamily="18" charset="-128"/>
                <a:ea typeface="HGP明朝E" pitchFamily="18" charset="-128"/>
                <a:cs typeface="メイリオ" pitchFamily="50" charset="-128"/>
              </a:rPr>
              <a:t>のインスタンスを生成する位置と角度と時間当たりの回数の計算だけ。</a:t>
            </a:r>
            <a:endParaRPr lang="en-US" altLang="ja-JP" sz="2400" dirty="0" smtClean="0">
              <a:ln w="22225">
                <a:noFill/>
              </a:ln>
              <a:latin typeface="HGP明朝E" pitchFamily="18" charset="-128"/>
              <a:ea typeface="HGP明朝E" pitchFamily="18" charset="-128"/>
              <a:cs typeface="メイリオ" pitchFamily="50" charset="-128"/>
            </a:endParaRPr>
          </a:p>
          <a:p>
            <a:pPr marL="800100" lvl="1" indent="-342900">
              <a:buFont typeface="Arial" pitchFamily="34" charset="0"/>
              <a:buChar char="•"/>
            </a:pPr>
            <a:r>
              <a:rPr lang="ja-JP" altLang="en-US" sz="2400" dirty="0" smtClean="0">
                <a:ln w="22225">
                  <a:noFill/>
                </a:ln>
                <a:latin typeface="HGP明朝E" pitchFamily="18" charset="-128"/>
                <a:ea typeface="HGP明朝E" pitchFamily="18" charset="-128"/>
                <a:cs typeface="メイリオ" pitchFamily="50" charset="-128"/>
              </a:rPr>
              <a:t>どんな動きや機能を持つかは生成する</a:t>
            </a:r>
            <a:r>
              <a:rPr lang="en-US" altLang="ja-JP" sz="2400" dirty="0" smtClean="0">
                <a:ln w="22225">
                  <a:noFill/>
                </a:ln>
                <a:latin typeface="HGP明朝E" pitchFamily="18" charset="-128"/>
                <a:ea typeface="HGP明朝E" pitchFamily="18" charset="-128"/>
                <a:cs typeface="メイリオ" pitchFamily="50" charset="-128"/>
              </a:rPr>
              <a:t>Prefab</a:t>
            </a:r>
            <a:r>
              <a:rPr lang="ja-JP" altLang="en-US" sz="2400" dirty="0">
                <a:ln w="22225">
                  <a:noFill/>
                </a:ln>
                <a:latin typeface="HGP明朝E" pitchFamily="18" charset="-128"/>
                <a:ea typeface="HGP明朝E" pitchFamily="18" charset="-128"/>
                <a:cs typeface="メイリオ" pitchFamily="50" charset="-128"/>
              </a:rPr>
              <a:t>しだい</a:t>
            </a:r>
            <a:r>
              <a:rPr lang="ja-JP" altLang="en-US" sz="2400" dirty="0" smtClean="0">
                <a:ln w="22225">
                  <a:noFill/>
                </a:ln>
                <a:latin typeface="HGP明朝E" pitchFamily="18" charset="-128"/>
                <a:ea typeface="HGP明朝E" pitchFamily="18" charset="-128"/>
                <a:cs typeface="メイリオ" pitchFamily="50" charset="-128"/>
              </a:rPr>
              <a:t>。</a:t>
            </a:r>
            <a:endParaRPr lang="en-US" altLang="ja-JP" sz="2400" dirty="0" smtClean="0">
              <a:ln w="22225">
                <a:noFill/>
              </a:ln>
              <a:latin typeface="HGP明朝E" pitchFamily="18" charset="-128"/>
              <a:ea typeface="HGP明朝E" pitchFamily="18" charset="-128"/>
              <a:cs typeface="メイリオ" pitchFamily="50"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 name="角丸四角形 2"/>
          <p:cNvSpPr/>
          <p:nvPr/>
        </p:nvSpPr>
        <p:spPr>
          <a:xfrm>
            <a:off x="3347864" y="4899060"/>
            <a:ext cx="2269128" cy="429388"/>
          </a:xfrm>
          <a:prstGeom prst="roundRect">
            <a:avLst/>
          </a:prstGeom>
          <a:solidFill>
            <a:schemeClr val="bg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EnemyWepon.cs</a:t>
            </a:r>
            <a:endParaRPr kumimoji="1" lang="ja-JP" altLang="en-US" dirty="0"/>
          </a:p>
        </p:txBody>
      </p:sp>
      <p:sp>
        <p:nvSpPr>
          <p:cNvPr id="16" name="角丸四角形 15"/>
          <p:cNvSpPr/>
          <p:nvPr/>
        </p:nvSpPr>
        <p:spPr>
          <a:xfrm>
            <a:off x="3347864" y="6021288"/>
            <a:ext cx="2269128" cy="533431"/>
          </a:xfrm>
          <a:prstGeom prst="round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HGP明朝E" pitchFamily="18" charset="-128"/>
                <a:ea typeface="HGP明朝E" pitchFamily="18" charset="-128"/>
              </a:rPr>
              <a:t>矢武空棒</a:t>
            </a:r>
            <a:endParaRPr lang="ja-JP" altLang="en-US" sz="2800" dirty="0">
              <a:latin typeface="HGP明朝E" pitchFamily="18" charset="-128"/>
              <a:ea typeface="HGP明朝E" pitchFamily="18" charset="-128"/>
            </a:endParaRPr>
          </a:p>
        </p:txBody>
      </p:sp>
      <p:sp>
        <p:nvSpPr>
          <p:cNvPr id="19" name="角丸四角形 18"/>
          <p:cNvSpPr/>
          <p:nvPr/>
        </p:nvSpPr>
        <p:spPr>
          <a:xfrm>
            <a:off x="828460" y="6006577"/>
            <a:ext cx="2269128" cy="533431"/>
          </a:xfrm>
          <a:prstGeom prst="round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HGP明朝E" pitchFamily="18" charset="-128"/>
                <a:ea typeface="HGP明朝E" pitchFamily="18" charset="-128"/>
              </a:rPr>
              <a:t>？？？</a:t>
            </a:r>
            <a:endParaRPr lang="ja-JP" altLang="en-US" sz="2800" dirty="0">
              <a:latin typeface="HGP明朝E" pitchFamily="18" charset="-128"/>
              <a:ea typeface="HGP明朝E" pitchFamily="18" charset="-128"/>
            </a:endParaRPr>
          </a:p>
        </p:txBody>
      </p:sp>
      <p:sp>
        <p:nvSpPr>
          <p:cNvPr id="20" name="角丸四角形 19"/>
          <p:cNvSpPr/>
          <p:nvPr/>
        </p:nvSpPr>
        <p:spPr>
          <a:xfrm>
            <a:off x="5921792" y="6021288"/>
            <a:ext cx="2269128" cy="533431"/>
          </a:xfrm>
          <a:prstGeom prst="round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HGP明朝E" pitchFamily="18" charset="-128"/>
                <a:ea typeface="HGP明朝E" pitchFamily="18" charset="-128"/>
              </a:rPr>
              <a:t>？？？</a:t>
            </a:r>
            <a:endParaRPr lang="ja-JP" altLang="en-US" sz="2800" dirty="0">
              <a:latin typeface="HGP明朝E" pitchFamily="18" charset="-128"/>
              <a:ea typeface="HGP明朝E" pitchFamily="18" charset="-128"/>
            </a:endParaRPr>
          </a:p>
        </p:txBody>
      </p:sp>
      <p:sp>
        <p:nvSpPr>
          <p:cNvPr id="4" name="下矢印 3"/>
          <p:cNvSpPr/>
          <p:nvPr/>
        </p:nvSpPr>
        <p:spPr>
          <a:xfrm>
            <a:off x="4316595" y="5445224"/>
            <a:ext cx="270468" cy="504559"/>
          </a:xfrm>
          <a:prstGeom prst="downArrow">
            <a:avLst/>
          </a:prstGeom>
          <a:solidFill>
            <a:schemeClr val="bg2"/>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rot="18677252">
            <a:off x="5501729" y="5372345"/>
            <a:ext cx="270468" cy="637573"/>
          </a:xfrm>
          <a:prstGeom prst="downArrow">
            <a:avLst/>
          </a:prstGeom>
          <a:solidFill>
            <a:schemeClr val="bg2"/>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rot="3159149">
            <a:off x="3212629" y="5372344"/>
            <a:ext cx="270468" cy="637573"/>
          </a:xfrm>
          <a:prstGeom prst="downArrow">
            <a:avLst/>
          </a:prstGeom>
          <a:solidFill>
            <a:schemeClr val="bg2"/>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9506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kumimoji="1" lang="ja-JP" altLang="en-US" sz="4400" dirty="0" smtClean="0">
                <a:ln w="25400">
                  <a:noFill/>
                </a:ln>
                <a:latin typeface="HGS創英角ｺﾞｼｯｸUB" pitchFamily="50" charset="-128"/>
                <a:ea typeface="HGS創英角ｺﾞｼｯｸUB" pitchFamily="50" charset="-128"/>
              </a:rPr>
              <a:t>これからの戦いの物語</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4524315"/>
          </a:xfrm>
          <a:prstGeom prst="rect">
            <a:avLst/>
          </a:prstGeom>
          <a:noFill/>
        </p:spPr>
        <p:txBody>
          <a:bodyPr wrap="square" rtlCol="0">
            <a:spAutoFit/>
          </a:bodyPr>
          <a:lstStyle/>
          <a:p>
            <a:pPr marL="742950" indent="-742950">
              <a:buFont typeface="Wingdings" pitchFamily="2" charset="2"/>
              <a:buChar char="l"/>
            </a:pPr>
            <a:r>
              <a:rPr lang="ja-JP" altLang="en-US" sz="3600" dirty="0" smtClean="0">
                <a:ln w="22225">
                  <a:noFill/>
                </a:ln>
                <a:latin typeface="HGP明朝E" pitchFamily="18" charset="-128"/>
                <a:ea typeface="HGP明朝E" pitchFamily="18" charset="-128"/>
                <a:cs typeface="メイリオ" pitchFamily="50" charset="-128"/>
              </a:rPr>
              <a:t>スケジュール</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他の班と</a:t>
            </a:r>
            <a:r>
              <a:rPr lang="ja-JP" altLang="en-US" sz="3600" dirty="0" smtClean="0">
                <a:ln w="22225">
                  <a:noFill/>
                </a:ln>
                <a:latin typeface="HGP明朝E" pitchFamily="18" charset="-128"/>
                <a:ea typeface="HGP明朝E" pitchFamily="18" charset="-128"/>
                <a:cs typeface="メイリオ" pitchFamily="50" charset="-128"/>
              </a:rPr>
              <a:t>の連携を高める</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格差を埋める</a:t>
            </a:r>
            <a:endParaRPr lang="en-US" altLang="ja-JP" sz="3600" dirty="0" smtClean="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993161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kumimoji="1" lang="ja-JP" altLang="en-US" sz="4400" dirty="0" smtClean="0">
                <a:ln w="25400">
                  <a:noFill/>
                </a:ln>
                <a:latin typeface="HGS創英角ｺﾞｼｯｸUB" pitchFamily="50" charset="-128"/>
                <a:ea typeface="HGS創英角ｺﾞｼｯｸUB" pitchFamily="50" charset="-128"/>
              </a:rPr>
              <a:t>企画説明</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848302"/>
          </a:xfrm>
          <a:prstGeom prst="rect">
            <a:avLst/>
          </a:prstGeom>
          <a:noFill/>
        </p:spPr>
        <p:txBody>
          <a:bodyPr wrap="square" rtlCol="0">
            <a:spAutoFit/>
          </a:bodyPr>
          <a:lstStyle/>
          <a:p>
            <a:pPr marL="571500" indent="-571500">
              <a:buFont typeface="Arial" pitchFamily="34" charset="0"/>
              <a:buChar char="•"/>
            </a:pPr>
            <a:r>
              <a:rPr lang="ja-JP" altLang="en-US" sz="3600" dirty="0" smtClean="0">
                <a:latin typeface="HGP明朝E" pitchFamily="18" charset="-128"/>
                <a:ea typeface="HGP明朝E" pitchFamily="18" charset="-128"/>
              </a:rPr>
              <a:t>コンセプト</a:t>
            </a:r>
            <a:endParaRPr lang="en-US" altLang="ja-JP" sz="3600" dirty="0">
              <a:latin typeface="HGP明朝E" pitchFamily="18" charset="-128"/>
              <a:ea typeface="HGP明朝E" pitchFamily="18" charset="-128"/>
            </a:endParaRPr>
          </a:p>
          <a:p>
            <a:r>
              <a:rPr lang="ja-JP" altLang="en-US" sz="3600" dirty="0">
                <a:latin typeface="HGP明朝E" pitchFamily="18" charset="-128"/>
                <a:ea typeface="HGP明朝E" pitchFamily="18" charset="-128"/>
              </a:rPr>
              <a:t>　</a:t>
            </a:r>
            <a:r>
              <a:rPr lang="ja-JP" altLang="en-US" sz="3600" dirty="0" smtClean="0">
                <a:latin typeface="HGP明朝E" pitchFamily="18" charset="-128"/>
                <a:ea typeface="HGP明朝E" pitchFamily="18" charset="-128"/>
              </a:rPr>
              <a:t>　　</a:t>
            </a:r>
            <a:r>
              <a:rPr lang="ja-JP" altLang="en-US" sz="3600" dirty="0" smtClean="0">
                <a:solidFill>
                  <a:srgbClr val="FFFF00"/>
                </a:solidFill>
                <a:latin typeface="HGP明朝E" pitchFamily="18" charset="-128"/>
                <a:ea typeface="HGP明朝E" pitchFamily="18" charset="-128"/>
              </a:rPr>
              <a:t>矢</a:t>
            </a:r>
            <a:r>
              <a:rPr lang="ja-JP" altLang="en-US" sz="3600" dirty="0">
                <a:solidFill>
                  <a:srgbClr val="FFC000"/>
                </a:solidFill>
                <a:latin typeface="HGP明朝E" pitchFamily="18" charset="-128"/>
                <a:ea typeface="HGP明朝E" pitchFamily="18" charset="-128"/>
              </a:rPr>
              <a:t>武</a:t>
            </a:r>
            <a:r>
              <a:rPr lang="ja-JP" altLang="en-US" sz="3600" dirty="0">
                <a:solidFill>
                  <a:srgbClr val="00B0F0"/>
                </a:solidFill>
                <a:latin typeface="HGP明朝E" pitchFamily="18" charset="-128"/>
                <a:ea typeface="HGP明朝E" pitchFamily="18" charset="-128"/>
              </a:rPr>
              <a:t>空</a:t>
            </a:r>
            <a:r>
              <a:rPr lang="ja-JP" altLang="en-US" sz="3600" dirty="0">
                <a:solidFill>
                  <a:srgbClr val="FF0000"/>
                </a:solidFill>
                <a:latin typeface="HGP明朝E" pitchFamily="18" charset="-128"/>
                <a:ea typeface="HGP明朝E" pitchFamily="18" charset="-128"/>
              </a:rPr>
              <a:t>棒</a:t>
            </a:r>
            <a:r>
              <a:rPr lang="ja-JP" altLang="en-US" sz="3600" dirty="0">
                <a:latin typeface="HGP明朝E" pitchFamily="18" charset="-128"/>
                <a:ea typeface="HGP明朝E" pitchFamily="18" charset="-128"/>
              </a:rPr>
              <a:t>で爽快３Ｄ</a:t>
            </a:r>
            <a:r>
              <a:rPr lang="ja-JP" altLang="en-US" sz="3600" dirty="0" smtClean="0">
                <a:latin typeface="HGP明朝E" pitchFamily="18" charset="-128"/>
                <a:ea typeface="HGP明朝E" pitchFamily="18" charset="-128"/>
              </a:rPr>
              <a:t>アクション</a:t>
            </a:r>
            <a:endParaRPr lang="en-US" altLang="ja-JP" sz="3600" dirty="0">
              <a:latin typeface="HGP明朝E" pitchFamily="18" charset="-128"/>
              <a:ea typeface="HGP明朝E" pitchFamily="18" charset="-128"/>
            </a:endParaRPr>
          </a:p>
          <a:p>
            <a:pPr marL="571500" indent="-571500">
              <a:buFont typeface="Arial" pitchFamily="34" charset="0"/>
              <a:buChar char="•"/>
            </a:pPr>
            <a:r>
              <a:rPr lang="ja-JP" altLang="en-US" sz="3600" dirty="0">
                <a:latin typeface="HGP明朝E" pitchFamily="18" charset="-128"/>
                <a:ea typeface="HGP明朝E" pitchFamily="18" charset="-128"/>
              </a:rPr>
              <a:t>弓</a:t>
            </a:r>
            <a:r>
              <a:rPr lang="ja-JP" altLang="en-US" sz="3600" dirty="0">
                <a:solidFill>
                  <a:srgbClr val="FFFF00"/>
                </a:solidFill>
                <a:latin typeface="HGP明朝E" pitchFamily="18" charset="-128"/>
                <a:ea typeface="HGP明朝E" pitchFamily="18" charset="-128"/>
              </a:rPr>
              <a:t>矢</a:t>
            </a:r>
            <a:r>
              <a:rPr lang="ja-JP" altLang="en-US" sz="3600" dirty="0">
                <a:latin typeface="HGP明朝E" pitchFamily="18" charset="-128"/>
                <a:ea typeface="HGP明朝E" pitchFamily="18" charset="-128"/>
              </a:rPr>
              <a:t>の如く</a:t>
            </a:r>
            <a:r>
              <a:rPr lang="ja-JP" altLang="en-US" sz="3600" dirty="0">
                <a:solidFill>
                  <a:srgbClr val="FFC000"/>
                </a:solidFill>
                <a:latin typeface="HGP明朝E" pitchFamily="18" charset="-128"/>
                <a:ea typeface="HGP明朝E" pitchFamily="18" charset="-128"/>
              </a:rPr>
              <a:t>武</a:t>
            </a:r>
            <a:r>
              <a:rPr lang="ja-JP" altLang="en-US" sz="3600" dirty="0">
                <a:latin typeface="HGP明朝E" pitchFamily="18" charset="-128"/>
                <a:ea typeface="HGP明朝E" pitchFamily="18" charset="-128"/>
              </a:rPr>
              <a:t>を示し、森羅万象が</a:t>
            </a:r>
            <a:r>
              <a:rPr lang="ja-JP" altLang="en-US" sz="3600" dirty="0">
                <a:solidFill>
                  <a:srgbClr val="00B0F0"/>
                </a:solidFill>
                <a:latin typeface="HGP明朝E" pitchFamily="18" charset="-128"/>
                <a:ea typeface="HGP明朝E" pitchFamily="18" charset="-128"/>
              </a:rPr>
              <a:t>空</a:t>
            </a:r>
            <a:r>
              <a:rPr lang="ja-JP" altLang="en-US" sz="3600" dirty="0">
                <a:latin typeface="HGP明朝E" pitchFamily="18" charset="-128"/>
                <a:ea typeface="HGP明朝E" pitchFamily="18" charset="-128"/>
              </a:rPr>
              <a:t>を舞う正義の</a:t>
            </a:r>
            <a:r>
              <a:rPr lang="ja-JP" altLang="en-US" sz="3600" dirty="0">
                <a:solidFill>
                  <a:srgbClr val="FF0000"/>
                </a:solidFill>
                <a:latin typeface="HGP明朝E" pitchFamily="18" charset="-128"/>
                <a:ea typeface="HGP明朝E" pitchFamily="18" charset="-128"/>
              </a:rPr>
              <a:t>棒</a:t>
            </a:r>
            <a:endParaRPr lang="en-US" altLang="ja-JP" sz="3600" dirty="0">
              <a:solidFill>
                <a:srgbClr val="FF0000"/>
              </a:solidFill>
              <a:latin typeface="HGP明朝E" pitchFamily="18" charset="-128"/>
              <a:ea typeface="HGP明朝E" pitchFamily="18" charset="-128"/>
            </a:endParaRPr>
          </a:p>
          <a:p>
            <a:pPr marL="571500" indent="-571500">
              <a:buFont typeface="Arial" pitchFamily="34" charset="0"/>
              <a:buChar char="•"/>
            </a:pPr>
            <a:r>
              <a:rPr lang="ja-JP" altLang="en-US" sz="3600" dirty="0">
                <a:latin typeface="HGP明朝E" pitchFamily="18" charset="-128"/>
                <a:ea typeface="HGP明朝E" pitchFamily="18" charset="-128"/>
              </a:rPr>
              <a:t>プレイ</a:t>
            </a:r>
            <a:r>
              <a:rPr lang="ja-JP" altLang="en-US" sz="3600" dirty="0" smtClean="0">
                <a:latin typeface="HGP明朝E" pitchFamily="18" charset="-128"/>
                <a:ea typeface="HGP明朝E" pitchFamily="18" charset="-128"/>
              </a:rPr>
              <a:t>人数：</a:t>
            </a:r>
            <a:r>
              <a:rPr lang="ja-JP" altLang="en-US" sz="3600" dirty="0">
                <a:latin typeface="HGP明朝E" pitchFamily="18" charset="-128"/>
                <a:ea typeface="HGP明朝E" pitchFamily="18" charset="-128"/>
              </a:rPr>
              <a:t>　　一人</a:t>
            </a:r>
            <a:endParaRPr lang="en-US" altLang="ja-JP" sz="3600" dirty="0">
              <a:latin typeface="HGP明朝E" pitchFamily="18" charset="-128"/>
              <a:ea typeface="HGP明朝E" pitchFamily="18" charset="-128"/>
            </a:endParaRPr>
          </a:p>
          <a:p>
            <a:pPr marL="571500" indent="-571500">
              <a:buFont typeface="Arial" pitchFamily="34" charset="0"/>
              <a:buChar char="•"/>
            </a:pPr>
            <a:r>
              <a:rPr lang="ja-JP" altLang="en-US" sz="3600" dirty="0">
                <a:latin typeface="HGP明朝E" pitchFamily="18" charset="-128"/>
                <a:ea typeface="HGP明朝E" pitchFamily="18" charset="-128"/>
              </a:rPr>
              <a:t>対象</a:t>
            </a:r>
            <a:r>
              <a:rPr lang="ja-JP" altLang="en-US" sz="3600" dirty="0" smtClean="0">
                <a:latin typeface="HGP明朝E" pitchFamily="18" charset="-128"/>
                <a:ea typeface="HGP明朝E" pitchFamily="18" charset="-128"/>
              </a:rPr>
              <a:t>年齢：</a:t>
            </a:r>
            <a:r>
              <a:rPr lang="ja-JP" altLang="en-US" sz="3600" dirty="0">
                <a:latin typeface="HGP明朝E" pitchFamily="18" charset="-128"/>
                <a:ea typeface="HGP明朝E" pitchFamily="18" charset="-128"/>
              </a:rPr>
              <a:t>　全年齢向け</a:t>
            </a:r>
            <a:endParaRPr lang="en-US" altLang="ja-JP" sz="3600" dirty="0">
              <a:latin typeface="HGP明朝E" pitchFamily="18" charset="-128"/>
              <a:ea typeface="HGP明朝E" pitchFamily="18" charset="-128"/>
            </a:endParaRPr>
          </a:p>
          <a:p>
            <a:pPr marL="571500" indent="-571500">
              <a:buFont typeface="Arial" pitchFamily="34" charset="0"/>
              <a:buChar char="•"/>
            </a:pPr>
            <a:r>
              <a:rPr lang="ja-JP" altLang="en-US" sz="3600" dirty="0">
                <a:latin typeface="HGP明朝E" pitchFamily="18" charset="-128"/>
                <a:ea typeface="HGP明朝E" pitchFamily="18" charset="-128"/>
              </a:rPr>
              <a:t>コントローラー</a:t>
            </a:r>
            <a:endParaRPr lang="en-US" altLang="ja-JP" sz="3600" dirty="0">
              <a:latin typeface="HGP明朝E" pitchFamily="18" charset="-128"/>
              <a:ea typeface="HGP明朝E" pitchFamily="18" charset="-128"/>
            </a:endParaRPr>
          </a:p>
          <a:p>
            <a:r>
              <a:rPr lang="ja-JP" altLang="en-US" sz="3600" dirty="0">
                <a:latin typeface="HGP明朝E" pitchFamily="18" charset="-128"/>
                <a:ea typeface="HGP明朝E" pitchFamily="18" charset="-128"/>
              </a:rPr>
              <a:t>　</a:t>
            </a:r>
            <a:r>
              <a:rPr lang="en-US" altLang="ja-JP" sz="3600" dirty="0">
                <a:latin typeface="HGP明朝E" pitchFamily="18" charset="-128"/>
                <a:ea typeface="HGP明朝E" pitchFamily="18" charset="-128"/>
              </a:rPr>
              <a:t>	</a:t>
            </a:r>
            <a:r>
              <a:rPr lang="en-US" altLang="ja-JP" sz="3600" dirty="0" err="1">
                <a:latin typeface="HGP明朝E" pitchFamily="18" charset="-128"/>
                <a:ea typeface="HGP明朝E" pitchFamily="18" charset="-128"/>
              </a:rPr>
              <a:t>psmove</a:t>
            </a:r>
            <a:r>
              <a:rPr lang="ja-JP" altLang="en-US" sz="3600" dirty="0">
                <a:latin typeface="HGP明朝E" pitchFamily="18" charset="-128"/>
                <a:ea typeface="HGP明朝E" pitchFamily="18" charset="-128"/>
              </a:rPr>
              <a:t>コン＋ナビゲーションコン</a:t>
            </a:r>
          </a:p>
          <a:p>
            <a:pPr marL="742950" indent="-742950">
              <a:buFont typeface="Wingdings" pitchFamily="2" charset="2"/>
              <a:buChar char="l"/>
            </a:pPr>
            <a:endParaRPr lang="en-US" altLang="ja-JP" sz="3600" dirty="0" smtClean="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993161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ja-JP" altLang="en-US" sz="4400" dirty="0">
                <a:ln w="25400">
                  <a:noFill/>
                </a:ln>
                <a:latin typeface="HGS創英角ｺﾞｼｯｸUB" pitchFamily="50" charset="-128"/>
                <a:ea typeface="HGS創英角ｺﾞｼｯｸUB" pitchFamily="50" charset="-128"/>
              </a:rPr>
              <a:t>作業分担</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4893647"/>
          </a:xfrm>
          <a:prstGeom prst="rect">
            <a:avLst/>
          </a:prstGeom>
          <a:noFill/>
        </p:spPr>
        <p:txBody>
          <a:bodyPr wrap="square" rtlCol="0">
            <a:spAutoFit/>
          </a:bodyPr>
          <a:lstStyle/>
          <a:p>
            <a:pPr marL="742950" indent="-742950">
              <a:buFont typeface="Wingdings" pitchFamily="2" charset="2"/>
              <a:buChar char="l"/>
            </a:pPr>
            <a:r>
              <a:rPr lang="ja-JP" altLang="en-US" sz="3600" dirty="0" smtClean="0">
                <a:ln w="22225">
                  <a:noFill/>
                </a:ln>
                <a:latin typeface="HGP明朝E" pitchFamily="18" charset="-128"/>
                <a:ea typeface="HGP明朝E" pitchFamily="18" charset="-128"/>
                <a:cs typeface="メイリオ" pitchFamily="50" charset="-128"/>
              </a:rPr>
              <a:t>諏訪</a:t>
            </a:r>
            <a:r>
              <a:rPr lang="ja-JP" altLang="en-US" sz="3600" dirty="0">
                <a:ln w="22225">
                  <a:noFill/>
                </a:ln>
                <a:latin typeface="HGP明朝E" pitchFamily="18" charset="-128"/>
                <a:ea typeface="HGP明朝E" pitchFamily="18" charset="-128"/>
                <a:cs typeface="メイリオ" pitchFamily="50" charset="-128"/>
              </a:rPr>
              <a:t>（カメラ・敵・パーティクル・横投げ</a:t>
            </a:r>
            <a:r>
              <a:rPr lang="ja-JP" altLang="en-US" sz="3600" dirty="0" smtClean="0">
                <a:ln w="22225">
                  <a:noFill/>
                </a:ln>
                <a:latin typeface="HGP明朝E" pitchFamily="18" charset="-128"/>
                <a:ea typeface="HGP明朝E" pitchFamily="18" charset="-128"/>
                <a:cs typeface="メイリオ" pitchFamily="50" charset="-128"/>
              </a:rPr>
              <a:t>）</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en-US" altLang="ja-JP" sz="2400" dirty="0" smtClean="0">
                <a:ln w="22225">
                  <a:noFill/>
                </a:ln>
                <a:latin typeface="HGP明朝E" pitchFamily="18" charset="-128"/>
                <a:ea typeface="HGP明朝E" pitchFamily="18" charset="-128"/>
                <a:cs typeface="メイリオ" pitchFamily="50" charset="-128"/>
              </a:rPr>
              <a:t>[</a:t>
            </a:r>
            <a:r>
              <a:rPr lang="ja-JP" altLang="en-US" sz="2400" dirty="0" smtClean="0">
                <a:ln w="22225">
                  <a:noFill/>
                </a:ln>
                <a:latin typeface="HGP明朝E" pitchFamily="18" charset="-128"/>
                <a:ea typeface="HGP明朝E" pitchFamily="18" charset="-128"/>
                <a:cs typeface="メイリオ" pitchFamily="50" charset="-128"/>
              </a:rPr>
              <a:t>遊撃部隊</a:t>
            </a:r>
            <a:r>
              <a:rPr lang="en-US" altLang="ja-JP" sz="2400" dirty="0" smtClean="0">
                <a:ln w="22225">
                  <a:noFill/>
                </a:ln>
                <a:latin typeface="HGP明朝E" pitchFamily="18" charset="-128"/>
                <a:ea typeface="HGP明朝E" pitchFamily="18" charset="-128"/>
                <a:cs typeface="メイリオ" pitchFamily="50" charset="-128"/>
              </a:rPr>
              <a:t>]</a:t>
            </a:r>
          </a:p>
          <a:p>
            <a:endParaRPr lang="en-US" altLang="ja-JP" sz="24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野島（棒のくっ付き</a:t>
            </a:r>
            <a:r>
              <a:rPr lang="ja-JP" altLang="en-US" sz="3600" dirty="0" smtClean="0">
                <a:ln w="22225">
                  <a:noFill/>
                </a:ln>
                <a:latin typeface="HGP明朝E" pitchFamily="18" charset="-128"/>
                <a:ea typeface="HGP明朝E" pitchFamily="18" charset="-128"/>
                <a:cs typeface="メイリオ" pitchFamily="50" charset="-128"/>
              </a:rPr>
              <a:t>）</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en-US" altLang="ja-JP" sz="2400" dirty="0" smtClean="0">
                <a:ln w="22225">
                  <a:noFill/>
                </a:ln>
                <a:latin typeface="HGP明朝E" pitchFamily="18" charset="-128"/>
                <a:ea typeface="HGP明朝E" pitchFamily="18" charset="-128"/>
                <a:cs typeface="メイリオ" pitchFamily="50" charset="-128"/>
              </a:rPr>
              <a:t>[</a:t>
            </a:r>
            <a:r>
              <a:rPr lang="en-US" altLang="ja-JP" sz="2400" dirty="0" err="1" smtClean="0">
                <a:ln w="22225">
                  <a:noFill/>
                </a:ln>
                <a:latin typeface="HGP明朝E" pitchFamily="18" charset="-128"/>
                <a:ea typeface="HGP明朝E" pitchFamily="18" charset="-128"/>
                <a:cs typeface="メイリオ" pitchFamily="50" charset="-128"/>
              </a:rPr>
              <a:t>StickWorks</a:t>
            </a:r>
            <a:r>
              <a:rPr lang="ja-JP" altLang="en-US" sz="2400" dirty="0" smtClean="0">
                <a:ln w="22225">
                  <a:noFill/>
                </a:ln>
                <a:latin typeface="HGP明朝E" pitchFamily="18" charset="-128"/>
                <a:ea typeface="HGP明朝E" pitchFamily="18" charset="-128"/>
                <a:cs typeface="メイリオ" pitchFamily="50" charset="-128"/>
              </a:rPr>
              <a:t>社 代表取締役</a:t>
            </a:r>
            <a:r>
              <a:rPr lang="en-US" altLang="ja-JP" sz="2400" dirty="0" smtClean="0">
                <a:ln w="22225">
                  <a:noFill/>
                </a:ln>
                <a:latin typeface="HGP明朝E" pitchFamily="18" charset="-128"/>
                <a:ea typeface="HGP明朝E" pitchFamily="18" charset="-128"/>
                <a:cs typeface="メイリオ" pitchFamily="50" charset="-128"/>
              </a:rPr>
              <a:t>]</a:t>
            </a:r>
          </a:p>
          <a:p>
            <a:pPr marL="742950" indent="-742950">
              <a:buFont typeface="Wingdings" pitchFamily="2" charset="2"/>
              <a:buChar char="l"/>
            </a:pPr>
            <a:endParaRPr lang="en-US" altLang="ja-JP" sz="24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高橋（</a:t>
            </a:r>
            <a:r>
              <a:rPr lang="en-US" altLang="ja-JP" sz="3600" dirty="0" err="1">
                <a:ln w="22225">
                  <a:noFill/>
                </a:ln>
                <a:latin typeface="HGP明朝E" pitchFamily="18" charset="-128"/>
                <a:ea typeface="HGP明朝E" pitchFamily="18" charset="-128"/>
                <a:cs typeface="メイリオ" pitchFamily="50" charset="-128"/>
              </a:rPr>
              <a:t>PS_Move</a:t>
            </a:r>
            <a:r>
              <a:rPr lang="ja-JP" altLang="en-US" sz="3600" dirty="0">
                <a:ln w="22225">
                  <a:noFill/>
                </a:ln>
                <a:latin typeface="HGP明朝E" pitchFamily="18" charset="-128"/>
                <a:ea typeface="HGP明朝E" pitchFamily="18" charset="-128"/>
                <a:cs typeface="メイリオ" pitchFamily="50" charset="-128"/>
              </a:rPr>
              <a:t>・統合</a:t>
            </a:r>
            <a:r>
              <a:rPr lang="ja-JP" altLang="en-US" sz="3600" dirty="0" smtClean="0">
                <a:ln w="22225">
                  <a:noFill/>
                </a:ln>
                <a:latin typeface="HGP明朝E" pitchFamily="18" charset="-128"/>
                <a:ea typeface="HGP明朝E" pitchFamily="18" charset="-128"/>
                <a:cs typeface="メイリオ" pitchFamily="50" charset="-128"/>
              </a:rPr>
              <a:t>）</a:t>
            </a:r>
            <a:endParaRPr lang="en-US" altLang="ja-JP" sz="3600" dirty="0" smtClean="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en-US" altLang="ja-JP" sz="2400" dirty="0" smtClean="0">
                <a:ln w="22225">
                  <a:noFill/>
                </a:ln>
                <a:latin typeface="HGP明朝E" pitchFamily="18" charset="-128"/>
                <a:ea typeface="HGP明朝E" pitchFamily="18" charset="-128"/>
                <a:cs typeface="メイリオ" pitchFamily="50" charset="-128"/>
              </a:rPr>
              <a:t>[PS Move</a:t>
            </a:r>
            <a:r>
              <a:rPr lang="ja-JP" altLang="en-US" sz="2400" dirty="0" smtClean="0">
                <a:ln w="22225">
                  <a:noFill/>
                </a:ln>
                <a:latin typeface="HGP明朝E" pitchFamily="18" charset="-128"/>
                <a:ea typeface="HGP明朝E" pitchFamily="18" charset="-128"/>
                <a:cs typeface="メイリオ" pitchFamily="50" charset="-128"/>
              </a:rPr>
              <a:t>解析班</a:t>
            </a:r>
            <a:r>
              <a:rPr lang="en-US" altLang="ja-JP" sz="2400" dirty="0" smtClean="0">
                <a:ln w="22225">
                  <a:noFill/>
                </a:ln>
                <a:latin typeface="HGP明朝E" pitchFamily="18" charset="-128"/>
                <a:ea typeface="HGP明朝E" pitchFamily="18" charset="-128"/>
                <a:cs typeface="メイリオ" pitchFamily="50" charset="-128"/>
              </a:rPr>
              <a:t>]</a:t>
            </a:r>
          </a:p>
          <a:p>
            <a:pPr marL="742950" indent="-742950">
              <a:buFont typeface="Wingdings" pitchFamily="2" charset="2"/>
              <a:buChar char="l"/>
            </a:pPr>
            <a:endParaRPr lang="en-US" altLang="ja-JP" sz="24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菅原（縦投げ</a:t>
            </a:r>
            <a:r>
              <a:rPr lang="ja-JP" altLang="en-US" sz="3600" dirty="0" smtClean="0">
                <a:ln w="22225">
                  <a:noFill/>
                </a:ln>
                <a:latin typeface="HGP明朝E" pitchFamily="18" charset="-128"/>
                <a:ea typeface="HGP明朝E" pitchFamily="18" charset="-128"/>
                <a:cs typeface="メイリオ" pitchFamily="50" charset="-128"/>
              </a:rPr>
              <a:t>）</a:t>
            </a:r>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en-US" altLang="ja-JP" sz="2400" dirty="0" smtClean="0">
                <a:ln w="22225">
                  <a:noFill/>
                </a:ln>
                <a:latin typeface="HGP明朝E" pitchFamily="18" charset="-128"/>
                <a:ea typeface="HGP明朝E" pitchFamily="18" charset="-128"/>
                <a:cs typeface="メイリオ" pitchFamily="50" charset="-128"/>
              </a:rPr>
              <a:t>[Unknown possibilities]</a:t>
            </a: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3021432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kumimoji="1" lang="ja-JP" altLang="en-US" sz="4400" dirty="0" smtClean="0">
                <a:ln w="25400">
                  <a:noFill/>
                </a:ln>
                <a:latin typeface="HGS創英角ｺﾞｼｯｸUB" pitchFamily="50" charset="-128"/>
                <a:ea typeface="HGS創英角ｺﾞｼｯｸUB" pitchFamily="50" charset="-128"/>
              </a:rPr>
              <a:t>チーム制作の流れ</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6863417"/>
          </a:xfrm>
          <a:prstGeom prst="rect">
            <a:avLst/>
          </a:prstGeom>
          <a:noFill/>
        </p:spPr>
        <p:txBody>
          <a:bodyPr wrap="square" rtlCol="0">
            <a:spAutoFit/>
          </a:bodyPr>
          <a:lstStyle/>
          <a:p>
            <a:pPr marL="742950" indent="-742950">
              <a:buFont typeface="Wingdings" pitchFamily="2" charset="2"/>
              <a:buChar char="l"/>
            </a:pPr>
            <a:r>
              <a:rPr lang="ja-JP" altLang="en-US" sz="4400" dirty="0">
                <a:ln w="22225">
                  <a:noFill/>
                </a:ln>
                <a:latin typeface="HGP明朝E" pitchFamily="18" charset="-128"/>
                <a:ea typeface="HGP明朝E" pitchFamily="18" charset="-128"/>
                <a:cs typeface="メイリオ" pitchFamily="50" charset="-128"/>
              </a:rPr>
              <a:t>月間予定の列挙⇒作業分担</a:t>
            </a:r>
            <a:endParaRPr lang="en-US" altLang="ja-JP" sz="4400" dirty="0">
              <a:ln w="22225">
                <a:noFill/>
              </a:ln>
              <a:latin typeface="HGP明朝E" pitchFamily="18" charset="-128"/>
              <a:ea typeface="HGP明朝E" pitchFamily="18" charset="-128"/>
              <a:cs typeface="メイリオ" pitchFamily="50" charset="-128"/>
            </a:endParaRPr>
          </a:p>
          <a:p>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r>
              <a:rPr lang="ja-JP" altLang="en-US" sz="3600" dirty="0">
                <a:ln w="22225">
                  <a:noFill/>
                </a:ln>
                <a:latin typeface="HGP明朝E" pitchFamily="18" charset="-128"/>
                <a:ea typeface="HGP明朝E" pitchFamily="18" charset="-128"/>
                <a:cs typeface="メイリオ" pitchFamily="50" charset="-128"/>
              </a:rPr>
              <a:t>失敗点</a:t>
            </a:r>
            <a:endParaRPr lang="en-US" altLang="ja-JP" sz="3600" dirty="0">
              <a:ln w="22225">
                <a:noFill/>
              </a:ln>
              <a:latin typeface="HGP明朝E" pitchFamily="18" charset="-128"/>
              <a:ea typeface="HGP明朝E" pitchFamily="18" charset="-128"/>
              <a:cs typeface="メイリオ" pitchFamily="50" charset="-128"/>
            </a:endParaRPr>
          </a:p>
          <a:p>
            <a:pPr marL="571500" indent="-571500">
              <a:buFont typeface="Arial" pitchFamily="34" charset="0"/>
              <a:buChar char="•"/>
            </a:pPr>
            <a:r>
              <a:rPr lang="ja-JP" altLang="en-US" sz="3600" dirty="0" smtClean="0">
                <a:ln w="22225">
                  <a:noFill/>
                </a:ln>
                <a:latin typeface="HGP明朝E" pitchFamily="18" charset="-128"/>
                <a:ea typeface="HGP明朝E" pitchFamily="18" charset="-128"/>
                <a:cs typeface="メイリオ" pitchFamily="50" charset="-128"/>
              </a:rPr>
              <a:t>実力差</a:t>
            </a:r>
            <a:r>
              <a:rPr lang="ja-JP" altLang="en-US" sz="3600" dirty="0">
                <a:ln w="22225">
                  <a:noFill/>
                </a:ln>
                <a:latin typeface="HGP明朝E" pitchFamily="18" charset="-128"/>
                <a:ea typeface="HGP明朝E" pitchFamily="18" charset="-128"/>
                <a:cs typeface="メイリオ" pitchFamily="50" charset="-128"/>
              </a:rPr>
              <a:t>が</a:t>
            </a:r>
            <a:r>
              <a:rPr lang="ja-JP" altLang="en-US" sz="3600" dirty="0" smtClean="0">
                <a:ln w="22225">
                  <a:noFill/>
                </a:ln>
                <a:latin typeface="HGP明朝E" pitchFamily="18" charset="-128"/>
                <a:ea typeface="HGP明朝E" pitchFamily="18" charset="-128"/>
                <a:cs typeface="メイリオ" pitchFamily="50" charset="-128"/>
              </a:rPr>
              <a:t>出</a:t>
            </a:r>
            <a:r>
              <a:rPr lang="ja-JP" altLang="en-US" sz="3600" dirty="0">
                <a:ln w="22225">
                  <a:noFill/>
                </a:ln>
                <a:latin typeface="HGP明朝E" pitchFamily="18" charset="-128"/>
                <a:ea typeface="HGP明朝E" pitchFamily="18" charset="-128"/>
                <a:cs typeface="メイリオ" pitchFamily="50" charset="-128"/>
              </a:rPr>
              <a:t>て</a:t>
            </a:r>
            <a:r>
              <a:rPr lang="ja-JP" altLang="en-US" sz="3600" dirty="0" smtClean="0">
                <a:ln w="22225">
                  <a:noFill/>
                </a:ln>
                <a:latin typeface="HGP明朝E" pitchFamily="18" charset="-128"/>
                <a:ea typeface="HGP明朝E" pitchFamily="18" charset="-128"/>
                <a:cs typeface="メイリオ" pitchFamily="50" charset="-128"/>
              </a:rPr>
              <a:t>、大活躍</a:t>
            </a:r>
            <a:r>
              <a:rPr lang="ja-JP" altLang="en-US" sz="3600" dirty="0">
                <a:ln w="22225">
                  <a:noFill/>
                </a:ln>
                <a:latin typeface="HGP明朝E" pitchFamily="18" charset="-128"/>
                <a:ea typeface="HGP明朝E" pitchFamily="18" charset="-128"/>
                <a:cs typeface="メイリオ" pitchFamily="50" charset="-128"/>
              </a:rPr>
              <a:t>する人とそうで</a:t>
            </a:r>
            <a:r>
              <a:rPr lang="ja-JP" altLang="en-US" sz="3600" dirty="0" smtClean="0">
                <a:ln w="22225">
                  <a:noFill/>
                </a:ln>
                <a:latin typeface="HGP明朝E" pitchFamily="18" charset="-128"/>
                <a:ea typeface="HGP明朝E" pitchFamily="18" charset="-128"/>
                <a:cs typeface="メイリオ" pitchFamily="50" charset="-128"/>
              </a:rPr>
              <a:t>ない</a:t>
            </a:r>
            <a:r>
              <a:rPr lang="ja-JP" altLang="en-US" sz="3600" dirty="0">
                <a:ln w="22225">
                  <a:noFill/>
                </a:ln>
                <a:latin typeface="HGP明朝E" pitchFamily="18" charset="-128"/>
                <a:ea typeface="HGP明朝E" pitchFamily="18" charset="-128"/>
                <a:cs typeface="メイリオ" pitchFamily="50" charset="-128"/>
              </a:rPr>
              <a:t>人が出た</a:t>
            </a:r>
            <a:endParaRPr lang="en-US" altLang="ja-JP" sz="3600" dirty="0">
              <a:ln w="22225">
                <a:noFill/>
              </a:ln>
              <a:latin typeface="HGP明朝E" pitchFamily="18" charset="-128"/>
              <a:ea typeface="HGP明朝E" pitchFamily="18" charset="-128"/>
              <a:cs typeface="メイリオ" pitchFamily="50" charset="-128"/>
            </a:endParaRPr>
          </a:p>
          <a:p>
            <a:pPr marL="571500" indent="-571500">
              <a:buFont typeface="Arial" pitchFamily="34" charset="0"/>
              <a:buChar char="•"/>
            </a:pPr>
            <a:r>
              <a:rPr lang="ja-JP" altLang="en-US" sz="3600" dirty="0" smtClean="0">
                <a:ln w="22225">
                  <a:noFill/>
                </a:ln>
                <a:latin typeface="HGP明朝E" pitchFamily="18" charset="-128"/>
                <a:ea typeface="HGP明朝E" pitchFamily="18" charset="-128"/>
                <a:cs typeface="メイリオ" pitchFamily="50" charset="-128"/>
              </a:rPr>
              <a:t>達成度</a:t>
            </a:r>
            <a:r>
              <a:rPr lang="ja-JP" altLang="en-US" sz="3600" dirty="0">
                <a:ln w="22225">
                  <a:noFill/>
                </a:ln>
                <a:latin typeface="HGP明朝E" pitchFamily="18" charset="-128"/>
                <a:ea typeface="HGP明朝E" pitchFamily="18" charset="-128"/>
                <a:cs typeface="メイリオ" pitchFamily="50" charset="-128"/>
              </a:rPr>
              <a:t>が不明確</a:t>
            </a:r>
            <a:r>
              <a:rPr lang="ja-JP" altLang="en-US" sz="3600" dirty="0" smtClean="0">
                <a:ln w="22225">
                  <a:noFill/>
                </a:ln>
                <a:latin typeface="HGP明朝E" pitchFamily="18" charset="-128"/>
                <a:ea typeface="HGP明朝E" pitchFamily="18" charset="-128"/>
                <a:cs typeface="メイリオ" pitchFamily="50" charset="-128"/>
              </a:rPr>
              <a:t>でモチベーション</a:t>
            </a:r>
            <a:r>
              <a:rPr lang="ja-JP" altLang="en-US" sz="3600" dirty="0">
                <a:ln w="22225">
                  <a:noFill/>
                </a:ln>
                <a:latin typeface="HGP明朝E" pitchFamily="18" charset="-128"/>
                <a:ea typeface="HGP明朝E" pitchFamily="18" charset="-128"/>
                <a:cs typeface="メイリオ" pitchFamily="50" charset="-128"/>
              </a:rPr>
              <a:t>を下　　</a:t>
            </a:r>
            <a:r>
              <a:rPr lang="ja-JP" altLang="en-US" sz="3600" dirty="0" err="1" smtClean="0">
                <a:ln w="22225">
                  <a:noFill/>
                </a:ln>
                <a:latin typeface="HGP明朝E" pitchFamily="18" charset="-128"/>
                <a:ea typeface="HGP明朝E" pitchFamily="18" charset="-128"/>
                <a:cs typeface="メイリオ" pitchFamily="50" charset="-128"/>
              </a:rPr>
              <a:t>げた</a:t>
            </a: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993161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3" y="158921"/>
            <a:ext cx="8604249" cy="764704"/>
          </a:xfrm>
        </p:spPr>
        <p:txBody>
          <a:bodyPr/>
          <a:lstStyle/>
          <a:p>
            <a:r>
              <a:rPr lang="ja-JP" altLang="en-US" sz="4400" dirty="0">
                <a:ln w="25400">
                  <a:noFill/>
                </a:ln>
                <a:latin typeface="HGS創英角ｺﾞｼｯｸUB" pitchFamily="50" charset="-128"/>
                <a:ea typeface="HGS創英角ｺﾞｼｯｸUB" pitchFamily="50" charset="-128"/>
              </a:rPr>
              <a:t>来月からのチーム制作の流れ</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5632311"/>
          </a:xfrm>
          <a:prstGeom prst="rect">
            <a:avLst/>
          </a:prstGeom>
          <a:noFill/>
        </p:spPr>
        <p:txBody>
          <a:bodyPr wrap="square" rtlCol="0">
            <a:spAutoFit/>
          </a:bodyPr>
          <a:lstStyle/>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実力に合った作業分担を心がける</a:t>
            </a:r>
            <a:endParaRPr lang="en-US" altLang="ja-JP" sz="3600" dirty="0">
              <a:ln w="22225">
                <a:noFill/>
              </a:ln>
              <a:latin typeface="HGP明朝E" pitchFamily="18" charset="-128"/>
              <a:ea typeface="HGP明朝E" pitchFamily="18" charset="-128"/>
              <a:cs typeface="メイリオ" pitchFamily="50" charset="-128"/>
            </a:endParaRPr>
          </a:p>
          <a:p>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endParaRPr lang="en-US" altLang="ja-JP" sz="3600" dirty="0">
              <a:ln w="22225">
                <a:noFill/>
              </a:ln>
              <a:latin typeface="HGP明朝E" pitchFamily="18" charset="-128"/>
              <a:ea typeface="HGP明朝E" pitchFamily="18" charset="-128"/>
              <a:cs typeface="メイリオ" pitchFamily="50" charset="-128"/>
            </a:endParaRPr>
          </a:p>
          <a:p>
            <a:pPr marL="742950" indent="-742950">
              <a:buFont typeface="Wingdings" pitchFamily="2" charset="2"/>
              <a:buChar char="l"/>
            </a:pPr>
            <a:r>
              <a:rPr lang="ja-JP" altLang="en-US" sz="3600" dirty="0">
                <a:ln w="22225">
                  <a:noFill/>
                </a:ln>
                <a:latin typeface="HGP明朝E" pitchFamily="18" charset="-128"/>
                <a:ea typeface="HGP明朝E" pitchFamily="18" charset="-128"/>
                <a:cs typeface="メイリオ" pitchFamily="50" charset="-128"/>
              </a:rPr>
              <a:t>月間予定表を</a:t>
            </a:r>
            <a:r>
              <a:rPr lang="ja-JP" altLang="en-US" sz="3600" dirty="0" smtClean="0">
                <a:ln w="22225">
                  <a:noFill/>
                </a:ln>
                <a:latin typeface="HGP明朝E" pitchFamily="18" charset="-128"/>
                <a:ea typeface="HGP明朝E" pitchFamily="18" charset="-128"/>
                <a:cs typeface="メイリオ" pitchFamily="50" charset="-128"/>
              </a:rPr>
              <a:t>作って、どの</a:t>
            </a:r>
            <a:r>
              <a:rPr lang="ja-JP" altLang="en-US" sz="3600" dirty="0">
                <a:ln w="22225">
                  <a:noFill/>
                </a:ln>
                <a:latin typeface="HGP明朝E" pitchFamily="18" charset="-128"/>
                <a:ea typeface="HGP明朝E" pitchFamily="18" charset="-128"/>
                <a:cs typeface="メイリオ" pitchFamily="50" charset="-128"/>
              </a:rPr>
              <a:t>程度作業が進んでいるか意識してやる</a:t>
            </a: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489086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en-US" altLang="ja-JP" sz="4400" dirty="0" smtClean="0">
                <a:ln w="25400">
                  <a:noFill/>
                </a:ln>
                <a:latin typeface="HGS創英角ｺﾞｼｯｸUB" pitchFamily="50" charset="-128"/>
                <a:ea typeface="HGS創英角ｺﾞｼｯｸUB" pitchFamily="50" charset="-128"/>
              </a:rPr>
              <a:t>Unity</a:t>
            </a:r>
            <a:r>
              <a:rPr lang="ja-JP" altLang="en-US" sz="4400" dirty="0" smtClean="0">
                <a:ln w="25400">
                  <a:noFill/>
                </a:ln>
                <a:latin typeface="HGS創英角ｺﾞｼｯｸUB" pitchFamily="50" charset="-128"/>
                <a:ea typeface="HGS創英角ｺﾞｼｯｸUB" pitchFamily="50" charset="-128"/>
              </a:rPr>
              <a:t>の特徴</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725192"/>
          </a:xfrm>
          <a:prstGeom prst="rect">
            <a:avLst/>
          </a:prstGeom>
          <a:noFill/>
        </p:spPr>
        <p:txBody>
          <a:bodyPr wrap="square" rtlCol="0">
            <a:spAutoFit/>
          </a:bodyPr>
          <a:lstStyle/>
          <a:p>
            <a:pPr marL="285750" indent="-285750">
              <a:buFont typeface="Wingdings" pitchFamily="2" charset="2"/>
              <a:buChar char="l"/>
            </a:pPr>
            <a:r>
              <a:rPr kumimoji="1" lang="ja-JP" altLang="en-US" sz="3600" dirty="0" smtClean="0">
                <a:ln w="22225">
                  <a:noFill/>
                </a:ln>
                <a:latin typeface="HGP明朝E" pitchFamily="18" charset="-128"/>
                <a:ea typeface="HGP明朝E" pitchFamily="18" charset="-128"/>
                <a:cs typeface="メイリオ" pitchFamily="50" charset="-128"/>
              </a:rPr>
              <a:t>面倒な部分を全てやってくれる</a:t>
            </a:r>
            <a:endParaRPr lang="en-US" altLang="ja-JP" sz="3600" dirty="0">
              <a:ln w="22225">
                <a:noFill/>
              </a:ln>
              <a:latin typeface="HGP明朝E" pitchFamily="18" charset="-128"/>
              <a:ea typeface="HGP明朝E" pitchFamily="18" charset="-128"/>
              <a:cs typeface="メイリオ" pitchFamily="50" charset="-128"/>
            </a:endParaRPr>
          </a:p>
          <a:p>
            <a:r>
              <a:rPr lang="ja-JP" altLang="en-US" sz="3200" dirty="0" smtClean="0">
                <a:ln w="22225">
                  <a:noFill/>
                </a:ln>
                <a:latin typeface="HGP明朝E" pitchFamily="18" charset="-128"/>
                <a:ea typeface="HGP明朝E" pitchFamily="18" charset="-128"/>
                <a:cs typeface="メイリオ" pitchFamily="50" charset="-128"/>
              </a:rPr>
              <a:t>　描画・計算・物理挙動等</a:t>
            </a:r>
            <a:endParaRPr lang="en-US" altLang="ja-JP" sz="3200" dirty="0" smtClean="0">
              <a:ln w="22225">
                <a:noFill/>
              </a:ln>
              <a:latin typeface="HGP明朝E" pitchFamily="18" charset="-128"/>
              <a:ea typeface="HGP明朝E" pitchFamily="18" charset="-128"/>
              <a:cs typeface="メイリオ" pitchFamily="50" charset="-128"/>
            </a:endParaRPr>
          </a:p>
          <a:p>
            <a:r>
              <a:rPr lang="ja-JP" altLang="en-US" sz="3200" dirty="0" smtClean="0">
                <a:ln w="22225">
                  <a:noFill/>
                </a:ln>
                <a:latin typeface="HGP明朝E" pitchFamily="18" charset="-128"/>
                <a:ea typeface="HGP明朝E" pitchFamily="18" charset="-128"/>
                <a:cs typeface="メイリオ" pitchFamily="50" charset="-128"/>
              </a:rPr>
              <a:t>　</a:t>
            </a:r>
            <a:r>
              <a:rPr lang="en-US" altLang="ja-JP" sz="3200" dirty="0" smtClean="0">
                <a:ln w="22225">
                  <a:noFill/>
                </a:ln>
                <a:latin typeface="HGP明朝E" pitchFamily="18" charset="-128"/>
                <a:ea typeface="HGP明朝E" pitchFamily="18" charset="-128"/>
                <a:cs typeface="メイリオ" pitchFamily="50" charset="-128"/>
              </a:rPr>
              <a:t>(</a:t>
            </a:r>
            <a:r>
              <a:rPr lang="ja-JP" altLang="en-US" sz="3200" dirty="0" smtClean="0">
                <a:ln w="22225">
                  <a:noFill/>
                </a:ln>
                <a:latin typeface="HGP明朝E" pitchFamily="18" charset="-128"/>
                <a:ea typeface="HGP明朝E" pitchFamily="18" charset="-128"/>
                <a:cs typeface="メイリオ" pitchFamily="50" charset="-128"/>
              </a:rPr>
              <a:t>車輪の再開発が無い！</a:t>
            </a:r>
            <a:r>
              <a:rPr lang="en-US" altLang="ja-JP" sz="3200" dirty="0" smtClean="0">
                <a:ln w="22225">
                  <a:noFill/>
                </a:ln>
                <a:latin typeface="HGP明朝E" pitchFamily="18" charset="-128"/>
                <a:ea typeface="HGP明朝E" pitchFamily="18" charset="-128"/>
                <a:cs typeface="メイリオ" pitchFamily="50" charset="-128"/>
              </a:rPr>
              <a:t>)</a:t>
            </a:r>
            <a:endParaRPr kumimoji="1" lang="en-US" altLang="ja-JP" sz="32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r>
              <a:rPr kumimoji="1" lang="ja-JP" altLang="en-US" sz="3600" dirty="0" smtClean="0">
                <a:ln w="22225">
                  <a:noFill/>
                </a:ln>
                <a:latin typeface="HGP明朝E" pitchFamily="18" charset="-128"/>
                <a:ea typeface="HGP明朝E" pitchFamily="18" charset="-128"/>
                <a:cs typeface="メイリオ" pitchFamily="50" charset="-128"/>
              </a:rPr>
              <a:t>オブジェクト指向とはまた違った何か</a:t>
            </a:r>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r>
              <a:rPr kumimoji="1" lang="ja-JP" altLang="en-US" sz="3600" dirty="0" smtClean="0">
                <a:ln w="22225">
                  <a:noFill/>
                </a:ln>
                <a:latin typeface="HGP明朝E" pitchFamily="18" charset="-128"/>
                <a:ea typeface="HGP明朝E" pitchFamily="18" charset="-128"/>
                <a:cs typeface="メイリオ" pitchFamily="50" charset="-128"/>
              </a:rPr>
              <a:t>神</a:t>
            </a:r>
            <a:r>
              <a:rPr kumimoji="1" lang="en-US" altLang="ja-JP" sz="3600" dirty="0" smtClean="0">
                <a:ln w="22225">
                  <a:noFill/>
                </a:ln>
                <a:latin typeface="HGP明朝E" pitchFamily="18" charset="-128"/>
                <a:ea typeface="HGP明朝E" pitchFamily="18" charset="-128"/>
                <a:cs typeface="メイリオ" pitchFamily="50" charset="-128"/>
              </a:rPr>
              <a:t>(Unity)</a:t>
            </a:r>
            <a:r>
              <a:rPr kumimoji="1" lang="ja-JP" altLang="en-US" sz="3600" dirty="0" smtClean="0">
                <a:ln w="22225">
                  <a:noFill/>
                </a:ln>
                <a:latin typeface="HGP明朝E" pitchFamily="18" charset="-128"/>
                <a:ea typeface="HGP明朝E" pitchFamily="18" charset="-128"/>
                <a:cs typeface="メイリオ" pitchFamily="50" charset="-128"/>
              </a:rPr>
              <a:t>は我々にＩｎｓｐｅｃｔｅｒと</a:t>
            </a:r>
            <a:r>
              <a:rPr kumimoji="1" lang="en-US" altLang="ja-JP" sz="3600" dirty="0" smtClean="0">
                <a:ln w="22225">
                  <a:noFill/>
                </a:ln>
                <a:latin typeface="HGP明朝E" pitchFamily="18" charset="-128"/>
                <a:ea typeface="HGP明朝E" pitchFamily="18" charset="-128"/>
                <a:cs typeface="メイリオ" pitchFamily="50" charset="-128"/>
              </a:rPr>
              <a:t>Prefab</a:t>
            </a:r>
            <a:r>
              <a:rPr kumimoji="1" lang="ja-JP" altLang="en-US" sz="3600" dirty="0" smtClean="0">
                <a:ln w="22225">
                  <a:noFill/>
                </a:ln>
                <a:latin typeface="HGP明朝E" pitchFamily="18" charset="-128"/>
                <a:ea typeface="HGP明朝E" pitchFamily="18" charset="-128"/>
                <a:cs typeface="メイリオ" pitchFamily="50" charset="-128"/>
              </a:rPr>
              <a:t>を与えたもう</a:t>
            </a:r>
            <a:r>
              <a:rPr kumimoji="1" lang="ja-JP" altLang="en-US" sz="3600" dirty="0" err="1" smtClean="0">
                <a:ln w="22225">
                  <a:noFill/>
                </a:ln>
                <a:latin typeface="HGP明朝E" pitchFamily="18" charset="-128"/>
                <a:ea typeface="HGP明朝E" pitchFamily="18" charset="-128"/>
                <a:cs typeface="メイリオ" pitchFamily="50" charset="-128"/>
              </a:rPr>
              <a:t>た</a:t>
            </a: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r>
              <a:rPr kumimoji="1" lang="ja-JP" altLang="en-US" sz="3600" dirty="0" smtClean="0">
                <a:ln w="22225">
                  <a:noFill/>
                </a:ln>
                <a:latin typeface="HGP明朝E" pitchFamily="18" charset="-128"/>
                <a:ea typeface="HGP明朝E" pitchFamily="18" charset="-128"/>
                <a:cs typeface="メイリオ" pitchFamily="50" charset="-128"/>
              </a:rPr>
              <a:t>楽である。しかし、簡単ではない</a:t>
            </a:r>
            <a:endParaRPr kumimoji="1" lang="en-US" altLang="ja-JP" sz="3600" dirty="0" smtClean="0">
              <a:ln w="22225">
                <a:noFill/>
              </a:ln>
              <a:latin typeface="HGP明朝E" pitchFamily="18" charset="-128"/>
              <a:ea typeface="HGP明朝E" pitchFamily="18" charset="-128"/>
              <a:cs typeface="メイリオ" pitchFamily="50" charset="-128"/>
            </a:endParaRPr>
          </a:p>
          <a:p>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atin typeface="HGP創英角ｺﾞｼｯｸUB" pitchFamily="50" charset="-128"/>
              <a:ea typeface="HGP創英角ｺﾞｼｯｸUB" pitchFamily="50" charset="-128"/>
            </a:endParaRPr>
          </a:p>
          <a:p>
            <a:pPr marL="285750" indent="-285750">
              <a:buFont typeface="Wingdings" pitchFamily="2" charset="2"/>
              <a:buChar char="l"/>
            </a:pPr>
            <a:endParaRPr kumimoji="1" lang="en-US" altLang="ja-JP" sz="3600" dirty="0" smtClean="0">
              <a:latin typeface="HGP創英ﾌﾟﾚｾﾞﾝｽEB" pitchFamily="18" charset="-128"/>
              <a:ea typeface="ふみゴシック" pitchFamily="65" charset="-128"/>
            </a:endParaRPr>
          </a:p>
          <a:p>
            <a:pPr marL="285750" indent="-285750">
              <a:buFont typeface="Wingdings" pitchFamily="2" charset="2"/>
              <a:buChar char="l"/>
            </a:pPr>
            <a:endParaRPr lang="en-US" altLang="ja-JP" sz="3600" dirty="0">
              <a:latin typeface="HGP創英角ｺﾞｼｯｸUB" pitchFamily="50" charset="-128"/>
              <a:ea typeface="ふみゴシック" pitchFamily="65"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531514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ja-JP" altLang="en-US" sz="4400" dirty="0">
                <a:ln w="25400">
                  <a:noFill/>
                </a:ln>
                <a:latin typeface="HGS創英角ｺﾞｼｯｸUB" pitchFamily="50" charset="-128"/>
                <a:ea typeface="HGS創英角ｺﾞｼｯｸUB" pitchFamily="50" charset="-128"/>
              </a:rPr>
              <a:t>コードレビュー</a:t>
            </a:r>
            <a:endParaRPr kumimoji="1" lang="ja-JP" altLang="en-US" sz="4400" dirty="0">
              <a:ln w="25400">
                <a:noFill/>
              </a:ln>
              <a:latin typeface="HGS創英角ｺﾞｼｯｸUB" pitchFamily="50" charset="-128"/>
              <a:ea typeface="HGS創英角ｺﾞｼｯｸUB" pitchFamily="50" charset="-128"/>
            </a:endParaRP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1754326"/>
          </a:xfrm>
          <a:prstGeom prst="rect">
            <a:avLst/>
          </a:prstGeom>
          <a:noFill/>
        </p:spPr>
        <p:txBody>
          <a:bodyPr wrap="square" rtlCol="0">
            <a:spAutoFit/>
          </a:bodyPr>
          <a:lstStyle/>
          <a:p>
            <a:pPr marL="285750" indent="-285750">
              <a:buFont typeface="Wingdings" pitchFamily="2" charset="2"/>
              <a:buChar char="l"/>
            </a:pPr>
            <a:r>
              <a:rPr kumimoji="1" lang="ja-JP" altLang="en-US" sz="3600" dirty="0" smtClean="0">
                <a:ln w="22225">
                  <a:noFill/>
                </a:ln>
                <a:latin typeface="HGP明朝E" pitchFamily="18" charset="-128"/>
                <a:ea typeface="HGP明朝E" pitchFamily="18" charset="-128"/>
                <a:cs typeface="メイリオ" pitchFamily="50" charset="-128"/>
              </a:rPr>
              <a:t>ここからコードレビューがはじまります</a:t>
            </a:r>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2805872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5444" y="158921"/>
            <a:ext cx="7117180" cy="764704"/>
          </a:xfrm>
        </p:spPr>
        <p:txBody>
          <a:bodyPr/>
          <a:lstStyle/>
          <a:p>
            <a:r>
              <a:rPr lang="ja-JP" altLang="en-US" sz="4400" dirty="0">
                <a:latin typeface="HGS創英角ｺﾞｼｯｸUB" pitchFamily="50" charset="-128"/>
                <a:ea typeface="HGS創英角ｺﾞｼｯｸUB" pitchFamily="50" charset="-128"/>
              </a:rPr>
              <a:t>塊投げの仕様</a:t>
            </a:r>
          </a:p>
        </p:txBody>
      </p:sp>
      <p:grpSp>
        <p:nvGrpSpPr>
          <p:cNvPr id="9" name="グループ化 8"/>
          <p:cNvGrpSpPr/>
          <p:nvPr/>
        </p:nvGrpSpPr>
        <p:grpSpPr>
          <a:xfrm>
            <a:off x="-1456417" y="-1775611"/>
            <a:ext cx="8837605" cy="7539189"/>
            <a:chOff x="-1456417" y="-1775611"/>
            <a:chExt cx="8837605" cy="7539189"/>
          </a:xfrm>
        </p:grpSpPr>
        <p:sp>
          <p:nvSpPr>
            <p:cNvPr id="7" name="斜め縞 6"/>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斜め縞 4"/>
            <p:cNvSpPr/>
            <p:nvPr/>
          </p:nvSpPr>
          <p:spPr>
            <a:xfrm rot="8931607">
              <a:off x="-1456417" y="938424"/>
              <a:ext cx="2898157" cy="4825154"/>
            </a:xfrm>
            <a:prstGeom prst="diagStripe">
              <a:avLst>
                <a:gd name="adj" fmla="val 906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斜め縞 7"/>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テキスト ボックス 10"/>
          <p:cNvSpPr txBox="1"/>
          <p:nvPr/>
        </p:nvSpPr>
        <p:spPr>
          <a:xfrm>
            <a:off x="462625" y="1298074"/>
            <a:ext cx="8352928" cy="7848302"/>
          </a:xfrm>
          <a:prstGeom prst="rect">
            <a:avLst/>
          </a:prstGeom>
          <a:noFill/>
        </p:spPr>
        <p:txBody>
          <a:bodyPr wrap="square" rtlCol="0">
            <a:spAutoFit/>
          </a:bodyPr>
          <a:lstStyle/>
          <a:p>
            <a:pPr marL="285750" indent="-285750">
              <a:buFont typeface="Wingdings" pitchFamily="2" charset="2"/>
              <a:buChar char="l"/>
            </a:pPr>
            <a:r>
              <a:rPr lang="ja-JP" altLang="en-US" sz="3600" dirty="0">
                <a:latin typeface="HGP明朝E" pitchFamily="18" charset="-128"/>
                <a:ea typeface="HGP明朝E" pitchFamily="18" charset="-128"/>
              </a:rPr>
              <a:t>建物を棒に</a:t>
            </a:r>
            <a:r>
              <a:rPr lang="ja-JP" altLang="en-US" sz="3600" dirty="0" smtClean="0">
                <a:latin typeface="HGP明朝E" pitchFamily="18" charset="-128"/>
                <a:ea typeface="HGP明朝E" pitchFamily="18" charset="-128"/>
              </a:rPr>
              <a:t>刺し集める</a:t>
            </a:r>
            <a:endParaRPr lang="en-US" altLang="ja-JP" sz="3600" dirty="0" smtClean="0">
              <a:latin typeface="HGP明朝E" pitchFamily="18" charset="-128"/>
              <a:ea typeface="HGP明朝E" pitchFamily="18"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r>
              <a:rPr lang="ja-JP" altLang="en-US" sz="3600" dirty="0">
                <a:latin typeface="HGP明朝E" pitchFamily="18" charset="-128"/>
                <a:ea typeface="HGP明朝E" pitchFamily="18" charset="-128"/>
              </a:rPr>
              <a:t>刺し集めた棒を塊として</a:t>
            </a:r>
            <a:r>
              <a:rPr lang="ja-JP" altLang="en-US" sz="3600" dirty="0" smtClean="0">
                <a:latin typeface="HGP明朝E" pitchFamily="18" charset="-128"/>
                <a:ea typeface="HGP明朝E" pitchFamily="18" charset="-128"/>
              </a:rPr>
              <a:t>投げる</a:t>
            </a:r>
            <a:endParaRPr lang="en-US" altLang="ja-JP" sz="3600" dirty="0">
              <a:latin typeface="HGP明朝E" pitchFamily="18" charset="-128"/>
              <a:ea typeface="HGP明朝E" pitchFamily="18" charset="-128"/>
            </a:endParaRPr>
          </a:p>
          <a:p>
            <a:pPr marL="285750" indent="-285750">
              <a:buFont typeface="Wingdings" pitchFamily="2" charset="2"/>
              <a:buChar char="l"/>
            </a:pPr>
            <a:endParaRPr lang="en-US" altLang="ja-JP" sz="3600" dirty="0" smtClean="0">
              <a:latin typeface="HGP明朝E" pitchFamily="18" charset="-128"/>
              <a:ea typeface="HGP明朝E" pitchFamily="18" charset="-128"/>
            </a:endParaRPr>
          </a:p>
          <a:p>
            <a:pPr marL="285750" indent="-285750">
              <a:buFont typeface="Wingdings" pitchFamily="2" charset="2"/>
              <a:buChar char="l"/>
            </a:pPr>
            <a:r>
              <a:rPr lang="ja-JP" altLang="en-US" sz="3600" dirty="0" smtClean="0">
                <a:latin typeface="HGP明朝E" pitchFamily="18" charset="-128"/>
                <a:ea typeface="HGP明朝E" pitchFamily="18" charset="-128"/>
              </a:rPr>
              <a:t>投げた</a:t>
            </a:r>
            <a:r>
              <a:rPr lang="ja-JP" altLang="en-US" sz="3600" dirty="0">
                <a:latin typeface="HGP明朝E" pitchFamily="18" charset="-128"/>
                <a:ea typeface="HGP明朝E" pitchFamily="18" charset="-128"/>
              </a:rPr>
              <a:t>塊は塊自身のサイズより</a:t>
            </a:r>
            <a:r>
              <a:rPr lang="ja-JP" altLang="en-US" sz="3600" dirty="0" smtClean="0">
                <a:latin typeface="HGP明朝E" pitchFamily="18" charset="-128"/>
                <a:ea typeface="HGP明朝E" pitchFamily="18" charset="-128"/>
              </a:rPr>
              <a:t>小さい</a:t>
            </a:r>
            <a:r>
              <a:rPr lang="ja-JP" altLang="en-US" sz="3600" dirty="0">
                <a:latin typeface="HGP明朝E" pitchFamily="18" charset="-128"/>
                <a:ea typeface="HGP明朝E" pitchFamily="18" charset="-128"/>
              </a:rPr>
              <a:t>敵、建物に当たった場合、巻き込む</a:t>
            </a:r>
            <a:r>
              <a:rPr lang="ja-JP" altLang="en-US" sz="3600" dirty="0" smtClean="0">
                <a:latin typeface="HGP明朝E" pitchFamily="18" charset="-128"/>
                <a:ea typeface="HGP明朝E" pitchFamily="18" charset="-128"/>
              </a:rPr>
              <a:t>。</a:t>
            </a:r>
            <a:endParaRPr lang="en-US" altLang="ja-JP" sz="3600" dirty="0" smtClean="0">
              <a:latin typeface="HGP明朝E" pitchFamily="18" charset="-128"/>
              <a:ea typeface="HGP明朝E" pitchFamily="18" charset="-128"/>
            </a:endParaRPr>
          </a:p>
          <a:p>
            <a:pPr marL="285750" indent="-285750">
              <a:buFont typeface="Wingdings" pitchFamily="2" charset="2"/>
              <a:buChar char="l"/>
            </a:pPr>
            <a:endParaRPr lang="en-US" altLang="ja-JP" sz="3600" dirty="0">
              <a:latin typeface="HGP明朝E" pitchFamily="18" charset="-128"/>
              <a:ea typeface="HGP明朝E" pitchFamily="18" charset="-128"/>
            </a:endParaRPr>
          </a:p>
          <a:p>
            <a:pPr marL="285750" indent="-285750">
              <a:buFont typeface="Wingdings" pitchFamily="2" charset="2"/>
              <a:buChar char="l"/>
            </a:pPr>
            <a:r>
              <a:rPr lang="ja-JP" altLang="en-US" sz="3600" dirty="0" smtClean="0">
                <a:latin typeface="HGP明朝E" pitchFamily="18" charset="-128"/>
                <a:ea typeface="HGP明朝E" pitchFamily="18" charset="-128"/>
              </a:rPr>
              <a:t>塊</a:t>
            </a:r>
            <a:r>
              <a:rPr lang="ja-JP" altLang="en-US" sz="3600" dirty="0">
                <a:latin typeface="HGP明朝E" pitchFamily="18" charset="-128"/>
                <a:ea typeface="HGP明朝E" pitchFamily="18" charset="-128"/>
              </a:rPr>
              <a:t>より大きいものに当たった場合、</a:t>
            </a:r>
            <a:r>
              <a:rPr lang="ja-JP" altLang="en-US" sz="3600" dirty="0" smtClean="0">
                <a:latin typeface="HGP明朝E" pitchFamily="18" charset="-128"/>
                <a:ea typeface="HGP明朝E" pitchFamily="18" charset="-128"/>
              </a:rPr>
              <a:t>壊れる</a:t>
            </a:r>
            <a:endParaRPr lang="ja-JP" altLang="en-US" sz="3600" dirty="0">
              <a:latin typeface="HGP明朝E" pitchFamily="18" charset="-128"/>
              <a:ea typeface="HGP明朝E" pitchFamily="18" charset="-128"/>
            </a:endParaRPr>
          </a:p>
          <a:p>
            <a:pPr marL="285750" indent="-285750">
              <a:buFont typeface="Wingdings" pitchFamily="2" charset="2"/>
              <a:buChar char="l"/>
            </a:pPr>
            <a:endParaRPr lang="en-US" altLang="ja-JP" sz="3600" dirty="0" smtClean="0">
              <a:latin typeface="HGP明朝E" pitchFamily="18" charset="-128"/>
              <a:ea typeface="HGP明朝E" pitchFamily="18"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en-US" altLang="ja-JP" sz="3600" dirty="0" smtClean="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lang="en-US" altLang="ja-JP" sz="3600" dirty="0">
              <a:ln w="22225">
                <a:noFill/>
              </a:ln>
              <a:latin typeface="HGP明朝E" pitchFamily="18" charset="-128"/>
              <a:ea typeface="HGP明朝E" pitchFamily="18" charset="-128"/>
              <a:cs typeface="メイリオ" pitchFamily="50" charset="-128"/>
            </a:endParaRPr>
          </a:p>
          <a:p>
            <a:pPr marL="285750" indent="-285750">
              <a:buFont typeface="Wingdings" pitchFamily="2" charset="2"/>
              <a:buChar char="l"/>
            </a:pPr>
            <a:endParaRPr kumimoji="1" lang="ja-JP" altLang="en-US" sz="3600" dirty="0">
              <a:latin typeface="HGP創英角ｺﾞｼｯｸUB" pitchFamily="50" charset="-128"/>
              <a:ea typeface="ふみゴシック" pitchFamily="65" charset="-128"/>
            </a:endParaRPr>
          </a:p>
        </p:txBody>
      </p:sp>
      <p:grpSp>
        <p:nvGrpSpPr>
          <p:cNvPr id="12" name="グループ化 11"/>
          <p:cNvGrpSpPr/>
          <p:nvPr/>
        </p:nvGrpSpPr>
        <p:grpSpPr>
          <a:xfrm rot="10800000">
            <a:off x="1763688" y="4160972"/>
            <a:ext cx="7896477" cy="5394055"/>
            <a:chOff x="-515289" y="-1775611"/>
            <a:chExt cx="7896477" cy="5394055"/>
          </a:xfrm>
        </p:grpSpPr>
        <p:sp>
          <p:nvSpPr>
            <p:cNvPr id="13" name="斜め縞 12"/>
            <p:cNvSpPr/>
            <p:nvPr/>
          </p:nvSpPr>
          <p:spPr>
            <a:xfrm rot="13096697">
              <a:off x="538675" y="-1775611"/>
              <a:ext cx="6842513" cy="5394055"/>
            </a:xfrm>
            <a:prstGeom prst="diagStripe">
              <a:avLst>
                <a:gd name="adj" fmla="val 9576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斜め縞 13"/>
            <p:cNvSpPr/>
            <p:nvPr/>
          </p:nvSpPr>
          <p:spPr>
            <a:xfrm rot="8931607">
              <a:off x="-515289" y="676189"/>
              <a:ext cx="1001987" cy="1659868"/>
            </a:xfrm>
            <a:prstGeom prst="diagStripe">
              <a:avLst>
                <a:gd name="adj" fmla="val 709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斜め縞 14"/>
            <p:cNvSpPr/>
            <p:nvPr/>
          </p:nvSpPr>
          <p:spPr>
            <a:xfrm rot="10800000">
              <a:off x="-14294" y="923625"/>
              <a:ext cx="379477" cy="453692"/>
            </a:xfrm>
            <a:prstGeom prst="diagStripe">
              <a:avLst>
                <a:gd name="adj" fmla="val 598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4103044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夏">
  <a:themeElements>
    <a:clrScheme name="夏">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夏">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夏">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TC101972873[[fn=夏]]</Template>
  <TotalTime>2442</TotalTime>
  <Words>996</Words>
  <Application>Microsoft Office PowerPoint</Application>
  <PresentationFormat>画面に合わせる (4:3)</PresentationFormat>
  <Paragraphs>322</Paragraphs>
  <Slides>29</Slides>
  <Notes>8</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夏</vt:lpstr>
      <vt:lpstr>PowerPoint プレゼンテーション</vt:lpstr>
      <vt:lpstr>今日のお品書き</vt:lpstr>
      <vt:lpstr>企画説明</vt:lpstr>
      <vt:lpstr>作業分担</vt:lpstr>
      <vt:lpstr>チーム制作の流れ</vt:lpstr>
      <vt:lpstr>来月からのチーム制作の流れ</vt:lpstr>
      <vt:lpstr>Unityの特徴</vt:lpstr>
      <vt:lpstr>コードレビュー</vt:lpstr>
      <vt:lpstr>塊投げの仕様</vt:lpstr>
      <vt:lpstr>JointSkill.cs</vt:lpstr>
      <vt:lpstr>size.cs</vt:lpstr>
      <vt:lpstr>Sphere.cs</vt:lpstr>
      <vt:lpstr>Ps_Move</vt:lpstr>
      <vt:lpstr>PS_Move_Wrapperの問題点</vt:lpstr>
      <vt:lpstr>問題点を踏まえた動きの作成</vt:lpstr>
      <vt:lpstr>プランAの問題点</vt:lpstr>
      <vt:lpstr>EnemyWepon.cs(※注意)</vt:lpstr>
      <vt:lpstr>EnemyWepon.cs(Unityのお告げ)</vt:lpstr>
      <vt:lpstr>EnemyWepon.cs(想い描いた物)</vt:lpstr>
      <vt:lpstr>EnemyWepon.cs(基礎知識編1)</vt:lpstr>
      <vt:lpstr>EnemyWepon.cs(基礎知識編1-2)</vt:lpstr>
      <vt:lpstr>EnemyWepon.cs(基礎知識編2)</vt:lpstr>
      <vt:lpstr>EnemyWepon.cs(基礎知識編3)</vt:lpstr>
      <vt:lpstr>EnemyWepon.cs(基礎知識編3-2)</vt:lpstr>
      <vt:lpstr>EnemyWepon.cs(基礎知識のまとめ)</vt:lpstr>
      <vt:lpstr>EnemyWepon.cs(中の人の思考)</vt:lpstr>
      <vt:lpstr>EnemyWepon.cs(中の人の思考2)</vt:lpstr>
      <vt:lpstr>EnemyWepon.cs(中の人の思考3)</vt:lpstr>
      <vt:lpstr>これからの戦いの物語</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m011124173</dc:creator>
  <cp:lastModifiedBy>Admin</cp:lastModifiedBy>
  <cp:revision>105</cp:revision>
  <dcterms:created xsi:type="dcterms:W3CDTF">2012-10-10T23:59:33Z</dcterms:created>
  <dcterms:modified xsi:type="dcterms:W3CDTF">2012-10-17T06:01:41Z</dcterms:modified>
</cp:coreProperties>
</file>