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7" r:id="rId7"/>
    <p:sldId id="270" r:id="rId8"/>
    <p:sldId id="268" r:id="rId9"/>
    <p:sldId id="271" r:id="rId10"/>
    <p:sldId id="272" r:id="rId11"/>
    <p:sldId id="276" r:id="rId12"/>
    <p:sldId id="278" r:id="rId13"/>
    <p:sldId id="279" r:id="rId14"/>
    <p:sldId id="280" r:id="rId15"/>
    <p:sldId id="274" r:id="rId16"/>
    <p:sldId id="282" r:id="rId17"/>
    <p:sldId id="281" r:id="rId18"/>
    <p:sldId id="283" r:id="rId19"/>
    <p:sldId id="285" r:id="rId20"/>
    <p:sldId id="286" r:id="rId21"/>
    <p:sldId id="284" r:id="rId22"/>
    <p:sldId id="308" r:id="rId23"/>
    <p:sldId id="309" r:id="rId24"/>
    <p:sldId id="310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93" r:id="rId33"/>
    <p:sldId id="26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65" r:id="rId42"/>
    <p:sldId id="302" r:id="rId43"/>
    <p:sldId id="303" r:id="rId44"/>
    <p:sldId id="304" r:id="rId45"/>
    <p:sldId id="266" r:id="rId46"/>
    <p:sldId id="305" r:id="rId47"/>
    <p:sldId id="263" r:id="rId48"/>
    <p:sldId id="258" r:id="rId49"/>
    <p:sldId id="307" r:id="rId50"/>
    <p:sldId id="306" r:id="rId5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03848" y="6381328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Copyright</a:t>
            </a:r>
            <a:r>
              <a:rPr lang="ja-JP" altLang="en-US" dirty="0" smtClean="0"/>
              <a:t>　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939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8229600" cy="428133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Copyright</a:t>
            </a:r>
            <a:r>
              <a:rPr lang="ja-JP" altLang="en-US" dirty="0" smtClean="0"/>
              <a:t>　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ja-JP" altLang="en-US" dirty="0"/>
          </a:p>
        </p:txBody>
      </p:sp>
      <p:sp>
        <p:nvSpPr>
          <p:cNvPr id="7" name="日付プレースホルダー 4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E2772-4E1E-4302-B124-CBD262A12B70}" type="datetimeFigureOut">
              <a:rPr lang="ja-JP" altLang="en-US" smtClean="0"/>
              <a:pPr/>
              <a:t>2013/5/6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822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60232" y="620689"/>
            <a:ext cx="2057400" cy="48245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Copyright</a:t>
            </a:r>
            <a:r>
              <a:rPr lang="ja-JP" altLang="en-US" dirty="0" smtClean="0"/>
              <a:t>　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35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Copyright</a:t>
            </a:r>
            <a:r>
              <a:rPr lang="ja-JP" altLang="en-US" dirty="0" smtClean="0"/>
              <a:t>　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236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Copyright</a:t>
            </a:r>
            <a:r>
              <a:rPr lang="ja-JP" altLang="en-US" dirty="0" smtClean="0"/>
              <a:t>　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664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697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Copyright</a:t>
            </a:r>
            <a:r>
              <a:rPr lang="ja-JP" altLang="en-US" dirty="0" smtClean="0"/>
              <a:t>　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469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Copyright</a:t>
            </a:r>
            <a:r>
              <a:rPr lang="ja-JP" altLang="en-US" dirty="0" smtClean="0"/>
              <a:t>　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364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Copyright</a:t>
            </a:r>
            <a:r>
              <a:rPr lang="ja-JP" altLang="en-US" dirty="0" smtClean="0"/>
              <a:t>　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9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Copyright</a:t>
            </a:r>
            <a:r>
              <a:rPr lang="ja-JP" altLang="en-US" dirty="0" smtClean="0"/>
              <a:t>　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98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5688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475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Copyright</a:t>
            </a:r>
            <a:r>
              <a:rPr lang="ja-JP" altLang="en-US" dirty="0" smtClean="0"/>
              <a:t>　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656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Copyright</a:t>
            </a:r>
            <a:r>
              <a:rPr lang="ja-JP" altLang="en-US" dirty="0" smtClean="0"/>
              <a:t>　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110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2772-4E1E-4302-B124-CBD262A12B70}" type="datetimeFigureOut">
              <a:rPr kumimoji="1" lang="ja-JP" altLang="en-US" smtClean="0"/>
              <a:t>2013/5/6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B90B-0056-48B2-9E1F-4D3B49F7F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59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40.atwiki.jp/spellbound/" TargetMode="External"/><Relationship Id="rId2" Type="http://schemas.openxmlformats.org/officeDocument/2006/relationships/hyperlink" Target="http://www7b.biglobe.ne.jp/robe/cppht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xq.net/g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46370"/>
            <a:ext cx="4265744" cy="31993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>
                <a:ln>
                  <a:solidFill>
                    <a:srgbClr val="00B050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チーム</a:t>
            </a:r>
            <a:r>
              <a:rPr kumimoji="1" lang="ja-JP" altLang="en-US" dirty="0" err="1" smtClean="0">
                <a:ln>
                  <a:solidFill>
                    <a:srgbClr val="00B050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せ</a:t>
            </a:r>
            <a:r>
              <a:rPr kumimoji="1" lang="ja-JP" altLang="en-US" dirty="0" smtClean="0">
                <a:ln>
                  <a:solidFill>
                    <a:srgbClr val="00B050"/>
                  </a:solidFill>
                </a:ln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かいじゅコードレビュー</a:t>
            </a:r>
            <a:endParaRPr kumimoji="1" lang="ja-JP" altLang="en-US" dirty="0">
              <a:ln>
                <a:solidFill>
                  <a:srgbClr val="00B050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モンパン大解剖しちゃいます！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34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継承</a:t>
            </a:r>
            <a:r>
              <a:rPr lang="ja-JP" altLang="en-US" dirty="0"/>
              <a:t>先で</a:t>
            </a:r>
            <a:r>
              <a:rPr kumimoji="1" lang="ja-JP" altLang="en-US" dirty="0" smtClean="0"/>
              <a:t>具体化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ボボール</a:t>
            </a:r>
            <a:endParaRPr lang="en-US" altLang="ja-JP" dirty="0" smtClean="0"/>
          </a:p>
          <a:p>
            <a:pPr lvl="1"/>
            <a:r>
              <a:rPr lang="ja-JP" altLang="en-US" dirty="0"/>
              <a:t>エフェクト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炎をまとっている</a:t>
            </a:r>
            <a:endParaRPr lang="en-US" altLang="ja-JP" dirty="0" smtClean="0"/>
          </a:p>
          <a:p>
            <a:pPr lvl="1"/>
            <a:r>
              <a:rPr lang="ja-JP" altLang="en-US" dirty="0"/>
              <a:t>移動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プレイヤーに向かって</a:t>
            </a:r>
            <a:endParaRPr lang="en-US" altLang="ja-JP" dirty="0"/>
          </a:p>
          <a:p>
            <a:pPr marL="914400" lvl="2" indent="0">
              <a:buNone/>
            </a:pPr>
            <a:r>
              <a:rPr lang="ja-JP" altLang="en-US" dirty="0" smtClean="0"/>
              <a:t>　 飛んでくる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パンチ後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パンチのベクトルで飛ぶ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ダメージ後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ぶつかると死亡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ボボールのヘッダー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563888" y="2204864"/>
            <a:ext cx="4680520" cy="3796400"/>
            <a:chOff x="3563888" y="2204864"/>
            <a:chExt cx="4680520" cy="379640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4869160"/>
              <a:ext cx="1221568" cy="1132104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997" y="2204864"/>
              <a:ext cx="3131411" cy="347371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800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継承</a:t>
            </a:r>
            <a:r>
              <a:rPr lang="ja-JP" altLang="en-US" dirty="0"/>
              <a:t>先で</a:t>
            </a:r>
            <a:r>
              <a:rPr kumimoji="1" lang="ja-JP" altLang="en-US" dirty="0" smtClean="0"/>
              <a:t>具体化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ライノス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エフェクト</a:t>
            </a:r>
            <a:endParaRPr lang="en-US" altLang="ja-JP" dirty="0" smtClean="0"/>
          </a:p>
          <a:p>
            <a:pPr lvl="2"/>
            <a:r>
              <a:rPr lang="ja-JP" altLang="en-US" dirty="0"/>
              <a:t>なし</a:t>
            </a:r>
            <a:endParaRPr lang="en-US" altLang="ja-JP" dirty="0" smtClean="0"/>
          </a:p>
          <a:p>
            <a:pPr lvl="1"/>
            <a:r>
              <a:rPr lang="ja-JP" altLang="en-US" dirty="0"/>
              <a:t>移動</a:t>
            </a:r>
            <a:endParaRPr lang="en-US" altLang="ja-JP" dirty="0" smtClean="0"/>
          </a:p>
          <a:p>
            <a:pPr lvl="2"/>
            <a:r>
              <a:rPr lang="ja-JP" altLang="en-US" dirty="0"/>
              <a:t>一直線</a:t>
            </a:r>
            <a:r>
              <a:rPr lang="ja-JP" altLang="en-US" dirty="0" smtClean="0"/>
              <a:t>に進む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パンチ後</a:t>
            </a:r>
            <a:endParaRPr lang="en-US" altLang="ja-JP" dirty="0" smtClean="0"/>
          </a:p>
          <a:p>
            <a:pPr lvl="2"/>
            <a:r>
              <a:rPr lang="ja-JP" altLang="en-US" dirty="0"/>
              <a:t>弧</a:t>
            </a:r>
            <a:r>
              <a:rPr lang="ja-JP" altLang="en-US" dirty="0" smtClean="0"/>
              <a:t>を描いて飛ぶ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ダメージ後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押し戻し</a:t>
            </a:r>
            <a:r>
              <a:rPr lang="ja-JP" altLang="en-US" dirty="0"/>
              <a:t>あり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ライノス</a:t>
            </a:r>
            <a:r>
              <a:rPr lang="ja-JP" altLang="en-US" dirty="0" smtClean="0"/>
              <a:t>のヘッダー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203848" y="2157472"/>
            <a:ext cx="4896544" cy="3882128"/>
            <a:chOff x="3203848" y="2157472"/>
            <a:chExt cx="4896544" cy="388212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4869160"/>
              <a:ext cx="1038824" cy="117044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200" y="2157472"/>
              <a:ext cx="3054192" cy="3791808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370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処理比較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kumimoji="1" lang="ja-JP" altLang="en-US" dirty="0" smtClean="0"/>
              <a:t>ボボールのダメージ処理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544" y="3861048"/>
            <a:ext cx="7920880" cy="4525963"/>
          </a:xfrm>
        </p:spPr>
        <p:txBody>
          <a:bodyPr/>
          <a:lstStyle/>
          <a:p>
            <a:r>
              <a:rPr kumimoji="1" lang="ja-JP" altLang="en-US" dirty="0" smtClean="0"/>
              <a:t>ライノスのダメージ処理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115616" y="1769949"/>
            <a:ext cx="7200799" cy="4375757"/>
            <a:chOff x="1115616" y="1769949"/>
            <a:chExt cx="7200799" cy="437575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062" y="2132950"/>
              <a:ext cx="3227070" cy="158210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4509120"/>
              <a:ext cx="3238596" cy="1636586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cxnSp>
          <p:nvCxnSpPr>
            <p:cNvPr id="8" name="直線矢印コネクタ 7"/>
            <p:cNvCxnSpPr/>
            <p:nvPr/>
          </p:nvCxnSpPr>
          <p:spPr>
            <a:xfrm rot="10800000">
              <a:off x="3427271" y="2984072"/>
              <a:ext cx="187220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rot="10800000">
              <a:off x="3563888" y="5208708"/>
              <a:ext cx="187220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rot="10800000">
              <a:off x="4021695" y="5542990"/>
              <a:ext cx="140661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正方形/長方形 8"/>
            <p:cNvSpPr/>
            <p:nvPr/>
          </p:nvSpPr>
          <p:spPr>
            <a:xfrm>
              <a:off x="5652120" y="2336001"/>
              <a:ext cx="2664295" cy="129614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solidFill>
                    <a:schemeClr val="tx1"/>
                  </a:solidFill>
                </a:rPr>
                <a:t>ダメージを与えるとここで死亡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652120" y="4653136"/>
              <a:ext cx="2664295" cy="129614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solidFill>
                    <a:schemeClr val="tx1"/>
                  </a:solidFill>
                </a:rPr>
                <a:t>ダメージを与えると</a:t>
              </a:r>
              <a:endParaRPr kumimoji="1" lang="en-US" altLang="ja-JP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1400" dirty="0" smtClean="0">
                  <a:solidFill>
                    <a:schemeClr val="tx1"/>
                  </a:solidFill>
                </a:rPr>
                <a:t>プレイヤーを押し戻して</a:t>
              </a:r>
              <a:endParaRPr lang="en-US" altLang="ja-JP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400" dirty="0" smtClean="0">
                  <a:solidFill>
                    <a:schemeClr val="tx1"/>
                  </a:solidFill>
                </a:rPr>
                <a:t>モーション切り替え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003" y="1769949"/>
              <a:ext cx="1221568" cy="1132104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645024"/>
              <a:ext cx="1256977" cy="1416232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110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継承にできること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同じ関数名で違う処理ができる。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1043608" y="2492896"/>
            <a:ext cx="54726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Enemy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*</a:t>
            </a:r>
            <a:r>
              <a:rPr kumimoji="1" lang="en-US" altLang="ja-JP" dirty="0" smtClean="0">
                <a:solidFill>
                  <a:schemeClr val="tx1"/>
                </a:solidFill>
              </a:rPr>
              <a:t>monsters[3]</a:t>
            </a: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m</a:t>
            </a:r>
            <a:r>
              <a:rPr kumimoji="1" lang="en-US" altLang="ja-JP" dirty="0" smtClean="0">
                <a:solidFill>
                  <a:schemeClr val="tx1"/>
                </a:solidFill>
              </a:rPr>
              <a:t>onsters[0]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=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new </a:t>
            </a:r>
            <a:r>
              <a:rPr lang="en-US" altLang="ja-JP" dirty="0" err="1" smtClean="0">
                <a:solidFill>
                  <a:schemeClr val="tx1"/>
                </a:solidFill>
              </a:rPr>
              <a:t>Fire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Ball</a:t>
            </a:r>
            <a:r>
              <a:rPr kumimoji="1" lang="en-US" altLang="ja-JP" dirty="0" smtClean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monsters[1] = new Rhinos();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m</a:t>
            </a:r>
            <a:r>
              <a:rPr kumimoji="1" lang="en-US" altLang="ja-JP" dirty="0" smtClean="0">
                <a:solidFill>
                  <a:schemeClr val="tx1"/>
                </a:solidFill>
              </a:rPr>
              <a:t>onsters[2] = new Monkey();</a:t>
            </a: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f</a:t>
            </a:r>
            <a:r>
              <a:rPr kumimoji="1" lang="en-US" altLang="ja-JP" dirty="0" smtClean="0">
                <a:solidFill>
                  <a:schemeClr val="tx1"/>
                </a:solidFill>
              </a:rPr>
              <a:t>or(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int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i</a:t>
            </a:r>
            <a:r>
              <a:rPr kumimoji="1" lang="en-US" altLang="ja-JP" dirty="0" smtClean="0">
                <a:solidFill>
                  <a:schemeClr val="tx1"/>
                </a:solidFill>
              </a:rPr>
              <a:t> = 0;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i</a:t>
            </a:r>
            <a:r>
              <a:rPr kumimoji="1" lang="en-US" altLang="ja-JP" dirty="0" smtClean="0">
                <a:solidFill>
                  <a:schemeClr val="tx1"/>
                </a:solidFill>
              </a:rPr>
              <a:t> &lt; 3;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i</a:t>
            </a:r>
            <a:r>
              <a:rPr kumimoji="1" lang="en-US" altLang="ja-JP" dirty="0" smtClean="0">
                <a:solidFill>
                  <a:schemeClr val="tx1"/>
                </a:solidFill>
              </a:rPr>
              <a:t>++){</a:t>
            </a:r>
          </a:p>
          <a:p>
            <a:r>
              <a:rPr lang="en-US" altLang="ja-JP" dirty="0">
                <a:solidFill>
                  <a:schemeClr val="tx1"/>
                </a:solidFill>
              </a:rPr>
              <a:t>	</a:t>
            </a:r>
            <a:r>
              <a:rPr lang="en-US" altLang="ja-JP" dirty="0" smtClean="0">
                <a:solidFill>
                  <a:schemeClr val="tx1"/>
                </a:solidFill>
              </a:rPr>
              <a:t>Monsters[</a:t>
            </a:r>
            <a:r>
              <a:rPr lang="en-US" altLang="ja-JP" dirty="0" err="1" smtClean="0">
                <a:solidFill>
                  <a:schemeClr val="tx1"/>
                </a:solidFill>
              </a:rPr>
              <a:t>i</a:t>
            </a:r>
            <a:r>
              <a:rPr lang="en-US" altLang="ja-JP" dirty="0" smtClean="0">
                <a:solidFill>
                  <a:schemeClr val="tx1"/>
                </a:solidFill>
              </a:rPr>
              <a:t>]-&gt;update();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}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4860032" y="2924944"/>
            <a:ext cx="2808312" cy="1296144"/>
          </a:xfrm>
          <a:prstGeom prst="wedgeRectCallout">
            <a:avLst>
              <a:gd name="adj1" fmla="val -70109"/>
              <a:gd name="adj2" fmla="val 95290"/>
            </a:avLst>
          </a:prstGeom>
          <a:solidFill>
            <a:schemeClr val="bg1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各クラス</a:t>
            </a:r>
            <a:r>
              <a:rPr lang="ja-JP" altLang="en-US" dirty="0" smtClean="0">
                <a:solidFill>
                  <a:schemeClr val="tx1"/>
                </a:solidFill>
              </a:rPr>
              <a:t>が持つ</a:t>
            </a:r>
            <a:r>
              <a:rPr lang="en-US" altLang="ja-JP" dirty="0" smtClean="0">
                <a:solidFill>
                  <a:schemeClr val="tx1"/>
                </a:solidFill>
              </a:rPr>
              <a:t>update()</a:t>
            </a:r>
            <a:r>
              <a:rPr lang="ja-JP" altLang="en-US" dirty="0" smtClean="0">
                <a:solidFill>
                  <a:schemeClr val="tx1"/>
                </a:solidFill>
              </a:rPr>
              <a:t>の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中身の処理を行ってくれる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32824" y="5397144"/>
            <a:ext cx="3995160" cy="1416232"/>
            <a:chOff x="432824" y="5397144"/>
            <a:chExt cx="3995160" cy="141623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24" y="5517232"/>
              <a:ext cx="1221568" cy="1132104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5397144"/>
              <a:ext cx="1256977" cy="1416232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872" y="5445224"/>
              <a:ext cx="1052112" cy="1346703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351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継承にできること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共通項</a:t>
            </a:r>
            <a:r>
              <a:rPr lang="ja-JP" altLang="en-US" sz="2400" dirty="0" smtClean="0"/>
              <a:t>を持つクラスから派生できる</a:t>
            </a:r>
            <a:endParaRPr lang="en-US" altLang="ja-JP" sz="2400" dirty="0" smtClean="0"/>
          </a:p>
          <a:p>
            <a:r>
              <a:rPr lang="ja-JP" altLang="en-US" sz="2400" dirty="0" smtClean="0"/>
              <a:t>新たな要素を加えられる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251520" y="2636912"/>
            <a:ext cx="8779985" cy="4104456"/>
            <a:chOff x="251520" y="2636912"/>
            <a:chExt cx="8779985" cy="4104456"/>
          </a:xfrm>
        </p:grpSpPr>
        <p:cxnSp>
          <p:nvCxnSpPr>
            <p:cNvPr id="19" name="直線コネクタ 18"/>
            <p:cNvCxnSpPr>
              <a:stCxn id="12" idx="0"/>
              <a:endCxn id="4" idx="2"/>
            </p:cNvCxnSpPr>
            <p:nvPr/>
          </p:nvCxnSpPr>
          <p:spPr>
            <a:xfrm flipV="1">
              <a:off x="2989576" y="3140968"/>
              <a:ext cx="1510416" cy="1872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698720"/>
              <a:ext cx="1038824" cy="117044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5" name="直線コネクタ 34"/>
            <p:cNvCxnSpPr>
              <a:stCxn id="11" idx="0"/>
              <a:endCxn id="4" idx="2"/>
            </p:cNvCxnSpPr>
            <p:nvPr/>
          </p:nvCxnSpPr>
          <p:spPr>
            <a:xfrm flipH="1" flipV="1">
              <a:off x="4499992" y="3140968"/>
              <a:ext cx="1685089" cy="18825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5" idx="0"/>
            </p:cNvCxnSpPr>
            <p:nvPr/>
          </p:nvCxnSpPr>
          <p:spPr>
            <a:xfrm flipV="1">
              <a:off x="756300" y="3140969"/>
              <a:ext cx="3743692" cy="648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/>
            <p:cNvSpPr/>
            <p:nvPr/>
          </p:nvSpPr>
          <p:spPr>
            <a:xfrm>
              <a:off x="3779912" y="2636912"/>
              <a:ext cx="1440160" cy="504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Enemy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789521"/>
              <a:ext cx="1009560" cy="935623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666474"/>
              <a:ext cx="1052111" cy="1346702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3489296"/>
              <a:ext cx="1476905" cy="1451872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3645024"/>
              <a:ext cx="1363161" cy="1212743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3645024"/>
              <a:ext cx="1351270" cy="128056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3866" y="5023529"/>
              <a:ext cx="2102430" cy="171783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5013176"/>
              <a:ext cx="1155632" cy="169078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3" name="直線コネクタ 22"/>
            <p:cNvCxnSpPr>
              <a:stCxn id="6" idx="0"/>
              <a:endCxn id="4" idx="2"/>
            </p:cNvCxnSpPr>
            <p:nvPr/>
          </p:nvCxnSpPr>
          <p:spPr>
            <a:xfrm flipH="1" flipV="1">
              <a:off x="4499992" y="3140968"/>
              <a:ext cx="742080" cy="5255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stCxn id="9" idx="0"/>
              <a:endCxn id="4" idx="2"/>
            </p:cNvCxnSpPr>
            <p:nvPr/>
          </p:nvCxnSpPr>
          <p:spPr>
            <a:xfrm flipV="1">
              <a:off x="3795268" y="3140968"/>
              <a:ext cx="704724" cy="557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stCxn id="10" idx="0"/>
              <a:endCxn id="4" idx="2"/>
            </p:cNvCxnSpPr>
            <p:nvPr/>
          </p:nvCxnSpPr>
          <p:spPr>
            <a:xfrm flipH="1" flipV="1">
              <a:off x="4499992" y="3140968"/>
              <a:ext cx="2331819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8" idx="0"/>
              <a:endCxn id="4" idx="2"/>
            </p:cNvCxnSpPr>
            <p:nvPr/>
          </p:nvCxnSpPr>
          <p:spPr>
            <a:xfrm flipH="1" flipV="1">
              <a:off x="4499992" y="3140968"/>
              <a:ext cx="3849933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69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こんなことができる！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91064" cy="4525963"/>
          </a:xfrm>
        </p:spPr>
        <p:txBody>
          <a:bodyPr/>
          <a:lstStyle/>
          <a:p>
            <a:r>
              <a:rPr kumimoji="1" lang="ja-JP" altLang="en-US" dirty="0" smtClean="0"/>
              <a:t>既存クラスを拡張することができる！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たとえば</a:t>
            </a:r>
            <a:r>
              <a:rPr lang="en-US" altLang="ja-JP" dirty="0" smtClean="0"/>
              <a:t>FKUT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画像を読み込んだりする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クラス</a:t>
            </a:r>
            <a:endParaRPr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拡張版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拡大縮小を行ったりできるクラスに拡張！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115616" y="2708920"/>
            <a:ext cx="6480720" cy="2755468"/>
            <a:chOff x="1115616" y="2708920"/>
            <a:chExt cx="6480720" cy="2755468"/>
          </a:xfrm>
        </p:grpSpPr>
        <p:sp>
          <p:nvSpPr>
            <p:cNvPr id="4" name="正方形/長方形 3"/>
            <p:cNvSpPr/>
            <p:nvPr/>
          </p:nvSpPr>
          <p:spPr>
            <a:xfrm>
              <a:off x="1115616" y="2708920"/>
              <a:ext cx="2160240" cy="72008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>
                  <a:solidFill>
                    <a:schemeClr val="tx1"/>
                  </a:solidFill>
                </a:rPr>
                <a:t>f</a:t>
              </a:r>
              <a:r>
                <a:rPr kumimoji="1" lang="en-US" altLang="ja-JP" dirty="0" err="1" smtClean="0">
                  <a:solidFill>
                    <a:schemeClr val="tx1"/>
                  </a:solidFill>
                </a:rPr>
                <a:t>kut_SpriteModel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364088" y="2708920"/>
              <a:ext cx="2160240" cy="720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 smtClean="0">
                  <a:solidFill>
                    <a:srgbClr val="FF0000"/>
                  </a:solidFill>
                </a:rPr>
                <a:t>Instruct_UI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右矢印 7"/>
            <p:cNvSpPr/>
            <p:nvPr/>
          </p:nvSpPr>
          <p:spPr>
            <a:xfrm>
              <a:off x="3779912" y="2708920"/>
              <a:ext cx="1152128" cy="720080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607196" y="4941168"/>
              <a:ext cx="598914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自分たちのオリジナルクラスにしよう！</a:t>
              </a:r>
              <a:endParaRPr lang="ja-JP" alt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4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継承の利点まとめ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ja-JP" altLang="en-US" dirty="0"/>
              <a:t>同じ関数名で違う処理ができる。</a:t>
            </a:r>
            <a:endParaRPr lang="en-US" altLang="ja-JP" dirty="0"/>
          </a:p>
          <a:p>
            <a:pPr>
              <a:lnSpc>
                <a:spcPct val="250000"/>
              </a:lnSpc>
            </a:pPr>
            <a:r>
              <a:rPr lang="ja-JP" altLang="en-US" dirty="0" smtClean="0"/>
              <a:t>新た</a:t>
            </a:r>
            <a:r>
              <a:rPr lang="ja-JP" altLang="en-US" dirty="0"/>
              <a:t>な要素を加えられる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lnSpc>
                <a:spcPct val="250000"/>
              </a:lnSpc>
            </a:pPr>
            <a:r>
              <a:rPr lang="ja-JP" altLang="en-US" dirty="0"/>
              <a:t>既存クラスを拡張することができる！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80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ゲームシーンの作られ方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ゲームシーンも複数の変数でできている。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5496" y="2276872"/>
            <a:ext cx="8712968" cy="3888432"/>
            <a:chOff x="35496" y="2276872"/>
            <a:chExt cx="8712968" cy="3888432"/>
          </a:xfrm>
        </p:grpSpPr>
        <p:sp>
          <p:nvSpPr>
            <p:cNvPr id="5" name="円/楕円 4"/>
            <p:cNvSpPr/>
            <p:nvPr/>
          </p:nvSpPr>
          <p:spPr>
            <a:xfrm>
              <a:off x="3558646" y="5589240"/>
              <a:ext cx="1728192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</a:rPr>
                <a:t>プレイヤー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870" y="2960044"/>
              <a:ext cx="4265744" cy="239614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12" name="直線コネクタ 11"/>
            <p:cNvCxnSpPr>
              <a:stCxn id="8" idx="3"/>
            </p:cNvCxnSpPr>
            <p:nvPr/>
          </p:nvCxnSpPr>
          <p:spPr>
            <a:xfrm flipH="1">
              <a:off x="6300192" y="2768573"/>
              <a:ext cx="685136" cy="300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8" idx="3"/>
            </p:cNvCxnSpPr>
            <p:nvPr/>
          </p:nvCxnSpPr>
          <p:spPr>
            <a:xfrm flipH="1">
              <a:off x="2987824" y="2768573"/>
              <a:ext cx="3997504" cy="44440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円/楕円 7"/>
            <p:cNvSpPr/>
            <p:nvPr/>
          </p:nvSpPr>
          <p:spPr>
            <a:xfrm>
              <a:off x="6732240" y="2276872"/>
              <a:ext cx="1728192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UI</a:t>
              </a:r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7020272" y="4583211"/>
              <a:ext cx="1728192" cy="5760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ステージ</a:t>
              </a:r>
              <a:endParaRPr kumimoji="1" lang="ja-JP" altLang="en-US" dirty="0"/>
            </a:p>
          </p:txBody>
        </p:sp>
        <p:cxnSp>
          <p:nvCxnSpPr>
            <p:cNvPr id="21" name="直線コネクタ 20"/>
            <p:cNvCxnSpPr>
              <a:stCxn id="7" idx="2"/>
            </p:cNvCxnSpPr>
            <p:nvPr/>
          </p:nvCxnSpPr>
          <p:spPr>
            <a:xfrm flipH="1">
              <a:off x="6300192" y="4871243"/>
              <a:ext cx="720080" cy="362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endCxn id="6" idx="6"/>
            </p:cNvCxnSpPr>
            <p:nvPr/>
          </p:nvCxnSpPr>
          <p:spPr>
            <a:xfrm flipH="1" flipV="1">
              <a:off x="2195737" y="3789041"/>
              <a:ext cx="2088231" cy="36907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/楕円 5"/>
            <p:cNvSpPr/>
            <p:nvPr/>
          </p:nvSpPr>
          <p:spPr>
            <a:xfrm>
              <a:off x="35496" y="3501008"/>
              <a:ext cx="2160241" cy="57606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</a:rPr>
                <a:t>敵モンスター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コネクタ 25"/>
            <p:cNvCxnSpPr>
              <a:endCxn id="10" idx="6"/>
            </p:cNvCxnSpPr>
            <p:nvPr/>
          </p:nvCxnSpPr>
          <p:spPr>
            <a:xfrm flipH="1">
              <a:off x="1944216" y="5071328"/>
              <a:ext cx="876662" cy="124246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円/楕円 9"/>
            <p:cNvSpPr/>
            <p:nvPr/>
          </p:nvSpPr>
          <p:spPr>
            <a:xfrm>
              <a:off x="216024" y="4907542"/>
              <a:ext cx="1728192" cy="57606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BGM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62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コードで見ると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038600" cy="4525963"/>
          </a:xfrm>
        </p:spPr>
        <p:txBody>
          <a:bodyPr/>
          <a:lstStyle/>
          <a:p>
            <a:r>
              <a:rPr lang="ja-JP" altLang="en-US" dirty="0"/>
              <a:t>ゲームシーンも</a:t>
            </a:r>
            <a:r>
              <a:rPr lang="ja-JP" altLang="en-US" dirty="0" smtClean="0"/>
              <a:t>クラス</a:t>
            </a:r>
            <a:endParaRPr lang="en-US" altLang="ja-JP" dirty="0"/>
          </a:p>
          <a:p>
            <a:r>
              <a:rPr lang="ja-JP" altLang="en-US" dirty="0" smtClean="0"/>
              <a:t>大まかな変数一覧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Game_kinect</a:t>
            </a:r>
            <a:r>
              <a:rPr lang="ja-JP" altLang="en-US" dirty="0" smtClean="0"/>
              <a:t>クラス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プレイヤーとなるもの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Base_EManager</a:t>
            </a:r>
            <a:r>
              <a:rPr lang="ja-JP" altLang="en-US" dirty="0" smtClean="0"/>
              <a:t>クラス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全ての敵を管理する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Stage_Manager</a:t>
            </a:r>
            <a:r>
              <a:rPr lang="ja-JP" altLang="en-US" dirty="0" smtClean="0"/>
              <a:t>クラス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ステージモデルの管理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4525963"/>
          </a:xfrm>
        </p:spPr>
        <p:txBody>
          <a:bodyPr/>
          <a:lstStyle/>
          <a:p>
            <a:r>
              <a:rPr lang="ja-JP" altLang="en-US" dirty="0"/>
              <a:t>ゲームシーン</a:t>
            </a:r>
            <a:r>
              <a:rPr lang="ja-JP" altLang="en-US" dirty="0" smtClean="0"/>
              <a:t>もクラス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90010"/>
            <a:ext cx="3785668" cy="33992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76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実際</a:t>
            </a:r>
            <a:r>
              <a:rPr lang="ja-JP" altLang="en-US" dirty="0" smtClean="0"/>
              <a:t>に遊ぶ部分</a:t>
            </a:r>
            <a:r>
              <a:rPr kumimoji="1" lang="ja-JP" altLang="en-US" dirty="0" smtClean="0"/>
              <a:t>の処理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それぞれ</a:t>
            </a:r>
            <a:r>
              <a:rPr lang="ja-JP" altLang="en-US" dirty="0" smtClean="0"/>
              <a:t>が必要な情報を受け取り更新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6" y="2196928"/>
            <a:ext cx="7721918" cy="23742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11560" y="486916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err="1" smtClean="0"/>
              <a:t>EffectM</a:t>
            </a:r>
            <a:r>
              <a:rPr kumimoji="1" lang="ja-JP" altLang="en-US" dirty="0" smtClean="0"/>
              <a:t>は</a:t>
            </a:r>
            <a:r>
              <a:rPr kumimoji="1" lang="en-US" altLang="ja-JP" dirty="0" err="1" smtClean="0"/>
              <a:t>EnemyM</a:t>
            </a:r>
            <a:r>
              <a:rPr kumimoji="1" lang="ja-JP" altLang="en-US" dirty="0" smtClean="0"/>
              <a:t>の敵情報を受け取る</a:t>
            </a:r>
            <a:endParaRPr kumimoji="1"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Player</a:t>
            </a:r>
            <a:r>
              <a:rPr lang="ja-JP" altLang="en-US" dirty="0" smtClean="0"/>
              <a:t>は</a:t>
            </a:r>
            <a:r>
              <a:rPr lang="en-US" altLang="ja-JP" dirty="0" err="1" smtClean="0"/>
              <a:t>ref_kinect</a:t>
            </a:r>
            <a:r>
              <a:rPr lang="ja-JP" altLang="en-US" dirty="0" smtClean="0"/>
              <a:t>から情報を受け取る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err="1" smtClean="0"/>
              <a:t>EnemyM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Player</a:t>
            </a:r>
            <a:r>
              <a:rPr kumimoji="1" lang="ja-JP" altLang="en-US" dirty="0" smtClean="0"/>
              <a:t>や</a:t>
            </a:r>
            <a:r>
              <a:rPr kumimoji="1" lang="en-US" altLang="ja-JP" dirty="0" err="1" smtClean="0"/>
              <a:t>EffectM</a:t>
            </a:r>
            <a:r>
              <a:rPr kumimoji="1" lang="ja-JP" altLang="en-US" dirty="0" smtClean="0"/>
              <a:t>などの情報を受け取る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24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97152"/>
          </a:xfrm>
        </p:spPr>
        <p:txBody>
          <a:bodyPr>
            <a:normAutofit fontScale="40000" lnSpcReduction="20000"/>
          </a:bodyPr>
          <a:lstStyle/>
          <a:p>
            <a:r>
              <a:rPr kumimoji="1" lang="ja-JP" altLang="en-US" sz="4900" b="1" dirty="0" smtClean="0">
                <a:solidFill>
                  <a:srgbClr val="FF0000"/>
                </a:solidFill>
              </a:rPr>
              <a:t>はじめに</a:t>
            </a:r>
            <a:endParaRPr kumimoji="1" lang="en-US" altLang="ja-JP" sz="4900" b="1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4900" dirty="0"/>
              <a:t>役割</a:t>
            </a:r>
            <a:r>
              <a:rPr lang="ja-JP" altLang="en-US" sz="4900" dirty="0" smtClean="0"/>
              <a:t>分担</a:t>
            </a:r>
            <a:endParaRPr lang="en-US" altLang="ja-JP" sz="4900" dirty="0" smtClean="0"/>
          </a:p>
          <a:p>
            <a:r>
              <a:rPr lang="ja-JP" altLang="en-US" sz="4900" b="1" dirty="0" smtClean="0">
                <a:solidFill>
                  <a:schemeClr val="bg1">
                    <a:lumMod val="50000"/>
                  </a:schemeClr>
                </a:solidFill>
              </a:rPr>
              <a:t>モンパン大解剖！</a:t>
            </a:r>
            <a:endParaRPr kumimoji="1" lang="en-US" altLang="ja-JP" sz="4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sz="4900" dirty="0" smtClean="0"/>
              <a:t>モンパンも継承使ってます！</a:t>
            </a:r>
            <a:endParaRPr kumimoji="1" lang="en-US" altLang="ja-JP" sz="4900" dirty="0" smtClean="0"/>
          </a:p>
          <a:p>
            <a:pPr lvl="1"/>
            <a:r>
              <a:rPr lang="ja-JP" altLang="en-US" sz="4900" dirty="0" smtClean="0"/>
              <a:t>モンパンのゲームシーン作られ方</a:t>
            </a:r>
            <a:endParaRPr lang="en-US" altLang="ja-JP" sz="4900" dirty="0" smtClean="0"/>
          </a:p>
          <a:p>
            <a:pPr lvl="1"/>
            <a:r>
              <a:rPr lang="ja-JP" altLang="en-US" sz="4900" dirty="0" smtClean="0"/>
              <a:t>モンパンの作られ方</a:t>
            </a:r>
            <a:endParaRPr lang="en-US" altLang="ja-JP" sz="4900" dirty="0" smtClean="0"/>
          </a:p>
          <a:p>
            <a:r>
              <a:rPr lang="ja-JP" altLang="en-US" sz="4900" b="1" dirty="0" smtClean="0">
                <a:solidFill>
                  <a:schemeClr val="accent6">
                    <a:lumMod val="75000"/>
                  </a:schemeClr>
                </a:solidFill>
              </a:rPr>
              <a:t>ちょっとコアなお話</a:t>
            </a:r>
            <a:endParaRPr lang="en-US" altLang="ja-JP" sz="49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altLang="ja-JP" sz="4900" dirty="0" smtClean="0"/>
              <a:t>Kinect</a:t>
            </a:r>
            <a:r>
              <a:rPr lang="ja-JP" altLang="en-US" sz="4900" dirty="0" smtClean="0"/>
              <a:t>のお話</a:t>
            </a:r>
            <a:endParaRPr lang="en-US" altLang="ja-JP" sz="4900" dirty="0" smtClean="0"/>
          </a:p>
          <a:p>
            <a:pPr lvl="1"/>
            <a:r>
              <a:rPr lang="en-US" altLang="ja-JP" sz="4900" dirty="0" smtClean="0"/>
              <a:t>STL</a:t>
            </a:r>
            <a:r>
              <a:rPr lang="ja-JP" altLang="en-US" sz="4900" dirty="0"/>
              <a:t>・</a:t>
            </a:r>
            <a:r>
              <a:rPr lang="en-US" altLang="ja-JP" sz="4900" dirty="0" smtClean="0"/>
              <a:t>CSV</a:t>
            </a:r>
            <a:r>
              <a:rPr lang="ja-JP" altLang="en-US" sz="4900" dirty="0" err="1"/>
              <a:t>・</a:t>
            </a:r>
            <a:r>
              <a:rPr lang="en-US" altLang="ja-JP" sz="4900" dirty="0" smtClean="0"/>
              <a:t>boost</a:t>
            </a:r>
            <a:r>
              <a:rPr lang="ja-JP" altLang="en-US" sz="4900" dirty="0" smtClean="0"/>
              <a:t>のお話</a:t>
            </a:r>
            <a:endParaRPr lang="en-US" altLang="ja-JP" sz="4900" dirty="0" smtClean="0"/>
          </a:p>
          <a:p>
            <a:pPr lvl="1"/>
            <a:r>
              <a:rPr lang="ja-JP" altLang="en-US" sz="4900" dirty="0" smtClean="0"/>
              <a:t>トゥーンレンダリングのお話</a:t>
            </a:r>
            <a:endParaRPr lang="en-US" altLang="ja-JP" sz="4900" dirty="0" smtClean="0"/>
          </a:p>
          <a:p>
            <a:r>
              <a:rPr lang="ja-JP" altLang="en-US" sz="4900" b="1" dirty="0">
                <a:solidFill>
                  <a:srgbClr val="00B050"/>
                </a:solidFill>
              </a:rPr>
              <a:t>こういう</a:t>
            </a:r>
            <a:r>
              <a:rPr lang="ja-JP" altLang="en-US" sz="4900" b="1" dirty="0" smtClean="0">
                <a:solidFill>
                  <a:srgbClr val="00B050"/>
                </a:solidFill>
              </a:rPr>
              <a:t>のがあると便利だよ！</a:t>
            </a:r>
            <a:endParaRPr lang="en-US" altLang="ja-JP" sz="4900" b="1" dirty="0">
              <a:solidFill>
                <a:srgbClr val="00B050"/>
              </a:solidFill>
            </a:endParaRPr>
          </a:p>
          <a:p>
            <a:pPr lvl="1"/>
            <a:r>
              <a:rPr lang="ja-JP" altLang="en-US" sz="4900" dirty="0" smtClean="0"/>
              <a:t>ショートカットキー</a:t>
            </a:r>
            <a:endParaRPr lang="en-US" altLang="ja-JP" sz="4900" dirty="0" smtClean="0"/>
          </a:p>
          <a:p>
            <a:pPr lvl="1"/>
            <a:r>
              <a:rPr lang="ja-JP" altLang="en-US" sz="4900" dirty="0"/>
              <a:t>継承図</a:t>
            </a:r>
            <a:endParaRPr lang="en-US" altLang="ja-JP" sz="4900" dirty="0" smtClean="0"/>
          </a:p>
          <a:p>
            <a:r>
              <a:rPr lang="ja-JP" altLang="en-US" sz="4900" b="1" dirty="0" smtClean="0">
                <a:solidFill>
                  <a:srgbClr val="FF0000"/>
                </a:solidFill>
              </a:rPr>
              <a:t>まず一年半を振り返って</a:t>
            </a:r>
            <a:endParaRPr lang="en-US" altLang="ja-JP" sz="4900" dirty="0" smtClean="0"/>
          </a:p>
          <a:p>
            <a:r>
              <a:rPr lang="ja-JP" altLang="en-US" sz="4900" b="1" dirty="0" smtClean="0">
                <a:solidFill>
                  <a:schemeClr val="accent6">
                    <a:lumMod val="75000"/>
                  </a:schemeClr>
                </a:solidFill>
              </a:rPr>
              <a:t>その他のオススメ教えます！</a:t>
            </a:r>
            <a:endParaRPr lang="en-US" altLang="ja-JP" sz="49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4900" b="1" dirty="0"/>
              <a:t>質疑</a:t>
            </a:r>
            <a:r>
              <a:rPr lang="ja-JP" altLang="en-US" sz="4900" b="1" dirty="0" smtClean="0"/>
              <a:t>応答</a:t>
            </a:r>
            <a:endParaRPr lang="en-US" altLang="ja-JP" sz="4900" b="1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70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実際に遊ぶ部分</a:t>
            </a:r>
            <a:r>
              <a:rPr kumimoji="1" lang="ja-JP" altLang="en-US" dirty="0" smtClean="0"/>
              <a:t>の処理イメージ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Play_Update()</a:t>
            </a:r>
            <a:r>
              <a:rPr kumimoji="1" lang="ja-JP" altLang="en-US" dirty="0" smtClean="0"/>
              <a:t>関数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0" y="1563361"/>
            <a:ext cx="9069690" cy="4745959"/>
            <a:chOff x="0" y="1563361"/>
            <a:chExt cx="9069690" cy="4745959"/>
          </a:xfrm>
        </p:grpSpPr>
        <p:cxnSp>
          <p:nvCxnSpPr>
            <p:cNvPr id="33" name="直線矢印コネクタ 32"/>
            <p:cNvCxnSpPr>
              <a:stCxn id="7" idx="0"/>
              <a:endCxn id="8" idx="2"/>
            </p:cNvCxnSpPr>
            <p:nvPr/>
          </p:nvCxnSpPr>
          <p:spPr>
            <a:xfrm flipH="1" flipV="1">
              <a:off x="545137" y="2745921"/>
              <a:ext cx="642487" cy="18305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>
              <a:stCxn id="62" idx="0"/>
              <a:endCxn id="5" idx="0"/>
            </p:cNvCxnSpPr>
            <p:nvPr/>
          </p:nvCxnSpPr>
          <p:spPr>
            <a:xfrm flipH="1">
              <a:off x="5340550" y="1563361"/>
              <a:ext cx="2157946" cy="65683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5" idx="2"/>
              <a:endCxn id="8" idx="7"/>
            </p:cNvCxnSpPr>
            <p:nvPr/>
          </p:nvCxnSpPr>
          <p:spPr>
            <a:xfrm flipH="1">
              <a:off x="2389018" y="2508224"/>
              <a:ext cx="2087436" cy="340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>
              <a:stCxn id="61" idx="1"/>
              <a:endCxn id="8" idx="3"/>
            </p:cNvCxnSpPr>
            <p:nvPr/>
          </p:nvCxnSpPr>
          <p:spPr>
            <a:xfrm flipH="1" flipV="1">
              <a:off x="861497" y="2949590"/>
              <a:ext cx="2983980" cy="29033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円/楕円 4"/>
            <p:cNvSpPr/>
            <p:nvPr/>
          </p:nvSpPr>
          <p:spPr>
            <a:xfrm>
              <a:off x="4476454" y="2220192"/>
              <a:ext cx="1728192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Player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7315177" y="4489049"/>
              <a:ext cx="1728192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 smtClean="0"/>
                <a:t>Combo_UI</a:t>
              </a:r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23528" y="4576489"/>
              <a:ext cx="1728192" cy="5760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Stage</a:t>
              </a:r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545137" y="2457888"/>
              <a:ext cx="2160241" cy="57606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>
                  <a:solidFill>
                    <a:schemeClr val="tx1"/>
                  </a:solidFill>
                </a:rPr>
                <a:t>EnemyM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0" y="5733256"/>
              <a:ext cx="1728192" cy="57606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BGM</a:t>
              </a:r>
              <a:endParaRPr kumimoji="1" lang="ja-JP" altLang="en-US" dirty="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7315177" y="3212755"/>
              <a:ext cx="1728192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HP</a:t>
              </a:r>
              <a:r>
                <a:rPr lang="en-US" altLang="ja-JP" dirty="0" smtClean="0"/>
                <a:t>_UI</a:t>
              </a:r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793503" y="4192626"/>
              <a:ext cx="2160241" cy="57606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 smtClean="0">
                  <a:solidFill>
                    <a:schemeClr val="tx1"/>
                  </a:solidFill>
                </a:rPr>
                <a:t>EffectM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直線矢印コネクタ 12"/>
            <p:cNvCxnSpPr>
              <a:stCxn id="5" idx="5"/>
              <a:endCxn id="6" idx="1"/>
            </p:cNvCxnSpPr>
            <p:nvPr/>
          </p:nvCxnSpPr>
          <p:spPr>
            <a:xfrm>
              <a:off x="5951558" y="2711893"/>
              <a:ext cx="1616707" cy="186151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stCxn id="5" idx="6"/>
              <a:endCxn id="10" idx="0"/>
            </p:cNvCxnSpPr>
            <p:nvPr/>
          </p:nvCxnSpPr>
          <p:spPr>
            <a:xfrm>
              <a:off x="6204646" y="2508224"/>
              <a:ext cx="1974627" cy="70453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>
              <a:stCxn id="8" idx="5"/>
              <a:endCxn id="11" idx="0"/>
            </p:cNvCxnSpPr>
            <p:nvPr/>
          </p:nvCxnSpPr>
          <p:spPr>
            <a:xfrm>
              <a:off x="2389018" y="2949590"/>
              <a:ext cx="1484606" cy="124303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>
              <a:stCxn id="11" idx="1"/>
              <a:endCxn id="8" idx="4"/>
            </p:cNvCxnSpPr>
            <p:nvPr/>
          </p:nvCxnSpPr>
          <p:spPr>
            <a:xfrm flipH="1" flipV="1">
              <a:off x="1625258" y="3033953"/>
              <a:ext cx="1484605" cy="124303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円/楕円 59"/>
            <p:cNvSpPr/>
            <p:nvPr/>
          </p:nvSpPr>
          <p:spPr>
            <a:xfrm>
              <a:off x="3655328" y="3010360"/>
              <a:ext cx="1298416" cy="43280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scene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3655328" y="5783245"/>
              <a:ext cx="1298416" cy="4760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camera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6634400" y="1563361"/>
              <a:ext cx="1728192" cy="4760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>
                  <a:solidFill>
                    <a:schemeClr val="tx1"/>
                  </a:solidFill>
                </a:rPr>
                <a:t>r</a:t>
              </a:r>
              <a:r>
                <a:rPr lang="en-US" altLang="ja-JP" dirty="0" err="1" smtClean="0">
                  <a:solidFill>
                    <a:schemeClr val="tx1"/>
                  </a:solidFill>
                </a:rPr>
                <a:t>ef_kinect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1" name="直線矢印コネクタ 120"/>
            <p:cNvCxnSpPr>
              <a:stCxn id="61" idx="7"/>
              <a:endCxn id="5" idx="4"/>
            </p:cNvCxnSpPr>
            <p:nvPr/>
          </p:nvCxnSpPr>
          <p:spPr>
            <a:xfrm flipV="1">
              <a:off x="4763595" y="2796256"/>
              <a:ext cx="576955" cy="30567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矢印コネクタ 123"/>
            <p:cNvCxnSpPr>
              <a:stCxn id="61" idx="0"/>
              <a:endCxn id="11" idx="4"/>
            </p:cNvCxnSpPr>
            <p:nvPr/>
          </p:nvCxnSpPr>
          <p:spPr>
            <a:xfrm flipH="1" flipV="1">
              <a:off x="3873624" y="4768691"/>
              <a:ext cx="430912" cy="10145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矢印コネクタ 126"/>
            <p:cNvCxnSpPr>
              <a:stCxn id="61" idx="2"/>
              <a:endCxn id="7" idx="5"/>
            </p:cNvCxnSpPr>
            <p:nvPr/>
          </p:nvCxnSpPr>
          <p:spPr>
            <a:xfrm flipH="1" flipV="1">
              <a:off x="1798632" y="5068190"/>
              <a:ext cx="1856696" cy="95309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矢印コネクタ 162"/>
            <p:cNvCxnSpPr>
              <a:stCxn id="60" idx="0"/>
              <a:endCxn id="5" idx="3"/>
            </p:cNvCxnSpPr>
            <p:nvPr/>
          </p:nvCxnSpPr>
          <p:spPr>
            <a:xfrm flipV="1">
              <a:off x="4304536" y="2711893"/>
              <a:ext cx="425006" cy="29846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矢印コネクタ 165"/>
            <p:cNvCxnSpPr>
              <a:stCxn id="60" idx="1"/>
              <a:endCxn id="8" idx="6"/>
            </p:cNvCxnSpPr>
            <p:nvPr/>
          </p:nvCxnSpPr>
          <p:spPr>
            <a:xfrm flipH="1" flipV="1">
              <a:off x="2705378" y="2745921"/>
              <a:ext cx="1140099" cy="32782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矢印コネクタ 243"/>
            <p:cNvCxnSpPr>
              <a:stCxn id="60" idx="4"/>
              <a:endCxn id="11" idx="7"/>
            </p:cNvCxnSpPr>
            <p:nvPr/>
          </p:nvCxnSpPr>
          <p:spPr>
            <a:xfrm>
              <a:off x="4304536" y="3443165"/>
              <a:ext cx="332848" cy="8338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テキスト ボックス 253"/>
            <p:cNvSpPr txBox="1"/>
            <p:nvPr/>
          </p:nvSpPr>
          <p:spPr>
            <a:xfrm>
              <a:off x="5052072" y="5234203"/>
              <a:ext cx="4017618" cy="359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latin typeface="AR P丸ゴシック体M" pitchFamily="50" charset="-128"/>
                  <a:ea typeface="AR P丸ゴシック体M" pitchFamily="50" charset="-128"/>
                </a:rPr>
                <a:t>それぞれが必要な情報を受け渡しあう</a:t>
              </a:r>
              <a:endParaRPr kumimoji="1" lang="ja-JP" altLang="en-US" dirty="0">
                <a:latin typeface="AR P丸ゴシック体M" pitchFamily="50" charset="-128"/>
                <a:ea typeface="AR P丸ゴシック体M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各シーンの設定は</a:t>
            </a:r>
            <a:r>
              <a:rPr kumimoji="1" lang="ja-JP" altLang="en-US" dirty="0" smtClean="0"/>
              <a:t>継承先で！</a:t>
            </a:r>
            <a:endParaRPr kumimoji="1" lang="ja-JP" altLang="en-US" dirty="0"/>
          </a:p>
        </p:txBody>
      </p:sp>
      <p:cxnSp>
        <p:nvCxnSpPr>
          <p:cNvPr id="6" name="直線コネクタ 5"/>
          <p:cNvCxnSpPr>
            <a:stCxn id="4" idx="2"/>
            <a:endCxn id="8" idx="0"/>
          </p:cNvCxnSpPr>
          <p:nvPr/>
        </p:nvCxnSpPr>
        <p:spPr>
          <a:xfrm flipH="1">
            <a:off x="2267744" y="2221456"/>
            <a:ext cx="230425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3707904" y="2998747"/>
            <a:ext cx="1728192" cy="559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ステージ</a:t>
            </a:r>
            <a:r>
              <a:rPr kumimoji="1"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03648" y="3013544"/>
            <a:ext cx="1728192" cy="559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ステージ</a:t>
            </a:r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707904" y="1661984"/>
            <a:ext cx="1728192" cy="559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PlayScene</a:t>
            </a:r>
            <a:r>
              <a:rPr kumimoji="1" lang="ja-JP" altLang="en-US" dirty="0" smtClean="0">
                <a:solidFill>
                  <a:schemeClr val="tx1"/>
                </a:solidFill>
              </a:rPr>
              <a:t>クラス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940152" y="2998747"/>
            <a:ext cx="1728192" cy="5594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ボス戦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コネクタ 11"/>
          <p:cNvCxnSpPr>
            <a:stCxn id="4" idx="2"/>
            <a:endCxn id="7" idx="0"/>
          </p:cNvCxnSpPr>
          <p:nvPr/>
        </p:nvCxnSpPr>
        <p:spPr>
          <a:xfrm>
            <a:off x="4572000" y="2221456"/>
            <a:ext cx="0" cy="777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4" idx="2"/>
            <a:endCxn id="9" idx="0"/>
          </p:cNvCxnSpPr>
          <p:nvPr/>
        </p:nvCxnSpPr>
        <p:spPr>
          <a:xfrm>
            <a:off x="4572000" y="2221456"/>
            <a:ext cx="2232248" cy="777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524328" y="37077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などなど</a:t>
            </a:r>
            <a:r>
              <a:rPr kumimoji="1" lang="ja-JP" altLang="en-US" dirty="0" err="1" smtClean="0"/>
              <a:t>。。。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5576" y="4030613"/>
            <a:ext cx="63367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400" dirty="0" smtClean="0"/>
              <a:t>継承先で細かく設定する</a:t>
            </a:r>
            <a:endParaRPr kumimoji="1" lang="en-US" altLang="ja-JP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dirty="0" smtClean="0"/>
              <a:t>ステージの明るさ</a:t>
            </a:r>
            <a:endParaRPr lang="en-US" altLang="ja-JP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kumimoji="1" lang="ja-JP" altLang="en-US" dirty="0"/>
              <a:t>敵</a:t>
            </a:r>
            <a:r>
              <a:rPr kumimoji="1" lang="ja-JP" altLang="en-US" dirty="0" smtClean="0"/>
              <a:t>の種類、数、配置</a:t>
            </a:r>
            <a:endParaRPr kumimoji="1" lang="en-US" altLang="ja-JP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kumimoji="1" lang="ja-JP" altLang="en-US" dirty="0" smtClean="0"/>
              <a:t>ステージのモデル</a:t>
            </a:r>
            <a:endParaRPr kumimoji="1" lang="en-US" altLang="ja-JP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ja-JP" altLang="en-US" dirty="0" smtClean="0"/>
              <a:t>新しく加えるもの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ボスなど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r>
              <a:rPr lang="en-US" altLang="ja-JP" dirty="0"/>
              <a:t>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5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じゃあポーズ画面は？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遊ぶ意外に</a:t>
            </a:r>
            <a:endParaRPr kumimoji="1" lang="en-US" altLang="ja-JP" dirty="0" smtClean="0"/>
          </a:p>
          <a:p>
            <a:pPr lvl="1">
              <a:lnSpc>
                <a:spcPct val="200000"/>
              </a:lnSpc>
            </a:pPr>
            <a:r>
              <a:rPr lang="ja-JP" altLang="en-US" sz="2000" dirty="0" smtClean="0"/>
              <a:t>ポーズ画面</a:t>
            </a:r>
            <a:endParaRPr lang="en-US" altLang="ja-JP" sz="2000" dirty="0" smtClean="0"/>
          </a:p>
          <a:p>
            <a:pPr lvl="1">
              <a:lnSpc>
                <a:spcPct val="200000"/>
              </a:lnSpc>
            </a:pPr>
            <a:r>
              <a:rPr kumimoji="1" lang="ja-JP" altLang="en-US" sz="2000" dirty="0" smtClean="0"/>
              <a:t>ゲームオーバー</a:t>
            </a:r>
            <a:endParaRPr kumimoji="1" lang="en-US" altLang="ja-JP" sz="2000" dirty="0" smtClean="0"/>
          </a:p>
          <a:p>
            <a:pPr lvl="1">
              <a:lnSpc>
                <a:spcPct val="200000"/>
              </a:lnSpc>
            </a:pPr>
            <a:r>
              <a:rPr lang="ja-JP" altLang="en-US" sz="2000" dirty="0" smtClean="0"/>
              <a:t>ステージクリア</a:t>
            </a:r>
            <a:endParaRPr lang="en-US" altLang="ja-JP" sz="2000" dirty="0" smtClean="0"/>
          </a:p>
          <a:p>
            <a:pPr marL="457200" lvl="1" indent="0">
              <a:lnSpc>
                <a:spcPct val="20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これらの状態がある。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Switch</a:t>
            </a:r>
            <a:r>
              <a:rPr kumimoji="1" lang="ja-JP" altLang="en-US" dirty="0" smtClean="0"/>
              <a:t>文を使う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2400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en-US" altLang="ja-JP" sz="2400" dirty="0" smtClean="0">
                <a:solidFill>
                  <a:srgbClr val="00B0F0"/>
                </a:solidFill>
                <a:latin typeface="AR P丸ゴシック体M" pitchFamily="50" charset="-128"/>
                <a:ea typeface="AR P丸ゴシック体M" pitchFamily="50" charset="-128"/>
              </a:rPr>
              <a:t>switch</a:t>
            </a:r>
            <a:r>
              <a:rPr lang="en-US" altLang="ja-JP" sz="2400" dirty="0" smtClean="0">
                <a:latin typeface="AR P丸ゴシック体M" pitchFamily="50" charset="-128"/>
                <a:ea typeface="AR P丸ゴシック体M" pitchFamily="50" charset="-128"/>
              </a:rPr>
              <a:t>(</a:t>
            </a:r>
            <a:r>
              <a:rPr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ゲームの状態</a:t>
            </a:r>
            <a:r>
              <a:rPr lang="en-US" altLang="ja-JP" sz="2400" dirty="0" smtClean="0">
                <a:latin typeface="AR P丸ゴシック体M" pitchFamily="50" charset="-128"/>
                <a:ea typeface="AR P丸ゴシック体M" pitchFamily="50" charset="-128"/>
              </a:rPr>
              <a:t>)</a:t>
            </a:r>
            <a:r>
              <a:rPr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｛</a:t>
            </a:r>
            <a:endParaRPr lang="en-US" altLang="ja-JP" sz="2400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AR P丸ゴシック体M" pitchFamily="50" charset="-128"/>
                <a:ea typeface="AR P丸ゴシック体M" pitchFamily="50" charset="-128"/>
              </a:rPr>
              <a:t>	</a:t>
            </a:r>
            <a:r>
              <a:rPr lang="en-US" altLang="ja-JP" sz="2400" dirty="0" smtClean="0">
                <a:solidFill>
                  <a:srgbClr val="00B0F0"/>
                </a:solidFill>
                <a:latin typeface="AR P丸ゴシック体M" pitchFamily="50" charset="-128"/>
                <a:ea typeface="AR P丸ゴシック体M" pitchFamily="50" charset="-128"/>
              </a:rPr>
              <a:t>case</a:t>
            </a:r>
            <a:r>
              <a:rPr lang="en-US" altLang="ja-JP" sz="2400" dirty="0" smtClean="0"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ゲームプレイ：</a:t>
            </a:r>
            <a:endParaRPr lang="en-US" altLang="ja-JP" sz="2400" dirty="0" smtClean="0">
              <a:solidFill>
                <a:srgbClr val="00B050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AR P丸ゴシック体M" pitchFamily="50" charset="-128"/>
                <a:ea typeface="AR P丸ゴシック体M" pitchFamily="50" charset="-128"/>
              </a:rPr>
              <a:t>	</a:t>
            </a:r>
            <a:r>
              <a:rPr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処理</a:t>
            </a:r>
            <a:r>
              <a:rPr lang="en-US" altLang="ja-JP" sz="2400" dirty="0" smtClean="0">
                <a:latin typeface="AR P丸ゴシック体M" pitchFamily="50" charset="-128"/>
                <a:ea typeface="AR P丸ゴシック体M" pitchFamily="50" charset="-128"/>
              </a:rPr>
              <a:t>;</a:t>
            </a:r>
            <a:endParaRPr lang="en-US" altLang="ja-JP" sz="2400" dirty="0" smtClean="0">
              <a:solidFill>
                <a:srgbClr val="00B050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AR P丸ゴシック体M" pitchFamily="50" charset="-128"/>
                <a:ea typeface="AR P丸ゴシック体M" pitchFamily="50" charset="-128"/>
              </a:rPr>
              <a:t>	</a:t>
            </a:r>
            <a:r>
              <a:rPr lang="en-US" altLang="ja-JP" sz="2400" dirty="0" smtClean="0">
                <a:solidFill>
                  <a:srgbClr val="00B0F0"/>
                </a:solidFill>
                <a:latin typeface="AR P丸ゴシック体M" pitchFamily="50" charset="-128"/>
                <a:ea typeface="AR P丸ゴシック体M" pitchFamily="50" charset="-128"/>
              </a:rPr>
              <a:t>break</a:t>
            </a:r>
            <a:r>
              <a:rPr lang="en-US" altLang="ja-JP" sz="2400" dirty="0" smtClean="0">
                <a:latin typeface="AR P丸ゴシック体M" pitchFamily="50" charset="-128"/>
                <a:ea typeface="AR P丸ゴシック体M" pitchFamily="50" charset="-128"/>
              </a:rPr>
              <a:t>;</a:t>
            </a:r>
          </a:p>
          <a:p>
            <a:pPr marL="0" indent="0">
              <a:buNone/>
            </a:pPr>
            <a:r>
              <a:rPr lang="en-US" altLang="ja-JP" sz="2400" dirty="0">
                <a:latin typeface="AR P丸ゴシック体M" pitchFamily="50" charset="-128"/>
                <a:ea typeface="AR P丸ゴシック体M" pitchFamily="50" charset="-128"/>
              </a:rPr>
              <a:t>	</a:t>
            </a:r>
            <a:r>
              <a:rPr lang="en-US" altLang="ja-JP" sz="2400" dirty="0">
                <a:solidFill>
                  <a:srgbClr val="00B0F0"/>
                </a:solidFill>
                <a:latin typeface="AR P丸ゴシック体M" pitchFamily="50" charset="-128"/>
                <a:ea typeface="AR P丸ゴシック体M" pitchFamily="50" charset="-128"/>
              </a:rPr>
              <a:t>case</a:t>
            </a:r>
            <a:r>
              <a:rPr lang="en-US" altLang="ja-JP" sz="2400" dirty="0"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ポーズ画面：</a:t>
            </a:r>
            <a:endParaRPr lang="en-US" altLang="ja-JP" sz="2400" dirty="0">
              <a:solidFill>
                <a:srgbClr val="00B050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AR P丸ゴシック体M" pitchFamily="50" charset="-128"/>
                <a:ea typeface="AR P丸ゴシック体M" pitchFamily="50" charset="-128"/>
              </a:rPr>
              <a:t>	</a:t>
            </a:r>
            <a:r>
              <a:rPr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処理</a:t>
            </a:r>
            <a:r>
              <a:rPr lang="en-US" altLang="ja-JP" sz="2400" dirty="0" smtClean="0">
                <a:latin typeface="AR P丸ゴシック体M" pitchFamily="50" charset="-128"/>
                <a:ea typeface="AR P丸ゴシック体M" pitchFamily="50" charset="-128"/>
              </a:rPr>
              <a:t>;</a:t>
            </a:r>
            <a:endParaRPr lang="en-US" altLang="ja-JP" sz="2400" dirty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AR P丸ゴシック体M" pitchFamily="50" charset="-128"/>
                <a:ea typeface="AR P丸ゴシック体M" pitchFamily="50" charset="-128"/>
              </a:rPr>
              <a:t>	</a:t>
            </a:r>
            <a:r>
              <a:rPr lang="en-US" altLang="ja-JP" sz="2400" dirty="0">
                <a:solidFill>
                  <a:srgbClr val="00B0F0"/>
                </a:solidFill>
                <a:latin typeface="AR P丸ゴシック体M" pitchFamily="50" charset="-128"/>
                <a:ea typeface="AR P丸ゴシック体M" pitchFamily="50" charset="-128"/>
              </a:rPr>
              <a:t>break</a:t>
            </a:r>
            <a:r>
              <a:rPr lang="en-US" altLang="ja-JP" sz="2400" dirty="0" smtClean="0">
                <a:latin typeface="AR P丸ゴシック体M" pitchFamily="50" charset="-128"/>
                <a:ea typeface="AR P丸ゴシック体M" pitchFamily="50" charset="-128"/>
              </a:rPr>
              <a:t>;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AR P丸ゴシック体M" pitchFamily="50" charset="-128"/>
                <a:ea typeface="AR P丸ゴシック体M" pitchFamily="50" charset="-128"/>
              </a:rPr>
              <a:t>　｝</a:t>
            </a:r>
            <a:endParaRPr kumimoji="1" lang="ja-JP" altLang="en-US" sz="2400" dirty="0"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912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実際</a:t>
            </a:r>
            <a:r>
              <a:rPr kumimoji="1" lang="ja-JP" altLang="en-US" dirty="0" smtClean="0"/>
              <a:t>のコード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85313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Scequence()</a:t>
            </a:r>
            <a:r>
              <a:rPr kumimoji="1" lang="ja-JP" altLang="en-US" dirty="0" smtClean="0"/>
              <a:t>関数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Scene_State</a:t>
            </a:r>
          </a:p>
          <a:p>
            <a:pPr lvl="2"/>
            <a:r>
              <a:rPr lang="ja-JP" altLang="en-US" dirty="0" smtClean="0"/>
              <a:t>シーンの状態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Play_Update()</a:t>
            </a:r>
            <a:endParaRPr lang="en-US" altLang="ja-JP" dirty="0"/>
          </a:p>
          <a:p>
            <a:pPr lvl="2"/>
            <a:r>
              <a:rPr kumimoji="1" lang="ja-JP" altLang="en-US" dirty="0" smtClean="0"/>
              <a:t>先ほどの実際に遊ぶ処理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Pause_Update()</a:t>
            </a:r>
          </a:p>
          <a:p>
            <a:pPr lvl="2"/>
            <a:r>
              <a:rPr kumimoji="1" lang="ja-JP" altLang="en-US" dirty="0" smtClean="0"/>
              <a:t>ポーズ画面の処理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Over_Update()</a:t>
            </a:r>
          </a:p>
          <a:p>
            <a:pPr lvl="2"/>
            <a:r>
              <a:rPr kumimoji="1" lang="ja-JP" altLang="en-US" dirty="0" smtClean="0"/>
              <a:t>ゲームオーバー処理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Clear_Update()</a:t>
            </a:r>
          </a:p>
          <a:p>
            <a:pPr lvl="2"/>
            <a:r>
              <a:rPr kumimoji="1" lang="ja-JP" altLang="en-US" dirty="0" smtClean="0"/>
              <a:t>クリア画面処理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Load_Update()</a:t>
            </a:r>
          </a:p>
          <a:p>
            <a:pPr lvl="2"/>
            <a:r>
              <a:rPr kumimoji="1" lang="ja-JP" altLang="en-US" dirty="0"/>
              <a:t>ロード</a:t>
            </a:r>
            <a:r>
              <a:rPr kumimoji="1" lang="ja-JP" altLang="en-US" dirty="0" smtClean="0"/>
              <a:t>画面処理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25" y="1628800"/>
            <a:ext cx="3727647" cy="4417951"/>
          </a:xfrm>
        </p:spPr>
      </p:pic>
    </p:spTree>
    <p:extLst>
      <p:ext uri="{BB962C8B-B14F-4D97-AF65-F5344CB8AC3E}">
        <p14:creationId xmlns:p14="http://schemas.microsoft.com/office/powerpoint/2010/main" val="1631319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パズルゲームも同じ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kumimoji="1" lang="ja-JP" altLang="en-US" dirty="0" smtClean="0"/>
              <a:t>状態を遷移しながら遊ぶ</a:t>
            </a:r>
            <a:endParaRPr kumimoji="1" lang="en-US" altLang="ja-JP" dirty="0" smtClean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/>
              <a:t>ドロップを動かす状態</a:t>
            </a:r>
            <a:endParaRPr kumimoji="1" lang="en-US" altLang="ja-JP" dirty="0" smtClean="0"/>
          </a:p>
          <a:p>
            <a:pPr lvl="2">
              <a:lnSpc>
                <a:spcPct val="150000"/>
              </a:lnSpc>
            </a:pPr>
            <a:r>
              <a:rPr lang="ja-JP" altLang="en-US" dirty="0"/>
              <a:t>指</a:t>
            </a:r>
            <a:r>
              <a:rPr lang="ja-JP" altLang="en-US" dirty="0" smtClean="0"/>
              <a:t>が離れたら次へ</a:t>
            </a:r>
            <a:endParaRPr lang="en-US" altLang="ja-JP" dirty="0" smtClean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ドロップの位置</a:t>
            </a:r>
            <a:r>
              <a:rPr lang="ja-JP" altLang="en-US" dirty="0"/>
              <a:t>確認</a:t>
            </a:r>
            <a:endParaRPr lang="en-US" altLang="ja-JP" dirty="0" smtClean="0"/>
          </a:p>
          <a:p>
            <a:pPr marL="1200150" lvl="2" indent="-342900">
              <a:lnSpc>
                <a:spcPct val="150000"/>
              </a:lnSpc>
            </a:pPr>
            <a:r>
              <a:rPr kumimoji="1" lang="ja-JP" altLang="en-US" dirty="0" smtClean="0"/>
              <a:t>確認終わると次へ</a:t>
            </a:r>
            <a:endParaRPr kumimoji="1" lang="en-US" altLang="ja-JP" dirty="0" smtClean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/>
              <a:t>消せるドロップを消す</a:t>
            </a:r>
            <a:endParaRPr kumimoji="1" lang="en-US" altLang="ja-JP" dirty="0" smtClean="0"/>
          </a:p>
          <a:p>
            <a:pPr marL="1200150" lvl="2" indent="-342900">
              <a:lnSpc>
                <a:spcPct val="150000"/>
              </a:lnSpc>
            </a:pPr>
            <a:r>
              <a:rPr lang="ja-JP" altLang="en-US" dirty="0" smtClean="0"/>
              <a:t>消し終わると</a:t>
            </a:r>
            <a:r>
              <a:rPr lang="en-US" altLang="ja-JP" dirty="0" smtClean="0"/>
              <a:t>1</a:t>
            </a:r>
            <a:r>
              <a:rPr lang="ja-JP" altLang="en-US" dirty="0" smtClean="0"/>
              <a:t>へ</a:t>
            </a:r>
            <a:endParaRPr kumimoji="1" lang="en-US" altLang="ja-JP" dirty="0" smtClean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98" y="1600200"/>
            <a:ext cx="3112003" cy="4525963"/>
          </a:xfrm>
        </p:spPr>
      </p:pic>
    </p:spTree>
    <p:extLst>
      <p:ext uri="{BB962C8B-B14F-4D97-AF65-F5344CB8AC3E}">
        <p14:creationId xmlns:p14="http://schemas.microsoft.com/office/powerpoint/2010/main" val="3189100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ゲームシーン作られ方まとめ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kumimoji="1" lang="ja-JP" altLang="en-US" dirty="0" smtClean="0"/>
              <a:t>ゲームシーンも一つのクラスである。</a:t>
            </a:r>
            <a:endParaRPr kumimoji="1" lang="en-US" altLang="ja-JP" dirty="0" smtClean="0"/>
          </a:p>
          <a:p>
            <a:pPr>
              <a:lnSpc>
                <a:spcPct val="200000"/>
              </a:lnSpc>
            </a:pPr>
            <a:r>
              <a:rPr lang="ja-JP" altLang="en-US" dirty="0"/>
              <a:t>いくつ</a:t>
            </a:r>
            <a:r>
              <a:rPr lang="ja-JP" altLang="en-US" dirty="0" smtClean="0"/>
              <a:t>ものメンバ変数を持つ。</a:t>
            </a:r>
            <a:endParaRPr lang="en-US" altLang="ja-JP" dirty="0" smtClean="0"/>
          </a:p>
          <a:p>
            <a:pPr>
              <a:lnSpc>
                <a:spcPct val="200000"/>
              </a:lnSpc>
            </a:pPr>
            <a:r>
              <a:rPr kumimoji="1" lang="ja-JP" altLang="en-US" dirty="0" smtClean="0"/>
              <a:t>変数</a:t>
            </a:r>
            <a:r>
              <a:rPr kumimoji="1" lang="en-US" altLang="ja-JP" dirty="0" smtClean="0"/>
              <a:t>(</a:t>
            </a:r>
            <a:r>
              <a:rPr lang="ja-JP" altLang="en-US" dirty="0"/>
              <a:t>インスタンス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が情報を受け渡し合う。</a:t>
            </a:r>
            <a:endParaRPr kumimoji="1" lang="en-US" altLang="ja-JP" dirty="0" smtClean="0"/>
          </a:p>
          <a:p>
            <a:pPr>
              <a:lnSpc>
                <a:spcPct val="200000"/>
              </a:lnSpc>
            </a:pPr>
            <a:r>
              <a:rPr lang="ja-JP" altLang="en-US" dirty="0"/>
              <a:t>継承に</a:t>
            </a:r>
            <a:r>
              <a:rPr lang="ja-JP" altLang="en-US" dirty="0" smtClean="0"/>
              <a:t>よって各シーンの設定ができる。</a:t>
            </a:r>
            <a:endParaRPr lang="en-US" altLang="ja-JP" dirty="0" smtClean="0"/>
          </a:p>
          <a:p>
            <a:pPr>
              <a:lnSpc>
                <a:spcPct val="200000"/>
              </a:lnSpc>
            </a:pPr>
            <a:r>
              <a:rPr kumimoji="1" lang="ja-JP" altLang="en-US" dirty="0" smtClean="0"/>
              <a:t>ポーズなどは</a:t>
            </a:r>
            <a:r>
              <a:rPr kumimoji="1" lang="en-US" altLang="ja-JP" dirty="0" smtClean="0"/>
              <a:t>switch</a:t>
            </a:r>
            <a:r>
              <a:rPr lang="ja-JP" altLang="en-US" dirty="0" smtClean="0"/>
              <a:t>文で！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34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モンパンの作られ方</a:t>
            </a:r>
            <a:endParaRPr kumimoji="1" lang="ja-JP" altLang="en-US" dirty="0"/>
          </a:p>
        </p:txBody>
      </p:sp>
      <p:pic>
        <p:nvPicPr>
          <p:cNvPr id="4" name="Picture 3" descr="C:\Users\m011106712\AppData\Local\Microsoft\Windows\Temporary Internet Files\Content.IE5\FBV4MXHB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42758"/>
            <a:ext cx="1256880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2401155" y="4509120"/>
            <a:ext cx="3744416" cy="1107317"/>
          </a:xfrm>
          <a:prstGeom prst="wedgeRoundRectCallout">
            <a:avLst>
              <a:gd name="adj1" fmla="val -73186"/>
              <a:gd name="adj2" fmla="val 324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シーンが作れても、</a:t>
            </a:r>
            <a:endParaRPr kumimoji="1" lang="en-US" altLang="ja-JP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シーンの切り替えはどうするの？</a:t>
            </a:r>
            <a:endParaRPr kumimoji="1" lang="ja-JP" altLang="en-US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63888" y="2782723"/>
            <a:ext cx="1728192" cy="559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ステージ</a:t>
            </a:r>
            <a:r>
              <a:rPr kumimoji="1"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16312" y="2797520"/>
            <a:ext cx="1728192" cy="559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ステージ</a:t>
            </a:r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44208" y="2780693"/>
            <a:ext cx="1728192" cy="5594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ボス戦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699792" y="2963581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580112" y="297119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 rot="900000">
            <a:off x="2630892" y="1953812"/>
            <a:ext cx="1047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00B050"/>
                </a:solidFill>
              </a:rPr>
              <a:t>？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900000">
            <a:off x="5439204" y="2036642"/>
            <a:ext cx="1047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00B050"/>
                </a:solidFill>
              </a:rPr>
              <a:t>？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モンパンの作られ方</a:t>
            </a:r>
            <a:endParaRPr kumimoji="1" lang="ja-JP" altLang="en-US" dirty="0"/>
          </a:p>
        </p:txBody>
      </p:sp>
      <p:pic>
        <p:nvPicPr>
          <p:cNvPr id="4" name="Picture 3" descr="C:\Users\m011106712\AppData\Local\Microsoft\Windows\Temporary Internet Files\Content.IE5\FBV4MXHB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42758"/>
            <a:ext cx="1256880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64904"/>
            <a:ext cx="1985462" cy="24064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四角形吹き出し 5"/>
          <p:cNvSpPr/>
          <p:nvPr/>
        </p:nvSpPr>
        <p:spPr>
          <a:xfrm>
            <a:off x="1259632" y="1772816"/>
            <a:ext cx="3816424" cy="1800200"/>
          </a:xfrm>
          <a:prstGeom prst="wedgeRectCallout">
            <a:avLst>
              <a:gd name="adj1" fmla="val 72923"/>
              <a:gd name="adj2" fmla="val 42148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キーワードはこれじゃ！</a:t>
            </a:r>
            <a:endParaRPr kumimoji="1" lang="en-US" altLang="ja-JP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endParaRPr kumimoji="1" lang="en-US" altLang="ja-JP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・列挙体　ｅｎ</a:t>
            </a:r>
            <a:r>
              <a:rPr kumimoji="1" lang="en-US" altLang="ja-JP" dirty="0" smtClean="0">
                <a:latin typeface="AR P丸ゴシック体M" pitchFamily="50" charset="-128"/>
                <a:ea typeface="AR P丸ゴシック体M" pitchFamily="50" charset="-128"/>
              </a:rPr>
              <a:t>u</a:t>
            </a:r>
            <a:r>
              <a:rPr kumimoji="1" lang="ja-JP" altLang="en-US" dirty="0" err="1" smtClean="0">
                <a:latin typeface="AR P丸ゴシック体M" pitchFamily="50" charset="-128"/>
                <a:ea typeface="AR P丸ゴシック体M" pitchFamily="50" charset="-128"/>
              </a:rPr>
              <a:t>ｍ</a:t>
            </a:r>
            <a:r>
              <a:rPr kumimoji="1"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型</a:t>
            </a:r>
            <a:endParaRPr kumimoji="1" lang="en-US" altLang="ja-JP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dirty="0">
                <a:latin typeface="AR P丸ゴシック体M" pitchFamily="50" charset="-128"/>
                <a:ea typeface="AR P丸ゴシック体M" pitchFamily="50" charset="-128"/>
              </a:rPr>
              <a:t>・シーン切り替えを行う</a:t>
            </a:r>
            <a:r>
              <a:rPr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クラス</a:t>
            </a:r>
            <a:endParaRPr kumimoji="1" lang="en-US" altLang="ja-JP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・</a:t>
            </a:r>
            <a:r>
              <a:rPr lang="en-US" altLang="ja-JP" dirty="0" smtClean="0">
                <a:latin typeface="AR P丸ゴシック体M" pitchFamily="50" charset="-128"/>
                <a:ea typeface="AR P丸ゴシック体M" pitchFamily="50" charset="-128"/>
              </a:rPr>
              <a:t>switch</a:t>
            </a:r>
            <a:r>
              <a:rPr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文</a:t>
            </a:r>
            <a:endParaRPr lang="en-US" altLang="ja-JP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・</a:t>
            </a:r>
            <a:r>
              <a:rPr kumimoji="1" lang="en-US" altLang="ja-JP" dirty="0" err="1" smtClean="0">
                <a:latin typeface="AR P丸ゴシック体M" pitchFamily="50" charset="-128"/>
                <a:ea typeface="AR P丸ゴシック体M" pitchFamily="50" charset="-128"/>
              </a:rPr>
              <a:t>int</a:t>
            </a:r>
            <a:r>
              <a:rPr kumimoji="1"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型の関数</a:t>
            </a:r>
            <a:endParaRPr kumimoji="1" lang="ja-JP" altLang="en-US" dirty="0"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手順</a:t>
            </a:r>
            <a:r>
              <a:rPr lang="en-US" altLang="ja-JP" dirty="0"/>
              <a:t>1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列挙体の用意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5307678" cy="28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手順</a:t>
            </a:r>
            <a:r>
              <a:rPr lang="en-US" altLang="ja-JP" dirty="0"/>
              <a:t>2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シーン切り替えを行う</a:t>
            </a:r>
            <a:r>
              <a:rPr lang="ja-JP" altLang="en-US" dirty="0" smtClean="0"/>
              <a:t>クラスを作る</a:t>
            </a:r>
          </a:p>
          <a:p>
            <a:pPr lvl="1"/>
            <a:r>
              <a:rPr lang="ja-JP" altLang="en-US" dirty="0" smtClean="0"/>
              <a:t>シーンの基底クラスをメンバ変数にもつ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9" y="3068960"/>
            <a:ext cx="5819099" cy="2472166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4499992" y="2852936"/>
            <a:ext cx="3456384" cy="720080"/>
          </a:xfrm>
          <a:prstGeom prst="wedgeRectCallout">
            <a:avLst>
              <a:gd name="adj1" fmla="val -83395"/>
              <a:gd name="adj2" fmla="val 92905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全てのシーンの継承元のクラス</a:t>
            </a:r>
            <a:endParaRPr kumimoji="1" lang="ja-JP" altLang="en-US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0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はじめ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に</a:t>
            </a:r>
            <a:endParaRPr kumimoji="1" lang="ja-JP" altLang="en-US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36368"/>
            <a:ext cx="2164084" cy="20055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9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手順</a:t>
            </a:r>
            <a:r>
              <a:rPr lang="en-US" altLang="ja-JP" dirty="0" smtClean="0"/>
              <a:t>3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シーン切り替えを</a:t>
            </a:r>
            <a:r>
              <a:rPr lang="ja-JP" altLang="en-US" dirty="0" smtClean="0"/>
              <a:t>行う関数</a:t>
            </a:r>
          </a:p>
          <a:p>
            <a:pPr lvl="1"/>
            <a:r>
              <a:rPr lang="en-US" altLang="ja-JP" dirty="0"/>
              <a:t>s</a:t>
            </a:r>
            <a:r>
              <a:rPr lang="en-US" altLang="ja-JP" dirty="0" smtClean="0"/>
              <a:t>witch</a:t>
            </a:r>
            <a:r>
              <a:rPr lang="ja-JP" altLang="en-US" dirty="0" smtClean="0"/>
              <a:t>文を使う</a:t>
            </a:r>
            <a:endParaRPr kumimoji="1"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65355"/>
            <a:ext cx="5001959" cy="3399949"/>
          </a:xfrm>
          <a:prstGeom prst="rect">
            <a:avLst/>
          </a:prstGeom>
        </p:spPr>
      </p:pic>
      <p:sp>
        <p:nvSpPr>
          <p:cNvPr id="8" name="四角形吹き出し 7"/>
          <p:cNvSpPr/>
          <p:nvPr/>
        </p:nvSpPr>
        <p:spPr>
          <a:xfrm>
            <a:off x="3707904" y="2990406"/>
            <a:ext cx="5112568" cy="654618"/>
          </a:xfrm>
          <a:prstGeom prst="wedgeRectCallout">
            <a:avLst>
              <a:gd name="adj1" fmla="val -45218"/>
              <a:gd name="adj2" fmla="val 82532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この</a:t>
            </a:r>
            <a:r>
              <a:rPr lang="en-US" altLang="ja-JP" dirty="0" err="1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int</a:t>
            </a:r>
            <a:r>
              <a:rPr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関数の数値で</a:t>
            </a:r>
            <a:r>
              <a:rPr lang="en-US" altLang="ja-JP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case</a:t>
            </a:r>
            <a:r>
              <a:rPr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の部分の処理を行う</a:t>
            </a:r>
            <a:endParaRPr kumimoji="1" lang="ja-JP" altLang="en-US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644008" y="4221088"/>
            <a:ext cx="3600400" cy="654618"/>
          </a:xfrm>
          <a:prstGeom prst="wedgeRectCallout">
            <a:avLst>
              <a:gd name="adj1" fmla="val -74073"/>
              <a:gd name="adj2" fmla="val 12188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次のシーンに切り替わる</a:t>
            </a:r>
            <a:endParaRPr kumimoji="1" lang="ja-JP" altLang="en-US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0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切り替えイメージ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28946" y="1809048"/>
            <a:ext cx="411506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n</a:t>
            </a:r>
            <a:r>
              <a:rPr kumimoji="1" lang="en-US" altLang="ja-JP" dirty="0" err="1" smtClean="0"/>
              <a:t>ow_Scene</a:t>
            </a:r>
            <a:r>
              <a:rPr kumimoji="1" lang="en-US" altLang="ja-JP" dirty="0" smtClean="0"/>
              <a:t>-&gt;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cequence()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58772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このスライドはアニメーションします。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28945" y="1811112"/>
            <a:ext cx="411506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n</a:t>
            </a:r>
            <a:r>
              <a:rPr kumimoji="1" lang="en-US" altLang="ja-JP" dirty="0" err="1" smtClean="0"/>
              <a:t>ow_Scene</a:t>
            </a:r>
            <a:r>
              <a:rPr kumimoji="1" lang="en-US" altLang="ja-JP" dirty="0" smtClean="0"/>
              <a:t>-&gt;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cequence()</a:t>
            </a:r>
            <a:r>
              <a:rPr kumimoji="1" lang="ja-JP" altLang="en-US" dirty="0" smtClean="0"/>
              <a:t>が</a:t>
            </a:r>
            <a:r>
              <a:rPr lang="en-US" altLang="ja-JP" dirty="0" smtClean="0"/>
              <a:t>2</a:t>
            </a:r>
            <a:r>
              <a:rPr lang="ja-JP" altLang="en-US" dirty="0" smtClean="0"/>
              <a:t>を</a:t>
            </a:r>
            <a:r>
              <a:rPr lang="en-US" altLang="ja-JP" dirty="0" smtClean="0"/>
              <a:t>return</a:t>
            </a:r>
            <a:r>
              <a:rPr lang="ja-JP" altLang="en-US" dirty="0" smtClean="0"/>
              <a:t>した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31939" y="1798574"/>
            <a:ext cx="411206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n</a:t>
            </a:r>
            <a:r>
              <a:rPr kumimoji="1" lang="en-US" altLang="ja-JP" dirty="0" err="1" smtClean="0"/>
              <a:t>ow_Scene</a:t>
            </a:r>
            <a:r>
              <a:rPr kumimoji="1" lang="en-US" altLang="ja-JP" dirty="0" smtClean="0"/>
              <a:t>-&gt;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cequence()</a:t>
            </a:r>
            <a:r>
              <a:rPr kumimoji="1" lang="ja-JP" altLang="en-US" dirty="0" smtClean="0"/>
              <a:t>が</a:t>
            </a:r>
            <a:r>
              <a:rPr lang="en-US" altLang="ja-JP" dirty="0" smtClean="0"/>
              <a:t>3</a:t>
            </a:r>
            <a:r>
              <a:rPr lang="ja-JP" altLang="en-US" dirty="0" smtClean="0"/>
              <a:t>を</a:t>
            </a:r>
            <a:r>
              <a:rPr lang="en-US" altLang="ja-JP" dirty="0" smtClean="0"/>
              <a:t>return</a:t>
            </a:r>
            <a:r>
              <a:rPr lang="ja-JP" altLang="en-US" dirty="0" smtClean="0"/>
              <a:t>し</a:t>
            </a:r>
            <a:r>
              <a:rPr kumimoji="1" lang="ja-JP" altLang="en-US" dirty="0" smtClean="0"/>
              <a:t>た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39553" y="3068959"/>
            <a:ext cx="4297978" cy="2411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タイトル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71786" y="3069209"/>
            <a:ext cx="4265744" cy="24480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オプション</a:t>
            </a:r>
            <a:endParaRPr kumimoji="1" lang="ja-JP" altLang="en-US" dirty="0"/>
          </a:p>
        </p:txBody>
      </p:sp>
      <p:sp>
        <p:nvSpPr>
          <p:cNvPr id="20" name="四角形吹き出し 19"/>
          <p:cNvSpPr/>
          <p:nvPr/>
        </p:nvSpPr>
        <p:spPr>
          <a:xfrm>
            <a:off x="5592991" y="1811112"/>
            <a:ext cx="3240360" cy="2496065"/>
          </a:xfrm>
          <a:prstGeom prst="wedgeRectCallout">
            <a:avLst>
              <a:gd name="adj1" fmla="val -78694"/>
              <a:gd name="adj2" fmla="val -40242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関数の説明</a:t>
            </a:r>
            <a:endParaRPr lang="en-US" altLang="ja-JP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endParaRPr lang="en-US" altLang="ja-JP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この関数は</a:t>
            </a:r>
            <a:r>
              <a:rPr lang="en-US" altLang="ja-JP" dirty="0" err="1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int</a:t>
            </a:r>
            <a:r>
              <a:rPr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型の関数で</a:t>
            </a:r>
            <a:endParaRPr lang="en-US" altLang="ja-JP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r</a:t>
            </a:r>
            <a:r>
              <a:rPr lang="en-US" altLang="ja-JP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eturn</a:t>
            </a:r>
            <a:r>
              <a:rPr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される値によって</a:t>
            </a:r>
            <a:endParaRPr lang="en-US" altLang="ja-JP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この関数自体の値が変わる。</a:t>
            </a:r>
            <a:endParaRPr lang="en-US" altLang="ja-JP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関数内で実際の各シーンの</a:t>
            </a:r>
            <a:endParaRPr lang="en-US" altLang="ja-JP" dirty="0" smtClean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処理が行われている。</a:t>
            </a:r>
            <a:endParaRPr kumimoji="1" lang="ja-JP" altLang="en-US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18224" y="3097122"/>
            <a:ext cx="4308401" cy="2420110"/>
            <a:chOff x="518224" y="3097122"/>
            <a:chExt cx="4308401" cy="2420110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24" y="3097122"/>
              <a:ext cx="4308401" cy="242011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2915816" y="5075892"/>
              <a:ext cx="1841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ゲーム画面</a:t>
              </a:r>
              <a:endParaRPr kumimoji="1" lang="ja-JP" altLang="en-US" dirty="0"/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4929956" y="4869160"/>
            <a:ext cx="43075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このようにシーンは切り替えられます。</a:t>
            </a:r>
            <a:endParaRPr lang="ja-JP" alt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1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モンパンの作られ方まとめ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kumimoji="1" lang="ja-JP" altLang="en-US" dirty="0" smtClean="0"/>
              <a:t>列挙体を使う</a:t>
            </a:r>
            <a:endParaRPr kumimoji="1" lang="en-US" altLang="ja-JP" dirty="0" smtClean="0"/>
          </a:p>
          <a:p>
            <a:pPr>
              <a:lnSpc>
                <a:spcPct val="200000"/>
              </a:lnSpc>
            </a:pPr>
            <a:r>
              <a:rPr lang="ja-JP" altLang="en-US" dirty="0" smtClean="0"/>
              <a:t>シーン切り替えクラス</a:t>
            </a:r>
            <a:endParaRPr lang="en-US" altLang="ja-JP" dirty="0" smtClean="0"/>
          </a:p>
          <a:p>
            <a:pPr>
              <a:lnSpc>
                <a:spcPct val="200000"/>
              </a:lnSpc>
            </a:pPr>
            <a:r>
              <a:rPr lang="en-US" altLang="ja-JP" dirty="0" smtClean="0"/>
              <a:t>s</a:t>
            </a:r>
            <a:r>
              <a:rPr kumimoji="1" lang="en-US" altLang="ja-JP" dirty="0" smtClean="0"/>
              <a:t>witch</a:t>
            </a:r>
            <a:r>
              <a:rPr lang="ja-JP" altLang="en-US" dirty="0" smtClean="0"/>
              <a:t>文</a:t>
            </a:r>
            <a:endParaRPr lang="en-US" altLang="ja-JP" dirty="0" smtClean="0"/>
          </a:p>
          <a:p>
            <a:pPr>
              <a:lnSpc>
                <a:spcPct val="200000"/>
              </a:lnSpc>
            </a:pPr>
            <a:r>
              <a:rPr lang="en-US" altLang="ja-JP" dirty="0" err="1"/>
              <a:t>i</a:t>
            </a:r>
            <a:r>
              <a:rPr kumimoji="1" lang="en-US" altLang="ja-JP" dirty="0" err="1" smtClean="0"/>
              <a:t>nt</a:t>
            </a:r>
            <a:r>
              <a:rPr kumimoji="1" lang="ja-JP" altLang="en-US" dirty="0" smtClean="0"/>
              <a:t>型の関数</a:t>
            </a:r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5112931" y="1700808"/>
            <a:ext cx="3816424" cy="1167584"/>
          </a:xfrm>
          <a:prstGeom prst="wedgeRectCallout">
            <a:avLst>
              <a:gd name="adj1" fmla="val -23251"/>
              <a:gd name="adj2" fmla="val 95841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シーン切り替えを行ってくれる</a:t>
            </a:r>
            <a:endParaRPr lang="en-US" altLang="ja-JP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関数を</a:t>
            </a:r>
            <a:r>
              <a:rPr lang="en-US" altLang="ja-JP" dirty="0" smtClean="0">
                <a:latin typeface="AR P丸ゴシック体M" pitchFamily="50" charset="-128"/>
                <a:ea typeface="AR P丸ゴシック体M" pitchFamily="50" charset="-128"/>
              </a:rPr>
              <a:t>while</a:t>
            </a:r>
            <a:r>
              <a:rPr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の中に入れることで</a:t>
            </a:r>
            <a:endParaRPr lang="en-US" altLang="ja-JP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dirty="0" smtClean="0">
                <a:latin typeface="AR P丸ゴシック体M" pitchFamily="50" charset="-128"/>
                <a:ea typeface="AR P丸ゴシック体M" pitchFamily="50" charset="-128"/>
              </a:rPr>
              <a:t>モンパンは動いておるのじゃ！</a:t>
            </a:r>
            <a:endParaRPr kumimoji="1" lang="ja-JP" altLang="en-US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1985462" cy="24064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15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ちょっとコアなお話</a:t>
            </a:r>
            <a:endParaRPr kumimoji="1" lang="ja-JP" altLang="en-US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36203"/>
            <a:ext cx="2728904" cy="349299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4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Kinect</a:t>
            </a:r>
            <a:r>
              <a:rPr lang="ja-JP" altLang="en-US" dirty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モンパンで使っている</a:t>
            </a:r>
            <a:r>
              <a:rPr kumimoji="1" lang="en-US" altLang="ja-JP" dirty="0" smtClean="0"/>
              <a:t>Kinect</a:t>
            </a:r>
            <a:r>
              <a:rPr kumimoji="1" lang="ja-JP" altLang="en-US" dirty="0" smtClean="0"/>
              <a:t>の機能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ビデオカメラ</a:t>
            </a:r>
            <a:endParaRPr kumimoji="1" lang="en-US" altLang="ja-JP" dirty="0" smtClean="0"/>
          </a:p>
          <a:p>
            <a:pPr lvl="2">
              <a:lnSpc>
                <a:spcPct val="120000"/>
              </a:lnSpc>
            </a:pPr>
            <a:r>
              <a:rPr lang="ja-JP" altLang="en-US" dirty="0"/>
              <a:t>撮影して</a:t>
            </a:r>
            <a:r>
              <a:rPr lang="ja-JP" altLang="en-US" dirty="0" smtClean="0"/>
              <a:t>いる映像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深度値カメラ</a:t>
            </a:r>
            <a:endParaRPr lang="en-US" altLang="ja-JP" dirty="0" smtClean="0"/>
          </a:p>
          <a:p>
            <a:pPr lvl="2">
              <a:lnSpc>
                <a:spcPct val="120000"/>
              </a:lnSpc>
            </a:pPr>
            <a:r>
              <a:rPr lang="ja-JP" altLang="en-US" dirty="0" smtClean="0"/>
              <a:t>赤外線による奥行情報の取得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スケルトントラッキング</a:t>
            </a:r>
            <a:endParaRPr kumimoji="1" lang="en-US" altLang="ja-JP" dirty="0" smtClean="0"/>
          </a:p>
          <a:p>
            <a:pPr lvl="2">
              <a:lnSpc>
                <a:spcPct val="120000"/>
              </a:lnSpc>
            </a:pPr>
            <a:r>
              <a:rPr lang="ja-JP" altLang="en-US" dirty="0"/>
              <a:t>関節の位置情報を取得してくれる</a:t>
            </a:r>
            <a:r>
              <a:rPr lang="ja-JP" altLang="en-US" dirty="0" smtClean="0"/>
              <a:t>。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キネクトのアングル操作</a:t>
            </a:r>
            <a:endParaRPr lang="en-US" altLang="ja-JP" dirty="0" smtClean="0"/>
          </a:p>
          <a:p>
            <a:pPr lvl="2">
              <a:lnSpc>
                <a:spcPct val="120000"/>
              </a:lnSpc>
            </a:pPr>
            <a:r>
              <a:rPr lang="ja-JP" altLang="en-US" dirty="0"/>
              <a:t>アングル</a:t>
            </a:r>
            <a:r>
              <a:rPr kumimoji="1" lang="ja-JP" altLang="en-US" dirty="0" smtClean="0"/>
              <a:t>を水平から上</a:t>
            </a:r>
            <a:r>
              <a:rPr kumimoji="1" lang="en-US" altLang="ja-JP" dirty="0" smtClean="0"/>
              <a:t>27</a:t>
            </a:r>
            <a:r>
              <a:rPr lang="en-US" altLang="ja-JP" dirty="0" smtClean="0"/>
              <a:t>°</a:t>
            </a:r>
            <a:r>
              <a:rPr lang="ja-JP" altLang="en-US" dirty="0" smtClean="0"/>
              <a:t>下</a:t>
            </a:r>
            <a:r>
              <a:rPr lang="en-US" altLang="ja-JP" dirty="0" smtClean="0"/>
              <a:t>27°</a:t>
            </a:r>
            <a:r>
              <a:rPr lang="ja-JP" altLang="en-US" dirty="0" smtClean="0"/>
              <a:t>変更可能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77072"/>
            <a:ext cx="2559406" cy="15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Kinect</a:t>
            </a:r>
            <a:r>
              <a:rPr lang="ja-JP" altLang="en-US" dirty="0" smtClean="0"/>
              <a:t>による撮影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ビデオカメラ</a:t>
            </a:r>
            <a:endParaRPr kumimoji="1" lang="en-US" altLang="ja-JP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撮影している映像を描画</a:t>
            </a:r>
            <a:endParaRPr lang="en-US" altLang="ja-JP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FK</a:t>
            </a:r>
            <a:r>
              <a:rPr kumimoji="1" lang="ja-JP" altLang="en-US" dirty="0" smtClean="0"/>
              <a:t>との組み合わせ</a:t>
            </a:r>
            <a:endParaRPr kumimoji="1" lang="en-US" altLang="ja-JP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/>
              <a:t>奥行情報に</a:t>
            </a:r>
            <a:r>
              <a:rPr lang="ja-JP" altLang="en-US" sz="2000" dirty="0" smtClean="0"/>
              <a:t>よるプレイヤー部分の検出</a:t>
            </a:r>
            <a:endParaRPr kumimoji="1" lang="en-US" altLang="ja-JP" sz="2000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プレイヤーの部分だけを描画することが可能</a:t>
            </a:r>
            <a:endParaRPr lang="en-US" altLang="ja-JP" sz="20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57" y="1606639"/>
            <a:ext cx="3534015" cy="24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スケルトントラッキングの利用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/>
              <a:t>プレイヤーの手のモデル位置</a:t>
            </a:r>
            <a:endParaRPr lang="en-US" altLang="ja-JP" sz="2400" dirty="0" smtClean="0"/>
          </a:p>
          <a:p>
            <a:pPr lvl="1">
              <a:lnSpc>
                <a:spcPct val="150000"/>
              </a:lnSpc>
            </a:pPr>
            <a:r>
              <a:rPr kumimoji="1" lang="ja-JP" altLang="en-US" sz="2200" dirty="0" smtClean="0"/>
              <a:t>手、ひじ、肩の位置情報から相対値</a:t>
            </a:r>
            <a:r>
              <a:rPr lang="ja-JP" altLang="en-US" sz="2200" dirty="0" smtClean="0"/>
              <a:t>を</a:t>
            </a:r>
            <a:r>
              <a:rPr kumimoji="1" lang="ja-JP" altLang="en-US" sz="2200" dirty="0" smtClean="0"/>
              <a:t>利用</a:t>
            </a:r>
            <a:endParaRPr kumimoji="1" lang="en-US" altLang="ja-JP" sz="22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プレイヤーの移動</a:t>
            </a:r>
            <a:endParaRPr kumimoji="1" lang="en-US" altLang="ja-JP" sz="2400" dirty="0" smtClean="0"/>
          </a:p>
          <a:p>
            <a:pPr lvl="1">
              <a:lnSpc>
                <a:spcPct val="150000"/>
              </a:lnSpc>
            </a:pPr>
            <a:r>
              <a:rPr lang="ja-JP" altLang="en-US" sz="2200" dirty="0"/>
              <a:t>両</a:t>
            </a:r>
            <a:r>
              <a:rPr lang="ja-JP" altLang="en-US" sz="2200" dirty="0" smtClean="0"/>
              <a:t>足の位置情報を利用</a:t>
            </a:r>
            <a:endParaRPr lang="en-US" altLang="ja-JP" sz="22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パンチ</a:t>
            </a:r>
            <a:r>
              <a:rPr kumimoji="1" lang="ja-JP" altLang="en-US" sz="2400" dirty="0" smtClean="0"/>
              <a:t>のジェスチャ</a:t>
            </a:r>
            <a:endParaRPr kumimoji="1" lang="en-US" altLang="ja-JP" sz="2400" dirty="0" smtClean="0"/>
          </a:p>
          <a:p>
            <a:pPr lvl="1">
              <a:lnSpc>
                <a:spcPct val="150000"/>
              </a:lnSpc>
            </a:pPr>
            <a:r>
              <a:rPr lang="ja-JP" altLang="en-US" sz="2200" dirty="0"/>
              <a:t>手</a:t>
            </a:r>
            <a:r>
              <a:rPr lang="ja-JP" altLang="en-US" sz="2200" dirty="0" smtClean="0"/>
              <a:t>、ひじ、肩の位置情報から角度を計算して利用</a:t>
            </a:r>
            <a:endParaRPr lang="en-US" altLang="ja-JP" sz="2200" dirty="0" smtClean="0"/>
          </a:p>
          <a:p>
            <a:pPr lvl="1">
              <a:lnSpc>
                <a:spcPct val="150000"/>
              </a:lnSpc>
            </a:pPr>
            <a:r>
              <a:rPr kumimoji="1" lang="ja-JP" altLang="en-US" sz="2200" dirty="0" smtClean="0"/>
              <a:t>パンチ時のベクトルも算出</a:t>
            </a:r>
            <a:endParaRPr kumimoji="1" lang="ja-JP" altLang="en-US" sz="2200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220557"/>
            <a:ext cx="2559406" cy="1592819"/>
          </a:xfrm>
          <a:prstGeom prst="rect">
            <a:avLst/>
          </a:prstGeom>
        </p:spPr>
      </p:pic>
      <p:pic>
        <p:nvPicPr>
          <p:cNvPr id="5" name="Picture 2" descr="N:\Class\PG-Prog\201107212317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11" y="1772816"/>
            <a:ext cx="282309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STL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 smtClean="0"/>
              <a:t>C++</a:t>
            </a:r>
            <a:r>
              <a:rPr kumimoji="1" lang="ja-JP" altLang="en-US" sz="2800" dirty="0" smtClean="0"/>
              <a:t>　標準テンプレートライブラリ</a:t>
            </a:r>
            <a:endParaRPr kumimoji="1" lang="en-US" altLang="ja-JP" sz="2800" dirty="0" smtClean="0"/>
          </a:p>
          <a:p>
            <a:pPr lvl="1">
              <a:lnSpc>
                <a:spcPct val="150000"/>
              </a:lnSpc>
            </a:pPr>
            <a:r>
              <a:rPr lang="ja-JP" altLang="en-US" sz="2400" dirty="0"/>
              <a:t>動的</a:t>
            </a:r>
            <a:r>
              <a:rPr lang="ja-JP" altLang="en-US" sz="2400" dirty="0" smtClean="0"/>
              <a:t>な配列などを生成することが可能</a:t>
            </a:r>
            <a:endParaRPr lang="en-US" altLang="ja-JP" sz="2400" dirty="0" smtClean="0"/>
          </a:p>
          <a:p>
            <a:pPr lvl="1">
              <a:lnSpc>
                <a:spcPct val="150000"/>
              </a:lnSpc>
            </a:pPr>
            <a:r>
              <a:rPr lang="en-US" altLang="ja-JP" sz="2400" dirty="0" smtClean="0"/>
              <a:t>v</a:t>
            </a:r>
            <a:r>
              <a:rPr kumimoji="1" lang="en-US" altLang="ja-JP" sz="2400" dirty="0" smtClean="0"/>
              <a:t>ector</a:t>
            </a:r>
            <a:r>
              <a:rPr kumimoji="1" lang="ja-JP" altLang="en-US" sz="2400" dirty="0" err="1" smtClean="0"/>
              <a:t>、</a:t>
            </a:r>
            <a:r>
              <a:rPr kumimoji="1" lang="en-US" altLang="ja-JP" sz="2400" dirty="0" smtClean="0"/>
              <a:t>list</a:t>
            </a:r>
            <a:r>
              <a:rPr kumimoji="1" lang="ja-JP" altLang="en-US" sz="2400" dirty="0" err="1" smtClean="0"/>
              <a:t>、</a:t>
            </a:r>
            <a:r>
              <a:rPr kumimoji="1" lang="en-US" altLang="ja-JP" sz="2400" dirty="0" smtClean="0"/>
              <a:t>map</a:t>
            </a:r>
            <a:r>
              <a:rPr kumimoji="1" lang="ja-JP" altLang="en-US" sz="2400" dirty="0" smtClean="0"/>
              <a:t>などがある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モンパンでの</a:t>
            </a:r>
            <a:r>
              <a:rPr lang="ja-JP" altLang="en-US" sz="2800" dirty="0"/>
              <a:t>利用用途</a:t>
            </a:r>
            <a:endParaRPr lang="en-US" altLang="ja-JP" sz="2800" dirty="0" smtClean="0"/>
          </a:p>
          <a:p>
            <a:pPr lvl="1">
              <a:lnSpc>
                <a:spcPct val="150000"/>
              </a:lnSpc>
            </a:pPr>
            <a:r>
              <a:rPr kumimoji="1" lang="ja-JP" altLang="en-US" sz="2400" dirty="0" smtClean="0"/>
              <a:t>敵モンスター数の変更</a:t>
            </a:r>
            <a:endParaRPr kumimoji="1" lang="en-US" altLang="ja-JP" sz="2400" dirty="0" smtClean="0"/>
          </a:p>
          <a:p>
            <a:pPr lvl="2">
              <a:lnSpc>
                <a:spcPct val="150000"/>
              </a:lnSpc>
            </a:pPr>
            <a:r>
              <a:rPr lang="ja-JP" altLang="en-US" sz="2000" dirty="0" smtClean="0"/>
              <a:t>各シーンごとに敵の数を変更</a:t>
            </a:r>
            <a:r>
              <a:rPr lang="ja-JP" altLang="en-US" sz="2000" dirty="0"/>
              <a:t>可能</a:t>
            </a:r>
            <a:endParaRPr kumimoji="1" lang="en-US" altLang="ja-JP" sz="2000" dirty="0" smtClean="0"/>
          </a:p>
          <a:p>
            <a:pPr lvl="1">
              <a:lnSpc>
                <a:spcPct val="150000"/>
              </a:lnSpc>
            </a:pPr>
            <a:r>
              <a:rPr lang="en-US" altLang="ja-JP" sz="2400" dirty="0" smtClean="0"/>
              <a:t>SE</a:t>
            </a:r>
            <a:r>
              <a:rPr lang="ja-JP" altLang="en-US" sz="2400" dirty="0" smtClean="0"/>
              <a:t>データの利用</a:t>
            </a:r>
            <a:endParaRPr lang="en-US" altLang="ja-JP" sz="2400" dirty="0"/>
          </a:p>
          <a:p>
            <a:pPr lvl="2">
              <a:lnSpc>
                <a:spcPct val="150000"/>
              </a:lnSpc>
            </a:pPr>
            <a:r>
              <a:rPr lang="en-US" altLang="ja-JP" sz="2000" dirty="0" err="1"/>
              <a:t>e</a:t>
            </a:r>
            <a:r>
              <a:rPr lang="en-US" altLang="ja-JP" sz="2000" dirty="0" err="1" smtClean="0"/>
              <a:t>num</a:t>
            </a:r>
            <a:r>
              <a:rPr lang="ja-JP" altLang="en-US" sz="2000" dirty="0" smtClean="0"/>
              <a:t>型の</a:t>
            </a:r>
            <a:r>
              <a:rPr lang="en-US" altLang="ja-JP" sz="2000" dirty="0" smtClean="0"/>
              <a:t>ID</a:t>
            </a:r>
            <a:r>
              <a:rPr lang="ja-JP" altLang="en-US" sz="2000" dirty="0" smtClean="0"/>
              <a:t>の指定で読み込みも再生</a:t>
            </a:r>
            <a:r>
              <a:rPr lang="ja-JP" altLang="en-US" sz="2000" dirty="0"/>
              <a:t>可能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9672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CSV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カンマ区切りのテキストファイル</a:t>
            </a:r>
            <a:endParaRPr kumimoji="1" lang="en-US" altLang="ja-JP" sz="2800" dirty="0" smtClean="0"/>
          </a:p>
          <a:p>
            <a:pPr lvl="1">
              <a:lnSpc>
                <a:spcPct val="150000"/>
              </a:lnSpc>
            </a:pPr>
            <a:r>
              <a:rPr kumimoji="1" lang="ja-JP" altLang="en-US" sz="2000" dirty="0" smtClean="0"/>
              <a:t>マップデータ、シナリオデータ、パラメータ、</a:t>
            </a:r>
            <a:endParaRPr kumimoji="1" lang="en-US" altLang="ja-JP" sz="20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ja-JP" altLang="en-US" sz="2000" dirty="0"/>
              <a:t> </a:t>
            </a:r>
            <a:r>
              <a:rPr lang="ja-JP" altLang="en-US" sz="2000" dirty="0" smtClean="0"/>
              <a:t>  </a:t>
            </a:r>
            <a:r>
              <a:rPr kumimoji="1" lang="ja-JP" altLang="en-US" sz="2000" dirty="0" smtClean="0"/>
              <a:t>セーブデータと使い道はたくさん</a:t>
            </a:r>
            <a:endParaRPr kumimoji="1" lang="en-US" altLang="ja-JP" sz="2000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プログラム抜きで、マップ等の配置を変更可能</a:t>
            </a:r>
            <a:endParaRPr kumimoji="1"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モンパンでの利用用途</a:t>
            </a:r>
            <a:endParaRPr lang="en-US" altLang="ja-JP" sz="2800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各シーンの敵の種類、数、出現位置の決定</a:t>
            </a:r>
            <a:endParaRPr lang="en-US" altLang="ja-JP" sz="2000" dirty="0"/>
          </a:p>
          <a:p>
            <a:pPr lvl="1">
              <a:lnSpc>
                <a:spcPct val="150000"/>
              </a:lnSpc>
            </a:pPr>
            <a:r>
              <a:rPr lang="en-US" altLang="ja-JP" sz="2000" dirty="0" smtClean="0"/>
              <a:t>SE</a:t>
            </a:r>
            <a:r>
              <a:rPr lang="ja-JP" altLang="en-US" sz="2000" dirty="0" smtClean="0"/>
              <a:t>のファイル名データ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1772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</a:t>
            </a:r>
            <a:r>
              <a:rPr kumimoji="1" lang="en-US" altLang="ja-JP" dirty="0" smtClean="0"/>
              <a:t>oost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/>
              <a:t>とにかく便利なものが多いライブラリ</a:t>
            </a:r>
            <a:endParaRPr lang="en-US" altLang="ja-JP" sz="2800" dirty="0" smtClean="0"/>
          </a:p>
          <a:p>
            <a:pPr lvl="1">
              <a:lnSpc>
                <a:spcPct val="150000"/>
              </a:lnSpc>
            </a:pPr>
            <a:r>
              <a:rPr kumimoji="1" lang="ja-JP" altLang="en-US" sz="2000" dirty="0" smtClean="0"/>
              <a:t>並列プログラミング</a:t>
            </a:r>
            <a:endParaRPr kumimoji="1" lang="en-US" altLang="ja-JP" sz="2000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関数オブジェクト　　　　などなど</a:t>
            </a:r>
            <a:r>
              <a:rPr lang="ja-JP" altLang="en-US" sz="2000" dirty="0" err="1" smtClean="0"/>
              <a:t>。。。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モ</a:t>
            </a:r>
            <a:r>
              <a:rPr kumimoji="1" lang="ja-JP" altLang="en-US" sz="2800" dirty="0" smtClean="0"/>
              <a:t>ンパンでの利用用途</a:t>
            </a:r>
            <a:endParaRPr kumimoji="1" lang="en-US" altLang="ja-JP" sz="2800" dirty="0" smtClean="0"/>
          </a:p>
          <a:p>
            <a:pPr lvl="1">
              <a:lnSpc>
                <a:spcPct val="150000"/>
              </a:lnSpc>
            </a:pPr>
            <a:r>
              <a:rPr lang="en-US" altLang="ja-JP" sz="2000" dirty="0" smtClean="0"/>
              <a:t>CSV</a:t>
            </a:r>
            <a:r>
              <a:rPr lang="ja-JP" altLang="en-US" sz="2000" dirty="0" smtClean="0"/>
              <a:t>ファイルの読み込みに利用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デメリット</a:t>
            </a:r>
            <a:endParaRPr kumimoji="1" lang="en-US" altLang="ja-JP" sz="2800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ライブラリ自体の容量がデカ</a:t>
            </a:r>
            <a:r>
              <a:rPr lang="ja-JP" altLang="en-US" sz="2000" dirty="0" err="1" smtClean="0"/>
              <a:t>い</a:t>
            </a:r>
            <a:endParaRPr lang="en-US" altLang="ja-JP" sz="2000" dirty="0" smtClean="0"/>
          </a:p>
          <a:p>
            <a:pPr lvl="1">
              <a:lnSpc>
                <a:spcPct val="150000"/>
              </a:lnSpc>
            </a:pPr>
            <a:r>
              <a:rPr kumimoji="1" lang="ja-JP" altLang="en-US" sz="2000" dirty="0" smtClean="0"/>
              <a:t>コンパイルに時間</a:t>
            </a:r>
            <a:r>
              <a:rPr lang="ja-JP" altLang="en-US" sz="2000" dirty="0" smtClean="0"/>
              <a:t>がかかるようになる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6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役割分担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</a:rPr>
              <a:t>大塚　義弥</a:t>
            </a:r>
            <a:endParaRPr kumimoji="1" lang="en-US" altLang="ja-JP" sz="2800" dirty="0" smtClean="0">
              <a:solidFill>
                <a:srgbClr val="002060"/>
              </a:solidFill>
            </a:endParaRPr>
          </a:p>
          <a:p>
            <a:pPr lvl="1"/>
            <a:r>
              <a:rPr lang="ja-JP" altLang="en-US" sz="2000" dirty="0"/>
              <a:t>リードプログラム</a:t>
            </a:r>
            <a:endParaRPr lang="en-US" altLang="ja-JP" sz="2000" dirty="0"/>
          </a:p>
          <a:p>
            <a:pPr lvl="1"/>
            <a:r>
              <a:rPr lang="en-US" altLang="ja-JP" sz="2000" dirty="0" smtClean="0"/>
              <a:t>Kinect</a:t>
            </a:r>
          </a:p>
          <a:p>
            <a:pPr lvl="1"/>
            <a:r>
              <a:rPr lang="ja-JP" altLang="en-US" sz="2000" dirty="0" smtClean="0"/>
              <a:t>プログラムの統合</a:t>
            </a:r>
            <a:endParaRPr lang="en-US" altLang="ja-JP" sz="2000" dirty="0" smtClean="0"/>
          </a:p>
          <a:p>
            <a:r>
              <a:rPr kumimoji="1" lang="ja-JP" altLang="en-US" sz="3200" dirty="0" smtClean="0">
                <a:solidFill>
                  <a:srgbClr val="002060"/>
                </a:solidFill>
              </a:rPr>
              <a:t>辻　圭佑</a:t>
            </a:r>
            <a:endParaRPr kumimoji="1" lang="en-US" altLang="ja-JP" sz="3200" dirty="0" smtClean="0">
              <a:solidFill>
                <a:srgbClr val="002060"/>
              </a:solidFill>
            </a:endParaRPr>
          </a:p>
          <a:p>
            <a:pPr lvl="1"/>
            <a:r>
              <a:rPr lang="en-US" altLang="ja-JP" sz="2000" dirty="0" smtClean="0"/>
              <a:t>STL</a:t>
            </a:r>
          </a:p>
          <a:p>
            <a:pPr lvl="1"/>
            <a:r>
              <a:rPr lang="en-US" altLang="ja-JP" sz="2000" dirty="0"/>
              <a:t>b</a:t>
            </a:r>
            <a:r>
              <a:rPr lang="en-US" altLang="ja-JP" sz="2000" dirty="0" smtClean="0"/>
              <a:t>oost</a:t>
            </a:r>
          </a:p>
          <a:p>
            <a:pPr lvl="1"/>
            <a:r>
              <a:rPr lang="en-US" altLang="ja-JP" sz="2000" dirty="0" smtClean="0"/>
              <a:t>CSV</a:t>
            </a:r>
            <a:endParaRPr lang="en-US" altLang="ja-JP" sz="2000" dirty="0"/>
          </a:p>
          <a:p>
            <a:pPr lvl="1"/>
            <a:r>
              <a:rPr lang="ja-JP" altLang="en-US" sz="2000" dirty="0" smtClean="0"/>
              <a:t>システム</a:t>
            </a:r>
            <a:endParaRPr kumimoji="1" lang="en-US" altLang="ja-JP" sz="2000" dirty="0" smtClean="0"/>
          </a:p>
          <a:p>
            <a:r>
              <a:rPr lang="ja-JP" altLang="en-US" sz="2800" dirty="0" smtClean="0">
                <a:solidFill>
                  <a:srgbClr val="002060"/>
                </a:solidFill>
              </a:rPr>
              <a:t>門馬　翔</a:t>
            </a:r>
            <a:endParaRPr lang="en-US" altLang="ja-JP" sz="2800" dirty="0" smtClean="0">
              <a:solidFill>
                <a:srgbClr val="002060"/>
              </a:solidFill>
            </a:endParaRPr>
          </a:p>
          <a:p>
            <a:pPr lvl="1"/>
            <a:r>
              <a:rPr kumimoji="1" lang="ja-JP" altLang="en-US" sz="2000" dirty="0" smtClean="0"/>
              <a:t>シェーダー、</a:t>
            </a:r>
            <a:endParaRPr kumimoji="1" lang="en-US" altLang="ja-JP" sz="2000" dirty="0" smtClean="0"/>
          </a:p>
          <a:p>
            <a:pPr lvl="1"/>
            <a:r>
              <a:rPr kumimoji="1" lang="en-US" altLang="ja-JP" sz="2000" dirty="0" smtClean="0"/>
              <a:t>UI</a:t>
            </a:r>
            <a:r>
              <a:rPr kumimoji="1" lang="ja-JP" altLang="en-US" sz="2000" dirty="0" smtClean="0"/>
              <a:t>　画像作りも行う</a:t>
            </a:r>
            <a:endParaRPr kumimoji="1" lang="ja-JP" altLang="en-US" sz="20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solidFill>
                  <a:srgbClr val="002060"/>
                </a:solidFill>
              </a:rPr>
              <a:t>細かい仕様</a:t>
            </a:r>
            <a:endParaRPr kumimoji="1" lang="en-US" altLang="ja-JP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r>
              <a:rPr kumimoji="1" lang="ja-JP" altLang="en-US" sz="2000" dirty="0" smtClean="0"/>
              <a:t>仕様書からその時</a:t>
            </a:r>
            <a:endParaRPr kumimoji="1" lang="en-US" altLang="ja-JP" sz="20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lang="ja-JP" altLang="en-US" sz="2000" dirty="0"/>
              <a:t>手</a:t>
            </a:r>
            <a:r>
              <a:rPr lang="ja-JP" altLang="en-US" sz="2000" dirty="0" smtClean="0"/>
              <a:t>の空いた</a:t>
            </a:r>
            <a:r>
              <a:rPr kumimoji="1" lang="ja-JP" altLang="en-US" sz="2000" dirty="0" smtClean="0"/>
              <a:t>人が可能な</a:t>
            </a:r>
            <a:endParaRPr kumimoji="1" lang="en-US" altLang="ja-JP" sz="20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lang="ja-JP" altLang="en-US" sz="2000" dirty="0"/>
              <a:t>仕様</a:t>
            </a:r>
            <a:r>
              <a:rPr kumimoji="1" lang="ja-JP" altLang="en-US" sz="2000" dirty="0" smtClean="0"/>
              <a:t>を実装する。</a:t>
            </a:r>
            <a:endParaRPr kumimoji="1"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002060"/>
                </a:solidFill>
              </a:rPr>
              <a:t>問題発生時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r>
              <a:rPr kumimoji="1" lang="ja-JP" altLang="en-US" sz="2000" dirty="0" smtClean="0"/>
              <a:t>メンバー内でも質問は大事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15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トゥーンレンダリング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641" y="174362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シェーダプログラミングによって実装</a:t>
            </a:r>
            <a:endParaRPr kumimoji="1" lang="en-US" altLang="ja-JP" sz="2800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アニメ調にシェーディングしている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en-US" altLang="ja-JP" sz="2800" dirty="0" smtClean="0"/>
              <a:t>2</a:t>
            </a:r>
            <a:r>
              <a:rPr lang="ja-JP" altLang="en-US" sz="2800" dirty="0" smtClean="0"/>
              <a:t>種類の輪郭線</a:t>
            </a:r>
            <a:endParaRPr lang="en-US" altLang="ja-JP" sz="2800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法線による輪郭線</a:t>
            </a:r>
            <a:endParaRPr lang="en-US" altLang="ja-JP" sz="2000" dirty="0" smtClean="0"/>
          </a:p>
          <a:p>
            <a:pPr lvl="2">
              <a:lnSpc>
                <a:spcPct val="150000"/>
              </a:lnSpc>
            </a:pPr>
            <a:r>
              <a:rPr lang="ja-JP" altLang="en-US" sz="1800" dirty="0" smtClean="0"/>
              <a:t>敵のモデル</a:t>
            </a:r>
            <a:endParaRPr lang="en-US" altLang="ja-JP" sz="1800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裏ポリゴンを用いた輪郭線</a:t>
            </a:r>
            <a:endParaRPr lang="en-US" altLang="ja-JP" sz="2000" dirty="0" smtClean="0"/>
          </a:p>
          <a:p>
            <a:pPr lvl="2">
              <a:lnSpc>
                <a:spcPct val="150000"/>
              </a:lnSpc>
            </a:pPr>
            <a:r>
              <a:rPr lang="ja-JP" altLang="en-US" sz="1800" dirty="0" smtClean="0"/>
              <a:t>ステージモデル</a:t>
            </a:r>
            <a:endParaRPr lang="en-US" altLang="ja-JP" sz="1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68960"/>
            <a:ext cx="3339063" cy="18752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056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こういう</a:t>
            </a:r>
            <a:r>
              <a:rPr lang="ja-JP" altLang="en-US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のあると便利だよ！</a:t>
            </a:r>
            <a:endParaRPr kumimoji="1" lang="ja-JP" alt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2" y="2708920"/>
            <a:ext cx="2878068" cy="282928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5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ショートカットキー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 smtClean="0"/>
              <a:t>Shift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+ Alt</a:t>
            </a:r>
            <a:r>
              <a:rPr lang="ja-JP" altLang="en-US" sz="2800" dirty="0"/>
              <a:t>に</a:t>
            </a:r>
            <a:r>
              <a:rPr lang="ja-JP" altLang="en-US" sz="2800" dirty="0" smtClean="0"/>
              <a:t>よる選択</a:t>
            </a:r>
            <a:endParaRPr lang="en-US" altLang="ja-JP" sz="2800" dirty="0" smtClean="0"/>
          </a:p>
          <a:p>
            <a:pPr lvl="1">
              <a:lnSpc>
                <a:spcPct val="150000"/>
              </a:lnSpc>
            </a:pPr>
            <a:r>
              <a:rPr kumimoji="1" lang="ja-JP" altLang="en-US" sz="2000" dirty="0"/>
              <a:t>縦</a:t>
            </a:r>
            <a:r>
              <a:rPr kumimoji="1" lang="ja-JP" altLang="en-US" sz="2000" dirty="0" smtClean="0"/>
              <a:t>に列選択をすることができる</a:t>
            </a:r>
            <a:endParaRPr kumimoji="1" lang="en-US" altLang="ja-JP" sz="2000" dirty="0" smtClean="0"/>
          </a:p>
          <a:p>
            <a:pPr>
              <a:lnSpc>
                <a:spcPct val="150000"/>
              </a:lnSpc>
            </a:pPr>
            <a:r>
              <a:rPr lang="en-US" altLang="ja-JP" sz="2800" dirty="0" smtClean="0"/>
              <a:t>F12</a:t>
            </a:r>
            <a:endParaRPr lang="en-US" altLang="ja-JP" sz="2800" dirty="0"/>
          </a:p>
          <a:p>
            <a:pPr lvl="1">
              <a:lnSpc>
                <a:spcPct val="150000"/>
              </a:lnSpc>
            </a:pPr>
            <a:r>
              <a:rPr kumimoji="1" lang="ja-JP" altLang="en-US" sz="2000" dirty="0" smtClean="0"/>
              <a:t>選択部分の定義へ飛べる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kumimoji="1" lang="en-US" altLang="ja-JP" sz="2800" dirty="0" smtClean="0"/>
              <a:t>Ctrl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+ F3</a:t>
            </a:r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選択部分の次の出現箇所の検索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kumimoji="1" lang="en-US" altLang="ja-JP" sz="2800" dirty="0" smtClean="0"/>
              <a:t>Ctrl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+ H</a:t>
            </a:r>
            <a:r>
              <a:rPr lang="ja-JP" altLang="en-US" sz="2800" dirty="0" err="1" smtClean="0"/>
              <a:t>、</a:t>
            </a:r>
            <a:r>
              <a:rPr lang="en-US" altLang="ja-JP" sz="2800" dirty="0"/>
              <a:t> Ctrl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+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Shift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+ H</a:t>
            </a:r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検索と置換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8700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継承図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継承などを図式化しておくとわかりやすい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チーム内で共有できる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1484784"/>
            <a:ext cx="7092280" cy="29252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03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共有サービスの利用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データをメンバーで共有できるようにする</a:t>
            </a:r>
            <a:endParaRPr kumimoji="1"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サービス例</a:t>
            </a:r>
            <a:endParaRPr lang="en-US" altLang="ja-JP" sz="2800" dirty="0" smtClean="0"/>
          </a:p>
          <a:p>
            <a:pPr lvl="1">
              <a:lnSpc>
                <a:spcPct val="150000"/>
              </a:lnSpc>
            </a:pPr>
            <a:r>
              <a:rPr kumimoji="1" lang="en-US" altLang="ja-JP" sz="2000" dirty="0" err="1" smtClean="0"/>
              <a:t>Dropbox</a:t>
            </a:r>
            <a:endParaRPr kumimoji="1" lang="en-US" altLang="ja-JP" sz="2000" dirty="0" smtClean="0"/>
          </a:p>
          <a:p>
            <a:pPr lvl="1">
              <a:lnSpc>
                <a:spcPct val="150000"/>
              </a:lnSpc>
            </a:pPr>
            <a:r>
              <a:rPr lang="en-US" altLang="ja-JP" sz="2000" dirty="0" smtClean="0"/>
              <a:t>SkyDrive</a:t>
            </a:r>
          </a:p>
          <a:p>
            <a:pPr lvl="1">
              <a:lnSpc>
                <a:spcPct val="150000"/>
              </a:lnSpc>
            </a:pPr>
            <a:r>
              <a:rPr kumimoji="1" lang="en-US" altLang="ja-JP" sz="2000" dirty="0" err="1" smtClean="0"/>
              <a:t>GitHub</a:t>
            </a:r>
            <a:r>
              <a:rPr kumimoji="1" lang="ja-JP" altLang="en-US" sz="2000" dirty="0" smtClean="0"/>
              <a:t>　　　　　などなど</a:t>
            </a:r>
            <a:r>
              <a:rPr kumimoji="1" lang="ja-JP" altLang="en-US" sz="2000" dirty="0" err="1" smtClean="0"/>
              <a:t>。。。</a:t>
            </a:r>
            <a:endParaRPr kumimoji="1" lang="en-US" altLang="ja-JP" sz="2000" dirty="0" smtClean="0"/>
          </a:p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せかい</a:t>
            </a:r>
            <a:r>
              <a:rPr kumimoji="1" lang="ja-JP" altLang="en-US" sz="2800" dirty="0" err="1" smtClean="0"/>
              <a:t>じゅ</a:t>
            </a:r>
            <a:r>
              <a:rPr kumimoji="1" lang="ja-JP" altLang="en-US" sz="2800" dirty="0" smtClean="0"/>
              <a:t>では</a:t>
            </a:r>
            <a:r>
              <a:rPr kumimoji="1" lang="en-US" altLang="ja-JP" sz="2800" dirty="0" err="1" smtClean="0"/>
              <a:t>Dropbox</a:t>
            </a:r>
            <a:r>
              <a:rPr lang="ja-JP" altLang="en-US" sz="2800" dirty="0"/>
              <a:t>を</a:t>
            </a:r>
            <a:r>
              <a:rPr kumimoji="1" lang="ja-JP" altLang="en-US" sz="2800" dirty="0" smtClean="0"/>
              <a:t>利用</a:t>
            </a:r>
            <a:endParaRPr kumimoji="1" lang="en-US" altLang="ja-JP" sz="28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67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まず一年半を振り返って</a:t>
            </a:r>
            <a:endParaRPr kumimoji="1" lang="ja-JP" altLang="en-US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49883"/>
            <a:ext cx="2656414" cy="236329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7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振り返り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 smtClean="0"/>
              <a:t>S</a:t>
            </a:r>
            <a:r>
              <a:rPr kumimoji="1" lang="ja-JP" altLang="en-US" sz="2800" dirty="0" smtClean="0"/>
              <a:t>ｋｙｐ</a:t>
            </a:r>
            <a:r>
              <a:rPr kumimoji="1" lang="en-US" altLang="ja-JP" sz="2800" dirty="0" smtClean="0"/>
              <a:t>e</a:t>
            </a:r>
            <a:r>
              <a:rPr lang="ja-JP" altLang="en-US" sz="2800" dirty="0"/>
              <a:t>便利</a:t>
            </a:r>
            <a:r>
              <a:rPr lang="ja-JP" altLang="en-US" sz="2800" dirty="0" smtClean="0"/>
              <a:t>は嘘</a:t>
            </a:r>
            <a:endParaRPr lang="en-US" altLang="ja-JP" sz="2800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/>
              <a:t>最近</a:t>
            </a:r>
            <a:r>
              <a:rPr lang="ja-JP" altLang="en-US" sz="2000" dirty="0" smtClean="0"/>
              <a:t>はほぼまったく使わない。</a:t>
            </a:r>
            <a:endParaRPr lang="en-US" altLang="ja-JP" sz="2000" dirty="0"/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集まって作業しよう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実際</a:t>
            </a:r>
            <a:r>
              <a:rPr lang="ja-JP" altLang="en-US" sz="2800" dirty="0" smtClean="0"/>
              <a:t>にコードを書こう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仕様は紙に書いてみる</a:t>
            </a:r>
            <a:r>
              <a:rPr lang="ja-JP" altLang="en-US" sz="2800" dirty="0" smtClean="0"/>
              <a:t>！</a:t>
            </a:r>
            <a:endParaRPr lang="en-US" altLang="ja-JP" sz="2800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/>
              <a:t>図</a:t>
            </a:r>
            <a:r>
              <a:rPr lang="ja-JP" altLang="en-US" sz="2000" dirty="0" smtClean="0"/>
              <a:t>にしたりするとわかりやすい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en-US" altLang="ja-JP" sz="2800" dirty="0" smtClean="0"/>
              <a:t>CTC</a:t>
            </a:r>
            <a:r>
              <a:rPr lang="ja-JP" altLang="en-US" sz="2800" dirty="0" smtClean="0"/>
              <a:t>を使う</a:t>
            </a:r>
            <a:endParaRPr lang="en-US" altLang="ja-JP" sz="2800" dirty="0" smtClean="0"/>
          </a:p>
          <a:p>
            <a:pPr lvl="1">
              <a:lnSpc>
                <a:spcPct val="150000"/>
              </a:lnSpc>
            </a:pPr>
            <a:r>
              <a:rPr lang="ja-JP" altLang="en-US" sz="2000" dirty="0" smtClean="0"/>
              <a:t>三年生がいなくなったら積極的に！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8268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その他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のオススメ教えます</a:t>
            </a:r>
            <a:r>
              <a:rPr lang="ja-JP" altLang="en-US" dirty="0" smtClean="0">
                <a:solidFill>
                  <a:srgbClr val="FFC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！</a:t>
            </a:r>
            <a:endParaRPr kumimoji="1" lang="ja-JP" altLang="en-US" dirty="0">
              <a:solidFill>
                <a:srgbClr val="FFC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76627"/>
            <a:ext cx="2393857" cy="226859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2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おすすめします！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sz="3000" dirty="0" smtClean="0"/>
              <a:t>ロベールの</a:t>
            </a:r>
            <a:r>
              <a:rPr kumimoji="1" lang="en-US" altLang="ja-JP" sz="3000" dirty="0" smtClean="0"/>
              <a:t>C++</a:t>
            </a:r>
            <a:r>
              <a:rPr kumimoji="1" lang="ja-JP" altLang="en-US" sz="3000" dirty="0" smtClean="0"/>
              <a:t>教室</a:t>
            </a:r>
            <a:endParaRPr kumimoji="1" lang="en-US" altLang="ja-JP" sz="3000" dirty="0" smtClean="0"/>
          </a:p>
          <a:p>
            <a:pPr lvl="1"/>
            <a:r>
              <a:rPr lang="en-US" altLang="ja-JP" sz="2600" dirty="0">
                <a:hlinkClick r:id="rId2"/>
              </a:rPr>
              <a:t>http://www7b.biglobe.ne.jp/robe/cpphtml</a:t>
            </a:r>
            <a:r>
              <a:rPr lang="en-US" altLang="ja-JP" sz="2600" dirty="0" smtClean="0">
                <a:hlinkClick r:id="rId2"/>
              </a:rPr>
              <a:t>/</a:t>
            </a:r>
            <a:endParaRPr lang="en-US" altLang="ja-JP" sz="2600" dirty="0" smtClean="0"/>
          </a:p>
          <a:p>
            <a:r>
              <a:rPr kumimoji="1" lang="en-US" altLang="ja-JP" sz="3000" dirty="0" err="1" smtClean="0"/>
              <a:t>ActiveScript</a:t>
            </a:r>
            <a:r>
              <a:rPr kumimoji="1" lang="ja-JP" altLang="en-US" sz="3000" dirty="0" smtClean="0"/>
              <a:t>入門</a:t>
            </a:r>
            <a:r>
              <a:rPr kumimoji="1" lang="en-US" altLang="ja-JP" sz="3000" dirty="0" smtClean="0"/>
              <a:t>Wiki</a:t>
            </a:r>
          </a:p>
          <a:p>
            <a:pPr lvl="1"/>
            <a:r>
              <a:rPr lang="en-US" altLang="ja-JP" sz="2600" dirty="0">
                <a:hlinkClick r:id="rId3"/>
              </a:rPr>
              <a:t>http://www40.atwiki.jp/spellbound</a:t>
            </a:r>
            <a:r>
              <a:rPr lang="en-US" altLang="ja-JP" sz="2600" dirty="0" smtClean="0">
                <a:hlinkClick r:id="rId3"/>
              </a:rPr>
              <a:t>/</a:t>
            </a:r>
            <a:endParaRPr lang="en-US" altLang="ja-JP" sz="2600" dirty="0" smtClean="0"/>
          </a:p>
          <a:p>
            <a:r>
              <a:rPr lang="ja-JP" altLang="en-US" sz="3000" dirty="0" smtClean="0"/>
              <a:t>神・ゲームプログラミングの館</a:t>
            </a:r>
            <a:endParaRPr lang="en-US" altLang="ja-JP" sz="3000" dirty="0" smtClean="0"/>
          </a:p>
          <a:p>
            <a:pPr lvl="1"/>
            <a:r>
              <a:rPr lang="en-US" altLang="ja-JP" sz="2600" dirty="0">
                <a:hlinkClick r:id="rId4"/>
              </a:rPr>
              <a:t>http://dixq.net/g</a:t>
            </a:r>
            <a:r>
              <a:rPr lang="en-US" altLang="ja-JP" sz="2600" dirty="0" smtClean="0">
                <a:hlinkClick r:id="rId4"/>
              </a:rPr>
              <a:t>/</a:t>
            </a:r>
            <a:endParaRPr lang="en-US" altLang="ja-JP" sz="2600" dirty="0"/>
          </a:p>
          <a:p>
            <a:r>
              <a:rPr lang="en-US" altLang="ja-JP" sz="3000" dirty="0" smtClean="0"/>
              <a:t>C++</a:t>
            </a:r>
            <a:r>
              <a:rPr lang="ja-JP" altLang="en-US" sz="3000" dirty="0" smtClean="0"/>
              <a:t>の絵本</a:t>
            </a:r>
            <a:endParaRPr lang="en-US" altLang="ja-JP" sz="3000" dirty="0" smtClean="0"/>
          </a:p>
          <a:p>
            <a:pPr lvl="1"/>
            <a:r>
              <a:rPr lang="ja-JP" altLang="en-US" sz="2200" dirty="0" smtClean="0"/>
              <a:t>絵を用いて</a:t>
            </a:r>
            <a:r>
              <a:rPr lang="en-US" altLang="ja-JP" sz="2200" dirty="0" smtClean="0"/>
              <a:t>C++</a:t>
            </a:r>
            <a:r>
              <a:rPr lang="ja-JP" altLang="en-US" sz="2200" dirty="0" smtClean="0"/>
              <a:t>をわかりやすく解説してくれています。</a:t>
            </a:r>
            <a:endParaRPr lang="en-US" altLang="ja-JP" sz="2200" dirty="0" smtClean="0"/>
          </a:p>
          <a:p>
            <a:r>
              <a:rPr kumimoji="1" lang="ja-JP" altLang="en-US" sz="3000" dirty="0" smtClean="0"/>
              <a:t>プロになるためのゲームプラニングの教科書</a:t>
            </a:r>
            <a:endParaRPr kumimoji="1" lang="en-US" altLang="ja-JP" sz="3000" dirty="0" smtClean="0"/>
          </a:p>
          <a:p>
            <a:pPr lvl="1"/>
            <a:r>
              <a:rPr kumimoji="1" lang="ja-JP" altLang="en-US" sz="2200" dirty="0" smtClean="0"/>
              <a:t>企画書を書く時に参考になります</a:t>
            </a:r>
            <a:r>
              <a:rPr kumimoji="1" lang="ja-JP" altLang="en-US" sz="2200" dirty="0" smtClean="0"/>
              <a:t>。</a:t>
            </a:r>
            <a:endParaRPr kumimoji="1" lang="en-US" altLang="ja-JP" sz="22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29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ご清聴ありがとうございました。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56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モンパン大解剖！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18" y="1988840"/>
            <a:ext cx="2694437" cy="303581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3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質疑応答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39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モンパンも継承使ってます！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継承が使われている具体例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841" y="4869763"/>
            <a:ext cx="7340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モンパンに登場する多彩な敵のモンスター達！</a:t>
            </a:r>
            <a:endParaRPr lang="en-US" altLang="ja-JP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ja-JP" alt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これらは全て、もとは一つのクラスから継承しています。</a:t>
            </a:r>
            <a:endParaRPr lang="en-US" altLang="ja-JP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075479" y="2175555"/>
            <a:ext cx="1009560" cy="93562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656906" y="3053674"/>
            <a:ext cx="1157322" cy="14813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98220" y="3019326"/>
            <a:ext cx="1476905" cy="145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02" y="4188953"/>
            <a:ext cx="1363161" cy="12127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000">
            <a:off x="1984097" y="3063545"/>
            <a:ext cx="1038824" cy="11704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451000" y="2283416"/>
            <a:ext cx="1351270" cy="12805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2102430" cy="171783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35273"/>
            <a:ext cx="1398315" cy="20458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2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011106712\AppData\Local\Microsoft\Windows\Temporary Internet Files\Content.IE5\FBV4MXHB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8" y="4824155"/>
            <a:ext cx="1256880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じゃあどう使えばいいの？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446853" y="1844824"/>
            <a:ext cx="6653539" cy="4392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75208" y="1556792"/>
            <a:ext cx="2284624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</a:rPr>
              <a:t>モンスター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2659655" y="2191103"/>
            <a:ext cx="1009560" cy="93562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296866" y="2981666"/>
            <a:ext cx="1157323" cy="148137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638380" y="2947318"/>
            <a:ext cx="1476905" cy="145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000">
            <a:off x="3568273" y="3079093"/>
            <a:ext cx="1038824" cy="11704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586904" y="1997875"/>
            <a:ext cx="1351270" cy="12805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正方形/長方形 4"/>
          <p:cNvSpPr/>
          <p:nvPr/>
        </p:nvSpPr>
        <p:spPr>
          <a:xfrm>
            <a:off x="1716660" y="4365104"/>
            <a:ext cx="61558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全部違って見えるけど、</a:t>
            </a:r>
            <a:endParaRPr lang="en-US" altLang="ja-JP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ja-JP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みんな</a:t>
            </a:r>
            <a:r>
              <a:rPr lang="ja-JP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名前</a:t>
            </a:r>
            <a:r>
              <a:rPr lang="ja-JP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があって、</a:t>
            </a:r>
            <a:r>
              <a:rPr lang="ja-JP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形</a:t>
            </a:r>
            <a:r>
              <a:rPr lang="ja-JP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があって、</a:t>
            </a:r>
            <a:endParaRPr lang="en-US" altLang="ja-JP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ja-JP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攻撃</a:t>
            </a:r>
            <a:r>
              <a:rPr lang="ja-JP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してくるんだよね？？</a:t>
            </a:r>
            <a:endParaRPr lang="en-US" altLang="ja-JP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共通項を見出そう！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クラスはメンバ変数や関数を持つ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メンバ変数として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kumimoji="1" lang="ja-JP" altLang="en-US" dirty="0" smtClean="0"/>
              <a:t>メンバ関数として</a:t>
            </a:r>
            <a:endParaRPr kumimoji="1" lang="en-US" altLang="ja-JP" dirty="0" smtClean="0"/>
          </a:p>
          <a:p>
            <a:pPr marL="914400" lvl="2" indent="0">
              <a:buNone/>
            </a:pPr>
            <a:r>
              <a:rPr lang="en-US" altLang="ja-JP" b="1" dirty="0" smtClean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void</a:t>
            </a:r>
            <a: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モーション再生</a:t>
            </a:r>
            <a: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  <a:t>();</a:t>
            </a:r>
          </a:p>
          <a:p>
            <a:pPr marL="914400" lvl="2" indent="0">
              <a:buNone/>
            </a:pPr>
            <a:r>
              <a:rPr lang="en-US" altLang="ja-JP" b="1" dirty="0" smtClean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void</a:t>
            </a:r>
            <a: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描画</a:t>
            </a:r>
            <a: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  <a:t>();</a:t>
            </a:r>
          </a:p>
          <a:p>
            <a:pPr marL="914400" lvl="2" indent="0">
              <a:buNone/>
            </a:pPr>
            <a:r>
              <a:rPr lang="en-US" altLang="ja-JP" b="1" dirty="0" smtClean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void</a:t>
            </a:r>
            <a: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攻撃</a:t>
            </a:r>
            <a: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  <a:t>();</a:t>
            </a:r>
            <a:r>
              <a:rPr lang="ja-JP" altLang="en-US" dirty="0" smtClean="0"/>
              <a:t>　</a:t>
            </a:r>
            <a:r>
              <a:rPr lang="ja-JP" altLang="en-US" dirty="0"/>
              <a:t>など</a:t>
            </a:r>
            <a:r>
              <a:rPr lang="ja-JP" altLang="en-US" dirty="0" smtClean="0"/>
              <a:t>など</a:t>
            </a:r>
            <a:r>
              <a:rPr lang="ja-JP" altLang="en-US" dirty="0" err="1" smtClean="0"/>
              <a:t>。。。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80" y="3088984"/>
            <a:ext cx="1221568" cy="113210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47" y="2636912"/>
            <a:ext cx="1995805" cy="177557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3779912" y="2658163"/>
            <a:ext cx="1656184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・名前</a:t>
            </a:r>
            <a:endParaRPr kumimoji="1" lang="en-US" altLang="ja-JP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・モデルデータ</a:t>
            </a:r>
            <a:endParaRPr kumimoji="1" lang="en-US" altLang="ja-JP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・速度</a:t>
            </a:r>
            <a:endParaRPr kumimoji="1" lang="en-US" altLang="ja-JP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・位置</a:t>
            </a:r>
            <a:endParaRPr lang="en-US" altLang="ja-JP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・影</a:t>
            </a:r>
            <a:endParaRPr lang="en-US" altLang="ja-JP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kumimoji="1"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・状態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etc…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06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共通項でできたクラス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752528" cy="4525963"/>
          </a:xfrm>
        </p:spPr>
        <p:txBody>
          <a:bodyPr/>
          <a:lstStyle/>
          <a:p>
            <a:r>
              <a:rPr lang="en-US" altLang="ja-JP" dirty="0" smtClean="0"/>
              <a:t>Enemy</a:t>
            </a:r>
            <a:r>
              <a:rPr lang="ja-JP" altLang="en-US" dirty="0" smtClean="0"/>
              <a:t>クラス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全ての敵モンスターの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ja-JP" altLang="en-US" dirty="0" smtClean="0"/>
              <a:t>もと</a:t>
            </a:r>
            <a:r>
              <a:rPr lang="ja-JP" altLang="en-US" dirty="0"/>
              <a:t>と</a:t>
            </a:r>
            <a:r>
              <a:rPr lang="ja-JP" altLang="en-US" dirty="0" smtClean="0"/>
              <a:t>なるクラス。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共通の変数や、関数を持つ。</a:t>
            </a:r>
            <a:endParaRPr lang="en-US" altLang="ja-JP" dirty="0" smtClean="0"/>
          </a:p>
          <a:p>
            <a:pPr marL="914400" lvl="2" indent="0">
              <a:buNone/>
            </a:pPr>
            <a:r>
              <a:rPr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名前</a:t>
            </a:r>
            <a:endParaRPr lang="en-US" altLang="ja-JP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914400" lvl="2" indent="0">
              <a:buNone/>
            </a:pPr>
            <a:r>
              <a:rPr lang="ja-JP" altLang="en-US" b="1" dirty="0" smtClean="0">
                <a:latin typeface="AR P丸ゴシック体M" pitchFamily="50" charset="-128"/>
                <a:ea typeface="AR P丸ゴシック体M" pitchFamily="50" charset="-128"/>
              </a:rPr>
              <a:t>モデルデ</a:t>
            </a:r>
            <a: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  <a:t>―</a:t>
            </a:r>
            <a:r>
              <a:rPr lang="ja-JP" altLang="en-US" b="1" dirty="0">
                <a:latin typeface="AR P丸ゴシック体M" pitchFamily="50" charset="-128"/>
                <a:ea typeface="AR P丸ゴシック体M" pitchFamily="50" charset="-128"/>
              </a:rPr>
              <a:t>タ</a:t>
            </a:r>
            <a:endParaRPr lang="en-US" altLang="ja-JP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914400" lvl="2" indent="0">
              <a:buNone/>
            </a:pPr>
            <a:r>
              <a:rPr lang="en-US" altLang="ja-JP" b="1" dirty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v</a:t>
            </a:r>
            <a:r>
              <a:rPr lang="en-US" altLang="ja-JP" b="1" dirty="0" smtClean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irtual</a:t>
            </a:r>
            <a:r>
              <a:rPr lang="ja-JP" altLang="en-US" b="1" dirty="0" smtClean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void</a:t>
            </a:r>
            <a: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ja-JP" altLang="en-US" b="1" dirty="0">
                <a:latin typeface="AR P丸ゴシック体M" pitchFamily="50" charset="-128"/>
                <a:ea typeface="AR P丸ゴシック体M" pitchFamily="50" charset="-128"/>
              </a:rPr>
              <a:t>モーション再生</a:t>
            </a:r>
            <a:r>
              <a:rPr lang="en-US" altLang="ja-JP" b="1" dirty="0">
                <a:latin typeface="AR P丸ゴシック体M" pitchFamily="50" charset="-128"/>
                <a:ea typeface="AR P丸ゴシック体M" pitchFamily="50" charset="-128"/>
              </a:rPr>
              <a:t>();</a:t>
            </a:r>
          </a:p>
          <a:p>
            <a:pPr marL="914400" lvl="2" indent="0">
              <a:buNone/>
            </a:pPr>
            <a:r>
              <a:rPr lang="en-US" altLang="ja-JP" b="1" dirty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virtual</a:t>
            </a:r>
            <a:r>
              <a:rPr lang="ja-JP" altLang="en-US" b="1" dirty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void</a:t>
            </a:r>
            <a: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ja-JP" altLang="en-US" b="1" dirty="0">
                <a:latin typeface="AR P丸ゴシック体M" pitchFamily="50" charset="-128"/>
                <a:ea typeface="AR P丸ゴシック体M" pitchFamily="50" charset="-128"/>
              </a:rPr>
              <a:t>描画</a:t>
            </a:r>
            <a:r>
              <a:rPr lang="en-US" altLang="ja-JP" b="1" dirty="0">
                <a:latin typeface="AR P丸ゴシック体M" pitchFamily="50" charset="-128"/>
                <a:ea typeface="AR P丸ゴシック体M" pitchFamily="50" charset="-128"/>
              </a:rPr>
              <a:t>();</a:t>
            </a:r>
          </a:p>
          <a:p>
            <a:pPr marL="914400" lvl="2" indent="0">
              <a:buNone/>
            </a:pPr>
            <a:r>
              <a:rPr lang="en-US" altLang="ja-JP" b="1" dirty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virtual</a:t>
            </a:r>
            <a:r>
              <a:rPr lang="ja-JP" altLang="en-US" b="1" dirty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void</a:t>
            </a:r>
            <a:r>
              <a:rPr lang="en-US" altLang="ja-JP" b="1" dirty="0" smtClean="0">
                <a:latin typeface="AR P丸ゴシック体M" pitchFamily="50" charset="-128"/>
                <a:ea typeface="AR P丸ゴシック体M" pitchFamily="50" charset="-128"/>
              </a:rPr>
              <a:t> </a:t>
            </a:r>
            <a:r>
              <a:rPr lang="ja-JP" altLang="en-US" b="1" dirty="0">
                <a:latin typeface="AR P丸ゴシック体M" pitchFamily="50" charset="-128"/>
                <a:ea typeface="AR P丸ゴシック体M" pitchFamily="50" charset="-128"/>
              </a:rPr>
              <a:t>攻撃</a:t>
            </a:r>
            <a:r>
              <a:rPr lang="en-US" altLang="ja-JP" b="1" dirty="0">
                <a:latin typeface="AR P丸ゴシック体M" pitchFamily="50" charset="-128"/>
                <a:ea typeface="AR P丸ゴシック体M" pitchFamily="50" charset="-128"/>
              </a:rPr>
              <a:t>();</a:t>
            </a:r>
            <a:endParaRPr kumimoji="1" lang="ja-JP" altLang="en-US" b="1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コード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-972616" y="5373216"/>
            <a:ext cx="70150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具体的</a:t>
            </a:r>
            <a:r>
              <a:rPr lang="ja-JP" alt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にするのは継承先で！</a:t>
            </a:r>
            <a:endParaRPr lang="en-US" altLang="ja-JP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ja-JP" alt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　　　　　　　　　　　　　　　　これぞ抽象クラス！</a:t>
            </a:r>
            <a:endParaRPr lang="en-US" altLang="ja-JP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75" y="2132856"/>
            <a:ext cx="3031141" cy="32962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27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Yggdrasill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teamYggdrasill_ppt</Template>
  <TotalTime>1028</TotalTime>
  <Words>1349</Words>
  <Application>Microsoft Office PowerPoint</Application>
  <PresentationFormat>画面に合わせる (4:3)</PresentationFormat>
  <Paragraphs>400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teamYggdrasill_ppt</vt:lpstr>
      <vt:lpstr>チームせかいじゅコードレビュー</vt:lpstr>
      <vt:lpstr>目次</vt:lpstr>
      <vt:lpstr>はじめに</vt:lpstr>
      <vt:lpstr>役割分担</vt:lpstr>
      <vt:lpstr>モンパン大解剖！</vt:lpstr>
      <vt:lpstr>モンパンも継承使ってます！</vt:lpstr>
      <vt:lpstr>じゃあどう使えばいいの？</vt:lpstr>
      <vt:lpstr>共通項を見出そう！</vt:lpstr>
      <vt:lpstr>共通項でできたクラス</vt:lpstr>
      <vt:lpstr>継承先で具体化</vt:lpstr>
      <vt:lpstr>継承先で具体化</vt:lpstr>
      <vt:lpstr>処理比較</vt:lpstr>
      <vt:lpstr>継承にできること</vt:lpstr>
      <vt:lpstr>継承にできること</vt:lpstr>
      <vt:lpstr>こんなことができる！</vt:lpstr>
      <vt:lpstr>継承の利点まとめ</vt:lpstr>
      <vt:lpstr>ゲームシーンの作られ方</vt:lpstr>
      <vt:lpstr>コードで見ると</vt:lpstr>
      <vt:lpstr>実際に遊ぶ部分の処理</vt:lpstr>
      <vt:lpstr>実際に遊ぶ部分の処理イメージ</vt:lpstr>
      <vt:lpstr>各シーンの設定は継承先で！</vt:lpstr>
      <vt:lpstr>じゃあポーズ画面は？</vt:lpstr>
      <vt:lpstr>実際のコード</vt:lpstr>
      <vt:lpstr>パズルゲームも同じ</vt:lpstr>
      <vt:lpstr>ゲームシーン作られ方まとめ</vt:lpstr>
      <vt:lpstr>モンパンの作られ方</vt:lpstr>
      <vt:lpstr>モンパンの作られ方</vt:lpstr>
      <vt:lpstr>手順1</vt:lpstr>
      <vt:lpstr>手順2</vt:lpstr>
      <vt:lpstr>手順3</vt:lpstr>
      <vt:lpstr>切り替えイメージ</vt:lpstr>
      <vt:lpstr>モンパンの作られ方まとめ</vt:lpstr>
      <vt:lpstr>ちょっとコアなお話</vt:lpstr>
      <vt:lpstr>Kinectについて</vt:lpstr>
      <vt:lpstr>Kinectによる撮影</vt:lpstr>
      <vt:lpstr>スケルトントラッキングの利用</vt:lpstr>
      <vt:lpstr>STLについて</vt:lpstr>
      <vt:lpstr>CSVについて</vt:lpstr>
      <vt:lpstr>boostについて</vt:lpstr>
      <vt:lpstr>トゥーンレンダリングについて</vt:lpstr>
      <vt:lpstr>こういうのあると便利だよ！</vt:lpstr>
      <vt:lpstr>ショートカットキー</vt:lpstr>
      <vt:lpstr>継承図</vt:lpstr>
      <vt:lpstr>共有サービスの利用</vt:lpstr>
      <vt:lpstr>まず一年半を振り返って</vt:lpstr>
      <vt:lpstr>振り返り</vt:lpstr>
      <vt:lpstr>その他のオススメ教えます！</vt:lpstr>
      <vt:lpstr>おすすめします！</vt:lpstr>
      <vt:lpstr>ご清聴ありがとうございました。</vt:lpstr>
      <vt:lpstr>質疑応答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チームせかいじゅコードレビュー</dc:title>
  <dc:creator>m011106712</dc:creator>
  <cp:lastModifiedBy>m011106712</cp:lastModifiedBy>
  <cp:revision>161</cp:revision>
  <dcterms:created xsi:type="dcterms:W3CDTF">2013-05-02T14:44:54Z</dcterms:created>
  <dcterms:modified xsi:type="dcterms:W3CDTF">2013-05-06T14:44:56Z</dcterms:modified>
</cp:coreProperties>
</file>