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handoutMasterIdLst>
    <p:handoutMasterId r:id="rId46"/>
  </p:handoutMasterIdLst>
  <p:sldIdLst>
    <p:sldId id="256" r:id="rId2"/>
    <p:sldId id="257" r:id="rId3"/>
    <p:sldId id="260" r:id="rId4"/>
    <p:sldId id="258" r:id="rId5"/>
    <p:sldId id="315" r:id="rId6"/>
    <p:sldId id="261" r:id="rId7"/>
    <p:sldId id="262" r:id="rId8"/>
    <p:sldId id="264" r:id="rId9"/>
    <p:sldId id="300" r:id="rId10"/>
    <p:sldId id="265" r:id="rId11"/>
    <p:sldId id="299" r:id="rId12"/>
    <p:sldId id="298" r:id="rId13"/>
    <p:sldId id="266" r:id="rId14"/>
    <p:sldId id="303" r:id="rId15"/>
    <p:sldId id="304" r:id="rId16"/>
    <p:sldId id="271" r:id="rId17"/>
    <p:sldId id="269" r:id="rId18"/>
    <p:sldId id="267" r:id="rId19"/>
    <p:sldId id="305" r:id="rId20"/>
    <p:sldId id="285" r:id="rId21"/>
    <p:sldId id="301" r:id="rId22"/>
    <p:sldId id="306" r:id="rId23"/>
    <p:sldId id="286" r:id="rId24"/>
    <p:sldId id="278" r:id="rId25"/>
    <p:sldId id="281" r:id="rId26"/>
    <p:sldId id="272" r:id="rId27"/>
    <p:sldId id="302" r:id="rId28"/>
    <p:sldId id="276" r:id="rId29"/>
    <p:sldId id="277" r:id="rId30"/>
    <p:sldId id="273" r:id="rId31"/>
    <p:sldId id="288" r:id="rId32"/>
    <p:sldId id="292" r:id="rId33"/>
    <p:sldId id="291" r:id="rId34"/>
    <p:sldId id="293" r:id="rId35"/>
    <p:sldId id="294" r:id="rId36"/>
    <p:sldId id="307" r:id="rId37"/>
    <p:sldId id="310" r:id="rId38"/>
    <p:sldId id="311" r:id="rId39"/>
    <p:sldId id="312" r:id="rId40"/>
    <p:sldId id="313" r:id="rId41"/>
    <p:sldId id="314" r:id="rId42"/>
    <p:sldId id="296" r:id="rId43"/>
    <p:sldId id="297" r:id="rId44"/>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4636" autoAdjust="0"/>
  </p:normalViewPr>
  <p:slideViewPr>
    <p:cSldViewPr>
      <p:cViewPr varScale="1">
        <p:scale>
          <a:sx n="111" d="100"/>
          <a:sy n="111" d="100"/>
        </p:scale>
        <p:origin x="-666" y="-84"/>
      </p:cViewPr>
      <p:guideLst>
        <p:guide orient="horz" pos="2160"/>
        <p:guide pos="2880"/>
      </p:guideLst>
    </p:cSldViewPr>
  </p:slideViewPr>
  <p:outlineViewPr>
    <p:cViewPr>
      <p:scale>
        <a:sx n="33" d="100"/>
        <a:sy n="33" d="100"/>
      </p:scale>
      <p:origin x="84" y="13650"/>
    </p:cViewPr>
  </p:outlineViewPr>
  <p:notesTextViewPr>
    <p:cViewPr>
      <p:scale>
        <a:sx n="100" d="100"/>
        <a:sy n="100" d="100"/>
      </p:scale>
      <p:origin x="0" y="0"/>
    </p:cViewPr>
  </p:notesTextViewPr>
  <p:notesViewPr>
    <p:cSldViewPr>
      <p:cViewPr varScale="1">
        <p:scale>
          <a:sx n="56" d="100"/>
          <a:sy n="56" d="100"/>
        </p:scale>
        <p:origin x="-2520"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4" name="フッター プレースホルダ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85EB73A6-7C41-4A86-B9AC-42F3DDEBB126}" type="slidenum">
              <a:rPr kumimoji="1" lang="ja-JP" altLang="en-US" smtClean="0"/>
              <a:pPr/>
              <a:t>‹#›</a:t>
            </a:fld>
            <a:endParaRPr kumimoji="1" lang="ja-JP" altLang="en-US"/>
          </a:p>
        </p:txBody>
      </p:sp>
    </p:spTree>
    <p:extLst>
      <p:ext uri="{BB962C8B-B14F-4D97-AF65-F5344CB8AC3E}">
        <p14:creationId xmlns:p14="http://schemas.microsoft.com/office/powerpoint/2010/main" val="3765248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74E6584-12F0-4437-B981-D4501C873A62}" type="datetimeFigureOut">
              <a:rPr kumimoji="1" lang="ja-JP" altLang="en-US" smtClean="0"/>
              <a:pPr/>
              <a:t>2012/5/8</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CA4BC0A-0899-4509-AEA0-9BEA3C78A110}" type="slidenum">
              <a:rPr kumimoji="1" lang="ja-JP" altLang="en-US" smtClean="0"/>
              <a:pPr/>
              <a:t>‹#›</a:t>
            </a:fld>
            <a:endParaRPr kumimoji="1" lang="ja-JP" altLang="en-US"/>
          </a:p>
        </p:txBody>
      </p:sp>
    </p:spTree>
    <p:extLst>
      <p:ext uri="{BB962C8B-B14F-4D97-AF65-F5344CB8AC3E}">
        <p14:creationId xmlns:p14="http://schemas.microsoft.com/office/powerpoint/2010/main" val="12691866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12</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13</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16</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17</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18</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36DAC5-9603-48BE-8F20-D50EC111ABF9}" type="slidenum">
              <a:rPr kumimoji="1" lang="ja-JP" altLang="en-US" smtClean="0"/>
              <a:pPr/>
              <a:t>20</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36DAC5-9603-48BE-8F20-D50EC111ABF9}" type="slidenum">
              <a:rPr kumimoji="1" lang="ja-JP" altLang="en-US" smtClean="0"/>
              <a:pPr/>
              <a:t>23</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24</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25</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26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28</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29</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30</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36DAC5-9603-48BE-8F20-D50EC111ABF9}" type="slidenum">
              <a:rPr kumimoji="1" lang="ja-JP" altLang="en-US" smtClean="0"/>
              <a:pPr/>
              <a:t>31</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32</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33</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34</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336DAC5-9603-48BE-8F20-D50EC111ABF9}" type="slidenum">
              <a:rPr kumimoji="1" lang="ja-JP" altLang="en-US" smtClean="0"/>
              <a:pPr/>
              <a:t>35</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36</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37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38</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39</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40</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41</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42</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43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10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CA4BC0A-0899-4509-AEA0-9BEA3C78A110}"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5" name="角丸四角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角丸四角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ja-JP" altLang="en-US" smtClean="0"/>
              <a:t>マスタ タイトルの書式設定</a:t>
            </a:r>
            <a:endParaRPr kumimoji="0" lang="en-US"/>
          </a:p>
        </p:txBody>
      </p:sp>
      <p:sp>
        <p:nvSpPr>
          <p:cNvPr id="20" name="サブタイトル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sp>
        <p:nvSpPr>
          <p:cNvPr id="19" name="日付プレースホルダ 18"/>
          <p:cNvSpPr>
            <a:spLocks noGrp="1"/>
          </p:cNvSpPr>
          <p:nvPr>
            <p:ph type="dt" sz="half" idx="10"/>
          </p:nvPr>
        </p:nvSpPr>
        <p:spPr/>
        <p:txBody>
          <a:bodyPr/>
          <a:lstStyle>
            <a:extLst/>
          </a:lstStyle>
          <a:p>
            <a:fld id="{C5888E48-E1DD-4193-BAA6-CDFE1DEAD873}" type="datetimeFigureOut">
              <a:rPr kumimoji="1" lang="ja-JP" altLang="en-US" smtClean="0"/>
              <a:pPr/>
              <a:t>2012/5/8</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11" name="スライド番号プレースホルダ 10"/>
          <p:cNvSpPr>
            <a:spLocks noGrp="1"/>
          </p:cNvSpPr>
          <p:nvPr>
            <p:ph type="sldNum" sz="quarter" idx="12"/>
          </p:nvPr>
        </p:nvSpPr>
        <p:spPr/>
        <p:txBody>
          <a:bodyPr/>
          <a:lstStyle>
            <a:extLst/>
          </a:lstStyle>
          <a:p>
            <a:fld id="{2B6E0F08-565A-4A52-83E5-412C4BC2F02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502920" y="530352"/>
            <a:ext cx="8183880" cy="4187952"/>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C5888E48-E1DD-4193-BAA6-CDFE1DEAD873}" type="datetimeFigureOut">
              <a:rPr kumimoji="1" lang="ja-JP" altLang="en-US" smtClean="0"/>
              <a:pPr/>
              <a:t>2012/5/8</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B6E0F08-565A-4A52-83E5-412C4BC2F02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33404"/>
            <a:ext cx="1981200" cy="5257799"/>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533400" y="533402"/>
            <a:ext cx="5943600" cy="5257801"/>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C5888E48-E1DD-4193-BAA6-CDFE1DEAD873}" type="datetimeFigureOut">
              <a:rPr kumimoji="1" lang="ja-JP" altLang="en-US" smtClean="0"/>
              <a:pPr/>
              <a:t>2012/5/8</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B6E0F08-565A-4A52-83E5-412C4BC2F02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502920" y="530352"/>
            <a:ext cx="8183880" cy="4187952"/>
          </a:xfrm>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C5888E48-E1DD-4193-BAA6-CDFE1DEAD873}" type="datetimeFigureOut">
              <a:rPr kumimoji="1" lang="ja-JP" altLang="en-US" smtClean="0"/>
              <a:pPr/>
              <a:t>2012/5/8</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B6E0F08-565A-4A52-83E5-412C4BC2F02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角丸四角形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角丸四角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C5888E48-E1DD-4193-BAA6-CDFE1DEAD873}" type="datetimeFigureOut">
              <a:rPr kumimoji="1" lang="ja-JP" altLang="en-US" smtClean="0"/>
              <a:pPr/>
              <a:t>2012/5/8</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B6E0F08-565A-4A52-83E5-412C4BC2F02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C5888E48-E1DD-4193-BAA6-CDFE1DEAD873}" type="datetimeFigureOut">
              <a:rPr kumimoji="1" lang="ja-JP" altLang="en-US" smtClean="0"/>
              <a:pPr/>
              <a:t>2012/5/8</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2B6E0F08-565A-4A52-83E5-412C4BC2F02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nchor="b"/>
          <a:lstStyle>
            <a:lvl1pPr>
              <a:defRPr b="1"/>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C5888E48-E1DD-4193-BAA6-CDFE1DEAD873}" type="datetimeFigureOut">
              <a:rPr kumimoji="1" lang="ja-JP" altLang="en-US" smtClean="0"/>
              <a:pPr/>
              <a:t>2012/5/8</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9" name="スライド番号プレースホルダ 8"/>
          <p:cNvSpPr>
            <a:spLocks noGrp="1"/>
          </p:cNvSpPr>
          <p:nvPr>
            <p:ph type="sldNum" sz="quarter" idx="12"/>
          </p:nvPr>
        </p:nvSpPr>
        <p:spPr/>
        <p:txBody>
          <a:bodyPr/>
          <a:lstStyle>
            <a:extLst/>
          </a:lstStyle>
          <a:p>
            <a:fld id="{2B6E0F08-565A-4A52-83E5-412C4BC2F02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extLst/>
          </a:lstStyle>
          <a:p>
            <a:fld id="{C5888E48-E1DD-4193-BAA6-CDFE1DEAD873}" type="datetimeFigureOut">
              <a:rPr kumimoji="1" lang="ja-JP" altLang="en-US" smtClean="0"/>
              <a:pPr/>
              <a:t>2012/5/8</a:t>
            </a:fld>
            <a:endParaRPr kumimoji="1" lang="ja-JP" altLang="en-US"/>
          </a:p>
        </p:txBody>
      </p:sp>
      <p:sp>
        <p:nvSpPr>
          <p:cNvPr id="4" name="フッター プレースホルダ 3"/>
          <p:cNvSpPr>
            <a:spLocks noGrp="1"/>
          </p:cNvSpPr>
          <p:nvPr>
            <p:ph type="ftr" sz="quarter" idx="11"/>
          </p:nvPr>
        </p:nvSpPr>
        <p:spPr/>
        <p:txBody>
          <a:bodyPr/>
          <a:lstStyle>
            <a:extLst/>
          </a:lstStyle>
          <a:p>
            <a:endParaRPr kumimoji="1" lang="ja-JP" altLang="en-US"/>
          </a:p>
        </p:txBody>
      </p:sp>
      <p:sp>
        <p:nvSpPr>
          <p:cNvPr id="5" name="スライド番号プレースホルダ 4"/>
          <p:cNvSpPr>
            <a:spLocks noGrp="1"/>
          </p:cNvSpPr>
          <p:nvPr>
            <p:ph type="sldNum" sz="quarter" idx="12"/>
          </p:nvPr>
        </p:nvSpPr>
        <p:spPr/>
        <p:txBody>
          <a:bodyPr/>
          <a:lstStyle>
            <a:extLst/>
          </a:lstStyle>
          <a:p>
            <a:fld id="{2B6E0F08-565A-4A52-83E5-412C4BC2F02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角丸四角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 1"/>
          <p:cNvSpPr>
            <a:spLocks noGrp="1"/>
          </p:cNvSpPr>
          <p:nvPr>
            <p:ph type="dt" sz="half" idx="10"/>
          </p:nvPr>
        </p:nvSpPr>
        <p:spPr/>
        <p:txBody>
          <a:bodyPr/>
          <a:lstStyle>
            <a:extLst/>
          </a:lstStyle>
          <a:p>
            <a:fld id="{C5888E48-E1DD-4193-BAA6-CDFE1DEAD873}" type="datetimeFigureOut">
              <a:rPr kumimoji="1" lang="ja-JP" altLang="en-US" smtClean="0"/>
              <a:pPr/>
              <a:t>2012/5/8</a:t>
            </a:fld>
            <a:endParaRPr kumimoji="1" lang="ja-JP" altLang="en-US"/>
          </a:p>
        </p:txBody>
      </p:sp>
      <p:sp>
        <p:nvSpPr>
          <p:cNvPr id="3" name="フッター プレースホルダ 2"/>
          <p:cNvSpPr>
            <a:spLocks noGrp="1"/>
          </p:cNvSpPr>
          <p:nvPr>
            <p:ph type="ftr" sz="quarter" idx="11"/>
          </p:nvPr>
        </p:nvSpPr>
        <p:spPr/>
        <p:txBody>
          <a:bodyPr/>
          <a:lstStyle>
            <a:extLst/>
          </a:lstStyle>
          <a:p>
            <a:endParaRPr kumimoji="1" lang="ja-JP" altLang="en-US"/>
          </a:p>
        </p:txBody>
      </p:sp>
      <p:sp>
        <p:nvSpPr>
          <p:cNvPr id="4" name="スライド番号プレースホルダ 3"/>
          <p:cNvSpPr>
            <a:spLocks noGrp="1"/>
          </p:cNvSpPr>
          <p:nvPr>
            <p:ph type="sldNum" sz="quarter" idx="12"/>
          </p:nvPr>
        </p:nvSpPr>
        <p:spPr/>
        <p:txBody>
          <a:bodyPr/>
          <a:lstStyle>
            <a:extLst/>
          </a:lstStyle>
          <a:p>
            <a:fld id="{2B6E0F08-565A-4A52-83E5-412C4BC2F02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C5888E48-E1DD-4193-BAA6-CDFE1DEAD873}" type="datetimeFigureOut">
              <a:rPr kumimoji="1" lang="ja-JP" altLang="en-US" smtClean="0"/>
              <a:pPr/>
              <a:t>2012/5/8</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2B6E0F08-565A-4A52-83E5-412C4BC2F02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角丸四角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 つの角を丸めた四角形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C5888E48-E1DD-4193-BAA6-CDFE1DEAD873}" type="datetimeFigureOut">
              <a:rPr kumimoji="1" lang="ja-JP" altLang="en-US" smtClean="0"/>
              <a:pPr/>
              <a:t>2012/5/8</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2B6E0F08-565A-4A52-83E5-412C4BC2F024}" type="slidenum">
              <a:rPr kumimoji="1" lang="ja-JP" altLang="en-US" smtClean="0"/>
              <a:pPr/>
              <a:t>‹#›</a:t>
            </a:fld>
            <a:endParaRPr kumimoji="1" lang="ja-JP" altLang="en-US"/>
          </a:p>
        </p:txBody>
      </p:sp>
      <p:sp>
        <p:nvSpPr>
          <p:cNvPr id="3" name="図プレースホルダ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ja-JP" altLang="en-US" smtClean="0"/>
              <a:t>アイコンをクリックして図を追加</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角丸四角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角丸四角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タイトル プレースホルダ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ja-JP" altLang="en-US" smtClean="0"/>
              <a:t>マスタ タイトルの書式設定</a:t>
            </a:r>
            <a:endParaRPr kumimoji="0" lang="en-US"/>
          </a:p>
        </p:txBody>
      </p:sp>
      <p:sp>
        <p:nvSpPr>
          <p:cNvPr id="4" name="テキスト プレースホルダ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5" name="日付プレースホルダ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5888E48-E1DD-4193-BAA6-CDFE1DEAD873}" type="datetimeFigureOut">
              <a:rPr kumimoji="1" lang="ja-JP" altLang="en-US" smtClean="0"/>
              <a:pPr/>
              <a:t>2012/5/8</a:t>
            </a:fld>
            <a:endParaRPr kumimoji="1" lang="ja-JP" altLang="en-US"/>
          </a:p>
        </p:txBody>
      </p:sp>
      <p:sp>
        <p:nvSpPr>
          <p:cNvPr id="18" name="フッター プレースホルダ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1" lang="ja-JP" altLang="en-US"/>
          </a:p>
        </p:txBody>
      </p:sp>
      <p:sp>
        <p:nvSpPr>
          <p:cNvPr id="5" name="スライド番号プレースホルダ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B6E0F08-565A-4A52-83E5-412C4BC2F02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1"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1"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1"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1"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1"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1"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1"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1"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メディア基礎演習</a:t>
            </a:r>
            <a:endParaRPr kumimoji="1" lang="ja-JP" altLang="en-US" dirty="0"/>
          </a:p>
        </p:txBody>
      </p:sp>
      <p:sp>
        <p:nvSpPr>
          <p:cNvPr id="3" name="サブタイトル 2"/>
          <p:cNvSpPr>
            <a:spLocks noGrp="1"/>
          </p:cNvSpPr>
          <p:nvPr>
            <p:ph type="subTitle" idx="1"/>
          </p:nvPr>
        </p:nvSpPr>
        <p:spPr/>
        <p:txBody>
          <a:bodyPr>
            <a:normAutofit/>
          </a:bodyPr>
          <a:lstStyle/>
          <a:p>
            <a:r>
              <a:rPr kumimoji="1" lang="en-US" altLang="ja-JP" dirty="0" smtClean="0"/>
              <a:t>3DCG</a:t>
            </a:r>
            <a:r>
              <a:rPr kumimoji="1" lang="ja-JP" altLang="en-US" dirty="0" smtClean="0"/>
              <a:t>コンテンツの基礎</a:t>
            </a:r>
            <a:endParaRPr kumimoji="1" lang="en-US" altLang="ja-JP" dirty="0" smtClean="0"/>
          </a:p>
          <a:p>
            <a:r>
              <a:rPr lang="ja-JP" altLang="en-US" dirty="0" smtClean="0"/>
              <a:t>第</a:t>
            </a:r>
            <a:r>
              <a:rPr lang="en-US" altLang="ja-JP" dirty="0" smtClean="0"/>
              <a:t>3</a:t>
            </a:r>
            <a:r>
              <a:rPr lang="ja-JP" altLang="en-US" dirty="0" smtClean="0"/>
              <a:t>回</a:t>
            </a:r>
            <a:r>
              <a:rPr lang="ja-JP" altLang="en-US" smtClean="0"/>
              <a:t>授業：カメラワークの</a:t>
            </a:r>
            <a:r>
              <a:rPr lang="ja-JP" altLang="en-US" dirty="0" smtClean="0"/>
              <a:t>基礎</a:t>
            </a:r>
            <a:endParaRPr lang="en-US" altLang="ja-JP"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ズームとカメラを近づけた場合の違い</a:t>
            </a:r>
            <a:endParaRPr kumimoji="1" lang="ja-JP" altLang="en-US" sz="3600" dirty="0"/>
          </a:p>
        </p:txBody>
      </p:sp>
      <p:sp>
        <p:nvSpPr>
          <p:cNvPr id="3" name="コンテンツ プレースホルダ 2"/>
          <p:cNvSpPr>
            <a:spLocks noGrp="1"/>
          </p:cNvSpPr>
          <p:nvPr>
            <p:ph idx="1"/>
          </p:nvPr>
        </p:nvSpPr>
        <p:spPr>
          <a:xfrm>
            <a:off x="428596" y="642918"/>
            <a:ext cx="3857652" cy="4572000"/>
          </a:xfrm>
        </p:spPr>
        <p:txBody>
          <a:bodyPr>
            <a:normAutofit/>
          </a:bodyPr>
          <a:lstStyle/>
          <a:p>
            <a:r>
              <a:rPr lang="ja-JP" altLang="en-US" sz="2600" dirty="0" smtClean="0"/>
              <a:t>ズームの場合</a:t>
            </a:r>
          </a:p>
          <a:p>
            <a:pPr lvl="1"/>
            <a:r>
              <a:rPr lang="ja-JP" altLang="en-US" sz="2200" dirty="0" smtClean="0"/>
              <a:t>背景は距離に関係なく、同じ倍率で拡大される</a:t>
            </a:r>
          </a:p>
          <a:p>
            <a:endParaRPr lang="ja-JP" altLang="en-US" sz="2600" dirty="0" smtClean="0"/>
          </a:p>
          <a:p>
            <a:r>
              <a:rPr lang="ja-JP" altLang="en-US" sz="2600" dirty="0" smtClean="0"/>
              <a:t>カメラを近づけた場合</a:t>
            </a:r>
          </a:p>
          <a:p>
            <a:pPr lvl="1"/>
            <a:r>
              <a:rPr lang="ja-JP" altLang="en-US" sz="2200" dirty="0" smtClean="0"/>
              <a:t>遠くにあるものの大きさはあまり変化せず、近くにあるものだけが大きく写って見える</a:t>
            </a:r>
          </a:p>
          <a:p>
            <a:endParaRPr kumimoji="1" lang="en-US" altLang="ja-JP" dirty="0" smtClean="0"/>
          </a:p>
        </p:txBody>
      </p:sp>
      <p:pic>
        <p:nvPicPr>
          <p:cNvPr id="1030" name="Picture 6"/>
          <p:cNvPicPr>
            <a:picLocks noChangeAspect="1" noChangeArrowheads="1"/>
          </p:cNvPicPr>
          <p:nvPr/>
        </p:nvPicPr>
        <p:blipFill>
          <a:blip r:embed="rId3" cstate="print"/>
          <a:srcRect/>
          <a:stretch>
            <a:fillRect/>
          </a:stretch>
        </p:blipFill>
        <p:spPr bwMode="auto">
          <a:xfrm>
            <a:off x="4317564" y="788160"/>
            <a:ext cx="4289857" cy="41434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ズームとカメラを近づけた場合の違い</a:t>
            </a:r>
            <a:endParaRPr kumimoji="1" lang="ja-JP" altLang="en-US" sz="3600" dirty="0"/>
          </a:p>
        </p:txBody>
      </p:sp>
      <p:sp>
        <p:nvSpPr>
          <p:cNvPr id="3" name="コンテンツ プレースホルダ 2"/>
          <p:cNvSpPr>
            <a:spLocks noGrp="1"/>
          </p:cNvSpPr>
          <p:nvPr>
            <p:ph idx="1"/>
          </p:nvPr>
        </p:nvSpPr>
        <p:spPr>
          <a:xfrm>
            <a:off x="467544" y="548680"/>
            <a:ext cx="2808312" cy="1368152"/>
          </a:xfrm>
        </p:spPr>
        <p:txBody>
          <a:bodyPr>
            <a:normAutofit/>
          </a:bodyPr>
          <a:lstStyle/>
          <a:p>
            <a:r>
              <a:rPr kumimoji="1" lang="ja-JP" altLang="en-US" sz="2400" dirty="0" smtClean="0"/>
              <a:t>見えているものが異なる</a:t>
            </a:r>
            <a:endParaRPr kumimoji="1" lang="en-US" altLang="ja-JP" sz="2400" dirty="0" smtClean="0"/>
          </a:p>
        </p:txBody>
      </p:sp>
      <p:sp>
        <p:nvSpPr>
          <p:cNvPr id="8" name="テキスト ボックス 7"/>
          <p:cNvSpPr txBox="1"/>
          <p:nvPr/>
        </p:nvSpPr>
        <p:spPr>
          <a:xfrm>
            <a:off x="899592" y="4901098"/>
            <a:ext cx="958917" cy="400110"/>
          </a:xfrm>
          <a:prstGeom prst="rect">
            <a:avLst/>
          </a:prstGeom>
          <a:noFill/>
        </p:spPr>
        <p:txBody>
          <a:bodyPr wrap="none" rtlCol="0">
            <a:spAutoFit/>
          </a:bodyPr>
          <a:lstStyle/>
          <a:p>
            <a:r>
              <a:rPr kumimoji="1" lang="ja-JP" altLang="en-US" sz="2000" b="1" dirty="0" smtClean="0">
                <a:solidFill>
                  <a:schemeClr val="accent1"/>
                </a:solidFill>
              </a:rPr>
              <a:t>ズーム</a:t>
            </a:r>
            <a:endParaRPr kumimoji="1" lang="ja-JP" altLang="en-US" sz="2000" b="1" dirty="0">
              <a:solidFill>
                <a:schemeClr val="accent1"/>
              </a:solidFill>
            </a:endParaRPr>
          </a:p>
        </p:txBody>
      </p:sp>
      <p:sp>
        <p:nvSpPr>
          <p:cNvPr id="9" name="テキスト ボックス 8"/>
          <p:cNvSpPr txBox="1"/>
          <p:nvPr/>
        </p:nvSpPr>
        <p:spPr>
          <a:xfrm>
            <a:off x="7020272" y="4901098"/>
            <a:ext cx="958917" cy="400110"/>
          </a:xfrm>
          <a:prstGeom prst="rect">
            <a:avLst/>
          </a:prstGeom>
          <a:noFill/>
        </p:spPr>
        <p:txBody>
          <a:bodyPr wrap="none" rtlCol="0">
            <a:spAutoFit/>
          </a:bodyPr>
          <a:lstStyle/>
          <a:p>
            <a:r>
              <a:rPr kumimoji="1" lang="ja-JP" altLang="en-US" sz="2000" b="1" dirty="0" smtClean="0">
                <a:solidFill>
                  <a:schemeClr val="accent1"/>
                </a:solidFill>
              </a:rPr>
              <a:t>ドリー</a:t>
            </a:r>
            <a:endParaRPr kumimoji="1" lang="ja-JP" altLang="en-US" sz="2000" b="1" dirty="0">
              <a:solidFill>
                <a:schemeClr val="accent1"/>
              </a:solidFill>
            </a:endParaRPr>
          </a:p>
        </p:txBody>
      </p:sp>
      <p:pic>
        <p:nvPicPr>
          <p:cNvPr id="49155" name="Picture 3" descr="H:\MyDocuments\Dropbox\東京工科大\3Dコンテンツの基礎\2012\z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860743"/>
            <a:ext cx="3024336" cy="2077694"/>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H:\MyDocuments\Dropbox\東京工科大\3Dコンテンツの基礎\2012\ba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645" y="2860743"/>
            <a:ext cx="3024336" cy="2077694"/>
          </a:xfrm>
          <a:prstGeom prst="rect">
            <a:avLst/>
          </a:prstGeom>
          <a:noFill/>
          <a:extLst>
            <a:ext uri="{909E8E84-426E-40DD-AFC4-6F175D3DCCD1}">
              <a14:hiddenFill xmlns:a14="http://schemas.microsoft.com/office/drawing/2010/main">
                <a:solidFill>
                  <a:srgbClr val="FFFFFF"/>
                </a:solidFill>
              </a14:hiddenFill>
            </a:ext>
          </a:extLst>
        </p:spPr>
      </p:pic>
      <p:pic>
        <p:nvPicPr>
          <p:cNvPr id="49154" name="Picture 2" descr="H:\MyDocuments\Dropbox\東京工科大\3Dコンテンツの基礎\2012\doll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620688"/>
            <a:ext cx="3024336" cy="2077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ズームをドリーで代用</a:t>
            </a:r>
            <a:endParaRPr kumimoji="1" lang="ja-JP" altLang="en-US" dirty="0"/>
          </a:p>
        </p:txBody>
      </p:sp>
      <p:sp>
        <p:nvSpPr>
          <p:cNvPr id="3" name="コンテンツ プレースホルダ 2"/>
          <p:cNvSpPr>
            <a:spLocks noGrp="1"/>
          </p:cNvSpPr>
          <p:nvPr>
            <p:ph idx="1"/>
          </p:nvPr>
        </p:nvSpPr>
        <p:spPr>
          <a:xfrm>
            <a:off x="519138" y="926304"/>
            <a:ext cx="4412902" cy="4572000"/>
          </a:xfrm>
        </p:spPr>
        <p:txBody>
          <a:bodyPr>
            <a:normAutofit/>
          </a:bodyPr>
          <a:lstStyle/>
          <a:p>
            <a:r>
              <a:rPr lang="ja-JP" altLang="en-US" sz="2800" dirty="0" smtClean="0"/>
              <a:t>リアルタイム</a:t>
            </a:r>
            <a:r>
              <a:rPr lang="en-US" altLang="ja-JP" sz="2800" dirty="0" smtClean="0"/>
              <a:t>3DCG</a:t>
            </a:r>
            <a:r>
              <a:rPr lang="ja-JP" altLang="en-US" sz="2800" dirty="0" smtClean="0"/>
              <a:t>でも不可能ではないが、</a:t>
            </a:r>
            <a:r>
              <a:rPr lang="en-US" altLang="ja-JP" sz="2800" dirty="0" smtClean="0"/>
              <a:t/>
            </a:r>
            <a:br>
              <a:rPr lang="en-US" altLang="ja-JP" sz="2800" dirty="0" smtClean="0"/>
            </a:br>
            <a:r>
              <a:rPr lang="ja-JP" altLang="en-US" sz="2800" dirty="0" smtClean="0"/>
              <a:t>結構面倒くさい</a:t>
            </a:r>
            <a:endParaRPr lang="en-US" altLang="ja-JP" sz="2800" dirty="0" smtClean="0"/>
          </a:p>
          <a:p>
            <a:pPr lvl="1"/>
            <a:r>
              <a:rPr lang="en-US" altLang="ja-JP" sz="2200" dirty="0" smtClean="0"/>
              <a:t>FK Performer</a:t>
            </a:r>
            <a:r>
              <a:rPr lang="ja-JP" altLang="en-US" sz="2200" dirty="0" smtClean="0"/>
              <a:t>ではズームは表現されていない</a:t>
            </a:r>
            <a:endParaRPr lang="en-US" altLang="ja-JP" sz="2200" dirty="0" smtClean="0"/>
          </a:p>
          <a:p>
            <a:pPr lvl="1"/>
            <a:endParaRPr lang="ja-JP" altLang="en-US" sz="2200" dirty="0" smtClean="0"/>
          </a:p>
          <a:p>
            <a:r>
              <a:rPr lang="ja-JP" altLang="en-US" sz="2600" dirty="0" smtClean="0"/>
              <a:t>カメラを近づけたり</a:t>
            </a:r>
            <a:r>
              <a:rPr lang="en-US" altLang="ja-JP" sz="2600" dirty="0" smtClean="0"/>
              <a:t/>
            </a:r>
            <a:br>
              <a:rPr lang="en-US" altLang="ja-JP" sz="2600" dirty="0" smtClean="0"/>
            </a:br>
            <a:r>
              <a:rPr lang="ja-JP" altLang="en-US" sz="2600" dirty="0" smtClean="0"/>
              <a:t>遠ざけたりして表現する</a:t>
            </a:r>
          </a:p>
          <a:p>
            <a:pPr lvl="1"/>
            <a:r>
              <a:rPr lang="ja-JP" altLang="en-US" sz="2200" dirty="0" smtClean="0"/>
              <a:t>カメラオペレーション用語で「ドリー」という</a:t>
            </a:r>
            <a:r>
              <a:rPr lang="en-US" altLang="ja-JP" sz="2200" dirty="0" smtClean="0"/>
              <a:t>(</a:t>
            </a:r>
            <a:r>
              <a:rPr lang="ja-JP" altLang="en-US" sz="2200" dirty="0" smtClean="0"/>
              <a:t>ドリーの詳細は後述</a:t>
            </a:r>
            <a:r>
              <a:rPr lang="en-US" altLang="ja-JP" sz="2200" dirty="0" smtClean="0"/>
              <a:t>)</a:t>
            </a:r>
            <a:endParaRPr lang="ja-JP" altLang="en-US" sz="2200" dirty="0" smtClean="0"/>
          </a:p>
          <a:p>
            <a:endParaRPr kumimoji="1" lang="ja-JP" altLang="en-US" dirty="0"/>
          </a:p>
        </p:txBody>
      </p:sp>
      <p:pic>
        <p:nvPicPr>
          <p:cNvPr id="4" name="Picture 6"/>
          <p:cNvPicPr>
            <a:picLocks noChangeAspect="1" noChangeArrowheads="1"/>
          </p:cNvPicPr>
          <p:nvPr/>
        </p:nvPicPr>
        <p:blipFill>
          <a:blip r:embed="rId3" cstate="print"/>
          <a:srcRect/>
          <a:stretch>
            <a:fillRect/>
          </a:stretch>
        </p:blipFill>
        <p:spPr>
          <a:xfrm>
            <a:off x="4932040" y="1124744"/>
            <a:ext cx="3597698" cy="39455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カメラワーク</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カメラをどの様に動かすか？という技術</a:t>
            </a:r>
            <a:endParaRPr lang="en-US" altLang="ja-JP" dirty="0" smtClean="0"/>
          </a:p>
          <a:p>
            <a:pPr lvl="1"/>
            <a:r>
              <a:rPr lang="ja-JP" altLang="en-US" dirty="0" smtClean="0"/>
              <a:t>動かす意図、意味が必要</a:t>
            </a:r>
            <a:endParaRPr lang="en-US" altLang="ja-JP" dirty="0" smtClean="0"/>
          </a:p>
          <a:p>
            <a:pPr lvl="1"/>
            <a:r>
              <a:rPr lang="ja-JP" altLang="en-US" dirty="0" smtClean="0"/>
              <a:t>水平＋めだか</a:t>
            </a:r>
            <a:endParaRPr lang="en-US" altLang="ja-JP" dirty="0" smtClean="0"/>
          </a:p>
          <a:p>
            <a:endParaRPr lang="en-US" altLang="ja-JP" dirty="0" smtClean="0"/>
          </a:p>
          <a:p>
            <a:r>
              <a:rPr lang="ja-JP" altLang="en-US" dirty="0" smtClean="0"/>
              <a:t>本授業</a:t>
            </a:r>
            <a:r>
              <a:rPr lang="en-US" altLang="ja-JP" dirty="0" smtClean="0"/>
              <a:t>(CG)</a:t>
            </a:r>
            <a:r>
              <a:rPr lang="ja-JP" altLang="en-US" dirty="0" smtClean="0"/>
              <a:t>におけるカメラワーク</a:t>
            </a:r>
            <a:endParaRPr lang="en-US" altLang="ja-JP" dirty="0" smtClean="0"/>
          </a:p>
          <a:p>
            <a:pPr lvl="1"/>
            <a:r>
              <a:rPr lang="ja-JP" altLang="en-US" dirty="0" smtClean="0"/>
              <a:t>カメラの位置と向きを制御することで、</a:t>
            </a:r>
            <a:br>
              <a:rPr lang="ja-JP" altLang="en-US" dirty="0" smtClean="0"/>
            </a:br>
            <a:r>
              <a:rPr lang="ja-JP" altLang="en-US" dirty="0" smtClean="0"/>
              <a:t>効果的な演出を目指す</a:t>
            </a:r>
          </a:p>
          <a:p>
            <a:pPr lvl="2"/>
            <a:r>
              <a:rPr lang="ja-JP" altLang="en-US" dirty="0" smtClean="0"/>
              <a:t>ある時点での位置と姿勢を決める</a:t>
            </a:r>
          </a:p>
          <a:p>
            <a:pPr lvl="2"/>
            <a:r>
              <a:rPr lang="ja-JP" altLang="en-US" dirty="0" smtClean="0"/>
              <a:t>その位置と姿勢に何フレームかけて到達するか設定する</a:t>
            </a:r>
          </a:p>
          <a:p>
            <a:pPr lvl="2"/>
            <a:r>
              <a:rPr lang="ja-JP" altLang="en-US" dirty="0" smtClean="0"/>
              <a:t>モデルに対するモーションの付け方と全く同じ</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カメラポジション</a:t>
            </a:r>
            <a:endParaRPr kumimoji="1" lang="ja-JP" altLang="en-US" dirty="0"/>
          </a:p>
        </p:txBody>
      </p:sp>
      <p:sp>
        <p:nvSpPr>
          <p:cNvPr id="3" name="コンテンツ プレースホルダ 2"/>
          <p:cNvSpPr>
            <a:spLocks noGrp="1"/>
          </p:cNvSpPr>
          <p:nvPr>
            <p:ph idx="1"/>
          </p:nvPr>
        </p:nvSpPr>
        <p:spPr>
          <a:xfrm>
            <a:off x="502920" y="530352"/>
            <a:ext cx="4501128" cy="4698848"/>
          </a:xfrm>
        </p:spPr>
        <p:txBody>
          <a:bodyPr>
            <a:normAutofit lnSpcReduction="10000"/>
          </a:bodyPr>
          <a:lstStyle/>
          <a:p>
            <a:r>
              <a:rPr lang="ja-JP" altLang="en-US" dirty="0" smtClean="0"/>
              <a:t>ハイ</a:t>
            </a:r>
            <a:r>
              <a:rPr kumimoji="1" lang="ja-JP" altLang="en-US" dirty="0" smtClean="0"/>
              <a:t>ポジション</a:t>
            </a:r>
            <a:endParaRPr kumimoji="1" lang="en-US" altLang="ja-JP" dirty="0" smtClean="0"/>
          </a:p>
          <a:p>
            <a:pPr lvl="1"/>
            <a:r>
              <a:rPr lang="ja-JP" altLang="en-US" dirty="0" smtClean="0"/>
              <a:t>広がり、人垣越し</a:t>
            </a:r>
            <a:endParaRPr lang="en-US" altLang="ja-JP" dirty="0" smtClean="0"/>
          </a:p>
          <a:p>
            <a:pPr lvl="1"/>
            <a:r>
              <a:rPr lang="ja-JP" altLang="en-US" dirty="0" smtClean="0"/>
              <a:t>ロングショット</a:t>
            </a:r>
            <a:endParaRPr lang="en-US" altLang="ja-JP" dirty="0" smtClean="0"/>
          </a:p>
          <a:p>
            <a:pPr lvl="1"/>
            <a:endParaRPr kumimoji="1" lang="en-US" altLang="ja-JP" dirty="0" smtClean="0"/>
          </a:p>
          <a:p>
            <a:r>
              <a:rPr lang="ja-JP" altLang="en-US" dirty="0" smtClean="0"/>
              <a:t>めだか</a:t>
            </a:r>
            <a:endParaRPr lang="en-US" altLang="ja-JP" dirty="0" smtClean="0"/>
          </a:p>
          <a:p>
            <a:pPr lvl="1"/>
            <a:r>
              <a:rPr lang="ja-JP" altLang="en-US" dirty="0" smtClean="0"/>
              <a:t>目の高さ</a:t>
            </a:r>
            <a:endParaRPr lang="en-US" altLang="ja-JP" dirty="0" smtClean="0"/>
          </a:p>
          <a:p>
            <a:pPr lvl="1"/>
            <a:r>
              <a:rPr lang="ja-JP" altLang="en-US" dirty="0" smtClean="0"/>
              <a:t>基本</a:t>
            </a:r>
            <a:endParaRPr lang="en-US" altLang="ja-JP" dirty="0" smtClean="0"/>
          </a:p>
          <a:p>
            <a:pPr lvl="1"/>
            <a:endParaRPr lang="en-US" altLang="ja-JP" dirty="0" smtClean="0"/>
          </a:p>
          <a:p>
            <a:r>
              <a:rPr kumimoji="1" lang="ja-JP" altLang="en-US" dirty="0" smtClean="0"/>
              <a:t>ローポジション</a:t>
            </a:r>
            <a:endParaRPr kumimoji="1" lang="en-US" altLang="ja-JP" dirty="0" smtClean="0"/>
          </a:p>
          <a:p>
            <a:pPr lvl="1"/>
            <a:r>
              <a:rPr lang="ja-JP" altLang="en-US" dirty="0" smtClean="0"/>
              <a:t>特殊な視点</a:t>
            </a:r>
            <a:endParaRPr lang="en-US" altLang="ja-JP" dirty="0" smtClean="0"/>
          </a:p>
          <a:p>
            <a:pPr lvl="1"/>
            <a:r>
              <a:rPr kumimoji="1" lang="ja-JP" altLang="en-US" dirty="0" smtClean="0"/>
              <a:t>子供などの視点</a:t>
            </a:r>
            <a:endParaRPr kumimoji="1" lang="ja-JP" altLang="en-US" dirty="0"/>
          </a:p>
        </p:txBody>
      </p:sp>
      <p:pic>
        <p:nvPicPr>
          <p:cNvPr id="88066" name="Picture 2" descr="C:\Users\Maya\Dropbox\東京工科大\3Dコンテンツの基礎\image\cameraPos1.png"/>
          <p:cNvPicPr>
            <a:picLocks noChangeAspect="1" noChangeArrowheads="1"/>
          </p:cNvPicPr>
          <p:nvPr/>
        </p:nvPicPr>
        <p:blipFill>
          <a:blip r:embed="rId2" cstate="print"/>
          <a:srcRect/>
          <a:stretch>
            <a:fillRect/>
          </a:stretch>
        </p:blipFill>
        <p:spPr bwMode="auto">
          <a:xfrm>
            <a:off x="5364088" y="836712"/>
            <a:ext cx="3131178" cy="382396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カメラポジション</a:t>
            </a:r>
            <a:endParaRPr kumimoji="1" lang="ja-JP" altLang="en-US" dirty="0"/>
          </a:p>
        </p:txBody>
      </p:sp>
      <p:sp>
        <p:nvSpPr>
          <p:cNvPr id="3" name="コンテンツ プレースホルダ 2"/>
          <p:cNvSpPr>
            <a:spLocks noGrp="1"/>
          </p:cNvSpPr>
          <p:nvPr>
            <p:ph idx="1"/>
          </p:nvPr>
        </p:nvSpPr>
        <p:spPr>
          <a:xfrm>
            <a:off x="502920" y="530352"/>
            <a:ext cx="4645144" cy="4698848"/>
          </a:xfrm>
        </p:spPr>
        <p:txBody>
          <a:bodyPr>
            <a:normAutofit lnSpcReduction="10000"/>
          </a:bodyPr>
          <a:lstStyle/>
          <a:p>
            <a:r>
              <a:rPr kumimoji="1" lang="ja-JP" altLang="en-US" dirty="0" smtClean="0"/>
              <a:t>前方</a:t>
            </a:r>
            <a:endParaRPr kumimoji="1" lang="en-US" altLang="ja-JP" dirty="0" smtClean="0"/>
          </a:p>
          <a:p>
            <a:pPr lvl="1"/>
            <a:r>
              <a:rPr lang="ja-JP" altLang="en-US" dirty="0" smtClean="0"/>
              <a:t>訴え、強さ、単調</a:t>
            </a:r>
            <a:endParaRPr lang="en-US" altLang="ja-JP" dirty="0" smtClean="0"/>
          </a:p>
          <a:p>
            <a:pPr lvl="1"/>
            <a:endParaRPr kumimoji="1" lang="en-US" altLang="ja-JP" dirty="0" smtClean="0"/>
          </a:p>
          <a:p>
            <a:r>
              <a:rPr lang="ja-JP" altLang="en-US" dirty="0" smtClean="0"/>
              <a:t>後方</a:t>
            </a:r>
            <a:endParaRPr lang="en-US" altLang="ja-JP" dirty="0" smtClean="0"/>
          </a:p>
          <a:p>
            <a:pPr lvl="1"/>
            <a:r>
              <a:rPr lang="ja-JP" altLang="en-US" dirty="0" smtClean="0"/>
              <a:t>拒絶、別れ、終わり</a:t>
            </a:r>
            <a:endParaRPr lang="en-US" altLang="ja-JP" dirty="0" smtClean="0"/>
          </a:p>
          <a:p>
            <a:pPr lvl="1"/>
            <a:endParaRPr lang="en-US" altLang="ja-JP" dirty="0" smtClean="0"/>
          </a:p>
          <a:p>
            <a:r>
              <a:rPr lang="ja-JP" altLang="en-US" dirty="0" smtClean="0"/>
              <a:t>横</a:t>
            </a:r>
            <a:endParaRPr lang="en-US" altLang="ja-JP" dirty="0" smtClean="0"/>
          </a:p>
          <a:p>
            <a:pPr lvl="1"/>
            <a:r>
              <a:rPr kumimoji="1" lang="ja-JP" altLang="en-US" dirty="0" smtClean="0"/>
              <a:t>やや立体感、やや無関心</a:t>
            </a:r>
            <a:endParaRPr kumimoji="1" lang="en-US" altLang="ja-JP" dirty="0" smtClean="0"/>
          </a:p>
          <a:p>
            <a:pPr lvl="1"/>
            <a:endParaRPr kumimoji="1" lang="en-US" altLang="ja-JP" dirty="0" smtClean="0"/>
          </a:p>
          <a:p>
            <a:r>
              <a:rPr lang="ja-JP" altLang="en-US" dirty="0" smtClean="0"/>
              <a:t>斜め</a:t>
            </a:r>
            <a:endParaRPr lang="en-US" altLang="ja-JP" dirty="0" smtClean="0"/>
          </a:p>
          <a:p>
            <a:pPr lvl="1"/>
            <a:r>
              <a:rPr kumimoji="1" lang="ja-JP" altLang="en-US" dirty="0" smtClean="0"/>
              <a:t>立体感</a:t>
            </a:r>
            <a:endParaRPr kumimoji="1" lang="ja-JP" altLang="en-US" dirty="0"/>
          </a:p>
        </p:txBody>
      </p:sp>
      <p:pic>
        <p:nvPicPr>
          <p:cNvPr id="89090" name="Picture 2" descr="C:\Users\Maya\Dropbox\東京工科大\3Dコンテンツの基礎\image\cameraPos2.png"/>
          <p:cNvPicPr>
            <a:picLocks noChangeAspect="1" noChangeArrowheads="1"/>
          </p:cNvPicPr>
          <p:nvPr/>
        </p:nvPicPr>
        <p:blipFill>
          <a:blip r:embed="rId2" cstate="print"/>
          <a:srcRect/>
          <a:stretch>
            <a:fillRect/>
          </a:stretch>
        </p:blipFill>
        <p:spPr bwMode="auto">
          <a:xfrm>
            <a:off x="5724128" y="764704"/>
            <a:ext cx="2698254" cy="423496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カメラアングル</a:t>
            </a:r>
            <a:endParaRPr kumimoji="1" lang="ja-JP" altLang="en-US" dirty="0"/>
          </a:p>
        </p:txBody>
      </p:sp>
      <p:sp>
        <p:nvSpPr>
          <p:cNvPr id="3" name="コンテンツ プレースホルダ 2"/>
          <p:cNvSpPr>
            <a:spLocks noGrp="1"/>
          </p:cNvSpPr>
          <p:nvPr>
            <p:ph idx="1"/>
          </p:nvPr>
        </p:nvSpPr>
        <p:spPr>
          <a:xfrm>
            <a:off x="500034" y="785794"/>
            <a:ext cx="4014790" cy="4572000"/>
          </a:xfrm>
        </p:spPr>
        <p:txBody>
          <a:bodyPr/>
          <a:lstStyle/>
          <a:p>
            <a:r>
              <a:rPr lang="ja-JP" altLang="en-US" sz="2600" dirty="0" smtClean="0"/>
              <a:t>ローアングル</a:t>
            </a:r>
          </a:p>
          <a:p>
            <a:pPr lvl="1"/>
            <a:r>
              <a:rPr lang="ja-JP" altLang="en-US" sz="2200" dirty="0" smtClean="0"/>
              <a:t>アオリ</a:t>
            </a:r>
          </a:p>
          <a:p>
            <a:pPr lvl="1"/>
            <a:r>
              <a:rPr lang="ja-JP" altLang="en-US" sz="2200" dirty="0" smtClean="0"/>
              <a:t>威圧感、強さ、迫力</a:t>
            </a:r>
            <a:endParaRPr lang="en-US" altLang="ja-JP" sz="2200" dirty="0" smtClean="0"/>
          </a:p>
          <a:p>
            <a:pPr lvl="1"/>
            <a:endParaRPr lang="en-US" altLang="ja-JP" sz="2600" dirty="0" smtClean="0"/>
          </a:p>
          <a:p>
            <a:r>
              <a:rPr lang="ja-JP" altLang="en-US" sz="2600" dirty="0" smtClean="0"/>
              <a:t>水平</a:t>
            </a:r>
            <a:endParaRPr lang="en-US" altLang="ja-JP" sz="2600" dirty="0" smtClean="0"/>
          </a:p>
          <a:p>
            <a:pPr lvl="1"/>
            <a:r>
              <a:rPr lang="ja-JP" altLang="en-US" sz="2200" dirty="0" smtClean="0"/>
              <a:t>基本、安易</a:t>
            </a:r>
            <a:endParaRPr lang="en-US" altLang="ja-JP" sz="2200" dirty="0" smtClean="0"/>
          </a:p>
          <a:p>
            <a:pPr lvl="1"/>
            <a:endParaRPr lang="ja-JP" altLang="en-US" sz="2200" dirty="0" smtClean="0"/>
          </a:p>
          <a:p>
            <a:r>
              <a:rPr lang="ja-JP" altLang="en-US" sz="2600" dirty="0" smtClean="0"/>
              <a:t>ハイアングル</a:t>
            </a:r>
          </a:p>
          <a:p>
            <a:pPr lvl="1"/>
            <a:r>
              <a:rPr lang="ja-JP" altLang="en-US" sz="2200" dirty="0" smtClean="0"/>
              <a:t>俯瞰</a:t>
            </a:r>
          </a:p>
          <a:p>
            <a:pPr lvl="1"/>
            <a:r>
              <a:rPr lang="ja-JP" altLang="en-US" sz="2200" dirty="0" smtClean="0"/>
              <a:t>状況説明的な表現</a:t>
            </a:r>
          </a:p>
          <a:p>
            <a:pPr lvl="1"/>
            <a:r>
              <a:rPr lang="ja-JP" altLang="en-US" sz="2200" dirty="0" smtClean="0"/>
              <a:t>弱さ、卑小、哀れ</a:t>
            </a:r>
            <a:endParaRPr kumimoji="1" lang="ja-JP" altLang="en-US" dirty="0"/>
          </a:p>
        </p:txBody>
      </p:sp>
      <p:graphicFrame>
        <p:nvGraphicFramePr>
          <p:cNvPr id="12290" name="Object 5"/>
          <p:cNvGraphicFramePr>
            <a:graphicFrameLocks noChangeAspect="1"/>
          </p:cNvGraphicFramePr>
          <p:nvPr/>
        </p:nvGraphicFramePr>
        <p:xfrm>
          <a:off x="4572000" y="1788292"/>
          <a:ext cx="3826058" cy="2857512"/>
        </p:xfrm>
        <a:graphic>
          <a:graphicData uri="http://schemas.openxmlformats.org/presentationml/2006/ole">
            <mc:AlternateContent xmlns:mc="http://schemas.openxmlformats.org/markup-compatibility/2006">
              <mc:Choice xmlns:v="urn:schemas-microsoft-com:vml" Requires="v">
                <p:oleObj spid="_x0000_s12306" name="Image" r:id="rId4" imgW="7619048" imgH="5688889" progId="">
                  <p:embed/>
                </p:oleObj>
              </mc:Choice>
              <mc:Fallback>
                <p:oleObj name="Image" r:id="rId4" imgW="7619048" imgH="5688889"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88292"/>
                        <a:ext cx="3826058" cy="285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テキスト ボックス 10"/>
          <p:cNvSpPr txBox="1"/>
          <p:nvPr/>
        </p:nvSpPr>
        <p:spPr>
          <a:xfrm>
            <a:off x="5508104" y="4786322"/>
            <a:ext cx="3107065" cy="923330"/>
          </a:xfrm>
          <a:prstGeom prst="rect">
            <a:avLst/>
          </a:prstGeom>
          <a:noFill/>
        </p:spPr>
        <p:txBody>
          <a:bodyPr wrap="square" rtlCol="0">
            <a:spAutoFit/>
          </a:bodyPr>
          <a:lstStyle/>
          <a:p>
            <a:r>
              <a:rPr kumimoji="1" lang="ja-JP" altLang="en-US" dirty="0" smtClean="0"/>
              <a:t>左：ローアングル</a:t>
            </a:r>
            <a:endParaRPr kumimoji="1" lang="en-US" altLang="ja-JP" dirty="0" smtClean="0"/>
          </a:p>
          <a:p>
            <a:r>
              <a:rPr kumimoji="1" lang="ja-JP" altLang="en-US" dirty="0" smtClean="0"/>
              <a:t>中央：アイレベル</a:t>
            </a:r>
            <a:endParaRPr kumimoji="1" lang="en-US" altLang="ja-JP" dirty="0" smtClean="0"/>
          </a:p>
          <a:p>
            <a:r>
              <a:rPr kumimoji="1" lang="ja-JP" altLang="en-US" dirty="0" smtClean="0"/>
              <a:t>右：ハイアングル</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ショットのサイズ</a:t>
            </a:r>
            <a:endParaRPr kumimoji="1" lang="ja-JP" altLang="en-US" dirty="0"/>
          </a:p>
        </p:txBody>
      </p:sp>
      <p:sp>
        <p:nvSpPr>
          <p:cNvPr id="3" name="コンテンツ プレースホルダ 2"/>
          <p:cNvSpPr>
            <a:spLocks noGrp="1"/>
          </p:cNvSpPr>
          <p:nvPr>
            <p:ph idx="1"/>
          </p:nvPr>
        </p:nvSpPr>
        <p:spPr>
          <a:xfrm>
            <a:off x="657252" y="785794"/>
            <a:ext cx="7772400" cy="4587422"/>
          </a:xfrm>
        </p:spPr>
        <p:txBody>
          <a:bodyPr>
            <a:normAutofit fontScale="92500" lnSpcReduction="10000"/>
          </a:bodyPr>
          <a:lstStyle/>
          <a:p>
            <a:r>
              <a:rPr lang="ja-JP" altLang="en-US" sz="2600" dirty="0" smtClean="0"/>
              <a:t>基本は</a:t>
            </a:r>
            <a:endParaRPr lang="en-US" altLang="ja-JP" sz="2600" dirty="0" smtClean="0"/>
          </a:p>
          <a:p>
            <a:pPr lvl="1">
              <a:buNone/>
            </a:pPr>
            <a:r>
              <a:rPr lang="ja-JP" altLang="en-US" sz="2200" b="1" dirty="0" smtClean="0"/>
              <a:t>ロングショット</a:t>
            </a:r>
            <a:endParaRPr lang="en-US" altLang="ja-JP" sz="2200" b="1" dirty="0" smtClean="0"/>
          </a:p>
          <a:p>
            <a:pPr lvl="1">
              <a:buNone/>
            </a:pPr>
            <a:r>
              <a:rPr lang="ja-JP" altLang="en-US" sz="2200" b="1" dirty="0" smtClean="0"/>
              <a:t>ミディアムショット</a:t>
            </a:r>
            <a:endParaRPr lang="en-US" altLang="ja-JP" sz="2200" b="1" dirty="0" smtClean="0"/>
          </a:p>
          <a:p>
            <a:pPr lvl="1">
              <a:buNone/>
            </a:pPr>
            <a:r>
              <a:rPr lang="ja-JP" altLang="en-US" sz="2200" b="1" dirty="0" smtClean="0"/>
              <a:t>アップショット</a:t>
            </a:r>
            <a:endParaRPr lang="en-US" altLang="ja-JP" sz="2200" b="1" dirty="0" smtClean="0"/>
          </a:p>
          <a:p>
            <a:pPr lvl="1">
              <a:buNone/>
            </a:pPr>
            <a:r>
              <a:rPr lang="ja-JP" altLang="en-US" sz="2200" dirty="0" smtClean="0"/>
              <a:t>の</a:t>
            </a:r>
            <a:r>
              <a:rPr lang="en-US" altLang="ja-JP" sz="2200" dirty="0" smtClean="0"/>
              <a:t>3</a:t>
            </a:r>
            <a:r>
              <a:rPr lang="ja-JP" altLang="en-US" sz="2200" dirty="0" smtClean="0"/>
              <a:t>種類で構成</a:t>
            </a:r>
            <a:endParaRPr lang="en-US" altLang="ja-JP" sz="2200" dirty="0" smtClean="0"/>
          </a:p>
          <a:p>
            <a:pPr lvl="1">
              <a:buNone/>
            </a:pPr>
            <a:endParaRPr lang="ja-JP" altLang="en-US" sz="2200" dirty="0" smtClean="0"/>
          </a:p>
          <a:p>
            <a:r>
              <a:rPr lang="ja-JP" altLang="en-US" sz="2600" dirty="0" smtClean="0"/>
              <a:t>特に人物描写においては更に細かく分類する</a:t>
            </a:r>
            <a:endParaRPr lang="en-US" altLang="ja-JP" sz="2600" dirty="0" smtClean="0"/>
          </a:p>
          <a:p>
            <a:endParaRPr lang="en-US" altLang="ja-JP" sz="2600" dirty="0" smtClean="0"/>
          </a:p>
          <a:p>
            <a:r>
              <a:rPr lang="ja-JP" altLang="en-US" sz="2600" dirty="0" smtClean="0"/>
              <a:t>現場によって呼び方が異なる</a:t>
            </a:r>
            <a:endParaRPr lang="en-US" altLang="ja-JP" sz="2600" dirty="0" smtClean="0"/>
          </a:p>
          <a:p>
            <a:endParaRPr lang="ja-JP" altLang="en-US" sz="2600" dirty="0" smtClean="0"/>
          </a:p>
          <a:p>
            <a:r>
              <a:rPr lang="ja-JP" altLang="en-US" sz="2600" dirty="0" smtClean="0"/>
              <a:t>基本的な方針として</a:t>
            </a:r>
          </a:p>
          <a:p>
            <a:pPr lvl="1"/>
            <a:r>
              <a:rPr lang="ja-JP" altLang="en-US" sz="2200" dirty="0" smtClean="0"/>
              <a:t>心情や会話などの内面的描写は近寄って映す</a:t>
            </a:r>
          </a:p>
          <a:p>
            <a:pPr lvl="1"/>
            <a:r>
              <a:rPr lang="ja-JP" altLang="en-US" sz="2200" dirty="0" smtClean="0"/>
              <a:t>仕草やアクションなどの外面的描写は引いて映す</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サイズによるショットの種類の例</a:t>
            </a:r>
            <a:endParaRPr kumimoji="1" lang="ja-JP" altLang="en-US" dirty="0"/>
          </a:p>
        </p:txBody>
      </p:sp>
      <p:sp>
        <p:nvSpPr>
          <p:cNvPr id="10" name="角丸四角形 9"/>
          <p:cNvSpPr/>
          <p:nvPr/>
        </p:nvSpPr>
        <p:spPr>
          <a:xfrm>
            <a:off x="6286512" y="3429000"/>
            <a:ext cx="2357454" cy="2000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dirty="0" smtClean="0"/>
              <a:t>カメラアングル３＊</a:t>
            </a:r>
            <a:endParaRPr kumimoji="1" lang="en-US" altLang="ja-JP" dirty="0" smtClean="0"/>
          </a:p>
          <a:p>
            <a:pPr algn="ctr"/>
            <a:r>
              <a:rPr kumimoji="1" lang="ja-JP" altLang="en-US" dirty="0" smtClean="0"/>
              <a:t>ショットサイズ</a:t>
            </a:r>
            <a:r>
              <a:rPr kumimoji="1" lang="en-US" altLang="ja-JP" dirty="0" smtClean="0"/>
              <a:t>7</a:t>
            </a:r>
          </a:p>
          <a:p>
            <a:pPr algn="ctr"/>
            <a:r>
              <a:rPr lang="ja-JP" altLang="en-US" dirty="0" smtClean="0"/>
              <a:t>＝</a:t>
            </a:r>
            <a:endParaRPr lang="en-US" altLang="ja-JP" dirty="0" smtClean="0"/>
          </a:p>
          <a:p>
            <a:pPr algn="ctr"/>
            <a:r>
              <a:rPr lang="en-US" altLang="ja-JP" sz="2800" dirty="0" smtClean="0"/>
              <a:t>2</a:t>
            </a:r>
            <a:r>
              <a:rPr kumimoji="1" lang="en-US" altLang="ja-JP" sz="2800" dirty="0" smtClean="0"/>
              <a:t>1</a:t>
            </a:r>
            <a:r>
              <a:rPr kumimoji="1" lang="ja-JP" altLang="en-US" sz="2800" dirty="0" smtClean="0"/>
              <a:t>パターン</a:t>
            </a:r>
            <a:endParaRPr kumimoji="1" lang="ja-JP" altLang="en-US" sz="2800" dirty="0"/>
          </a:p>
        </p:txBody>
      </p:sp>
      <p:pic>
        <p:nvPicPr>
          <p:cNvPr id="10244" name="Picture 4"/>
          <p:cNvPicPr>
            <a:picLocks noChangeAspect="1" noChangeArrowheads="1"/>
          </p:cNvPicPr>
          <p:nvPr/>
        </p:nvPicPr>
        <p:blipFill>
          <a:blip r:embed="rId3" cstate="print"/>
          <a:srcRect/>
          <a:stretch>
            <a:fillRect/>
          </a:stretch>
        </p:blipFill>
        <p:spPr bwMode="auto">
          <a:xfrm>
            <a:off x="571472" y="571480"/>
            <a:ext cx="5629371" cy="4895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人数によるショットの種類</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グループショット</a:t>
            </a:r>
            <a:endParaRPr kumimoji="1" lang="en-US" altLang="ja-JP" dirty="0" smtClean="0"/>
          </a:p>
          <a:p>
            <a:pPr lvl="1"/>
            <a:r>
              <a:rPr lang="en-US" altLang="ja-JP" dirty="0" smtClean="0"/>
              <a:t>3</a:t>
            </a:r>
            <a:r>
              <a:rPr lang="ja-JP" altLang="en-US" dirty="0" smtClean="0"/>
              <a:t>もしくは</a:t>
            </a:r>
            <a:r>
              <a:rPr lang="en-US" altLang="ja-JP" dirty="0" smtClean="0"/>
              <a:t>4</a:t>
            </a:r>
            <a:r>
              <a:rPr lang="ja-JP" altLang="en-US" dirty="0" smtClean="0"/>
              <a:t>人以上</a:t>
            </a:r>
            <a:endParaRPr lang="en-US" altLang="ja-JP" dirty="0" smtClean="0"/>
          </a:p>
          <a:p>
            <a:r>
              <a:rPr lang="en-US" altLang="ja-JP" dirty="0" smtClean="0"/>
              <a:t>(</a:t>
            </a:r>
            <a:r>
              <a:rPr lang="ja-JP" altLang="en-US" dirty="0" smtClean="0"/>
              <a:t>フォーショット</a:t>
            </a:r>
            <a:r>
              <a:rPr lang="en-US" altLang="ja-JP" dirty="0" smtClean="0"/>
              <a:t>)</a:t>
            </a:r>
          </a:p>
          <a:p>
            <a:endParaRPr lang="en-US" altLang="ja-JP" dirty="0" smtClean="0"/>
          </a:p>
          <a:p>
            <a:r>
              <a:rPr lang="ja-JP" altLang="en-US" dirty="0" smtClean="0"/>
              <a:t>スリーショット</a:t>
            </a:r>
            <a:endParaRPr lang="en-US" altLang="ja-JP" dirty="0" smtClean="0"/>
          </a:p>
          <a:p>
            <a:endParaRPr lang="en-US" altLang="ja-JP" dirty="0" smtClean="0"/>
          </a:p>
          <a:p>
            <a:r>
              <a:rPr kumimoji="1" lang="ja-JP" altLang="en-US" dirty="0" smtClean="0"/>
              <a:t>ツーショット</a:t>
            </a:r>
            <a:endParaRPr kumimoji="1" lang="en-US" altLang="ja-JP" dirty="0" smtClean="0"/>
          </a:p>
          <a:p>
            <a:endParaRPr lang="en-US" altLang="ja-JP" dirty="0" smtClean="0"/>
          </a:p>
          <a:p>
            <a:r>
              <a:rPr lang="ja-JP" altLang="en-US" dirty="0" smtClean="0"/>
              <a:t>ワンショット</a:t>
            </a:r>
            <a:endParaRPr kumimoji="1" lang="ja-JP" altLang="en-US" dirty="0"/>
          </a:p>
        </p:txBody>
      </p:sp>
      <p:pic>
        <p:nvPicPr>
          <p:cNvPr id="90114" name="Picture 2" descr="C:\Users\Maya\Dropbox\東京工科大\3Dコンテンツの基礎\image\gs.png"/>
          <p:cNvPicPr>
            <a:picLocks noChangeAspect="1" noChangeArrowheads="1"/>
          </p:cNvPicPr>
          <p:nvPr/>
        </p:nvPicPr>
        <p:blipFill>
          <a:blip r:embed="rId2" cstate="print"/>
          <a:srcRect/>
          <a:stretch>
            <a:fillRect/>
          </a:stretch>
        </p:blipFill>
        <p:spPr bwMode="auto">
          <a:xfrm>
            <a:off x="3707904" y="2348880"/>
            <a:ext cx="4775289" cy="277955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授業について（全</a:t>
            </a:r>
            <a:r>
              <a:rPr lang="en-US" altLang="ja-JP" dirty="0" smtClean="0"/>
              <a:t>6</a:t>
            </a:r>
            <a:r>
              <a:rPr kumimoji="1" lang="ja-JP" altLang="en-US" dirty="0" smtClean="0"/>
              <a:t>回）</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授業スケジュール</a:t>
            </a:r>
            <a:endParaRPr lang="en-US" altLang="ja-JP" dirty="0" smtClean="0"/>
          </a:p>
          <a:p>
            <a:pPr lvl="1"/>
            <a:r>
              <a:rPr kumimoji="1" lang="ja-JP" altLang="en-US" dirty="0" smtClean="0"/>
              <a:t>第</a:t>
            </a:r>
            <a:r>
              <a:rPr kumimoji="1" lang="en-US" altLang="ja-JP" dirty="0" smtClean="0"/>
              <a:t>1</a:t>
            </a:r>
            <a:r>
              <a:rPr kumimoji="1" lang="ja-JP" altLang="en-US" dirty="0" smtClean="0"/>
              <a:t>回　</a:t>
            </a:r>
            <a:r>
              <a:rPr kumimoji="1" lang="en-US" altLang="ja-JP" dirty="0" smtClean="0"/>
              <a:t>3DCG</a:t>
            </a:r>
            <a:r>
              <a:rPr kumimoji="1" lang="ja-JP" altLang="en-US" dirty="0" smtClean="0"/>
              <a:t>の基礎知識</a:t>
            </a:r>
            <a:endParaRPr kumimoji="1" lang="en-US" altLang="ja-JP" dirty="0" smtClean="0"/>
          </a:p>
          <a:p>
            <a:pPr lvl="1"/>
            <a:r>
              <a:rPr kumimoji="1" lang="ja-JP" altLang="en-US" dirty="0" smtClean="0"/>
              <a:t>第</a:t>
            </a:r>
            <a:r>
              <a:rPr kumimoji="1" lang="en-US" altLang="ja-JP" dirty="0" smtClean="0"/>
              <a:t>2</a:t>
            </a:r>
            <a:r>
              <a:rPr kumimoji="1" lang="ja-JP" altLang="en-US" dirty="0" smtClean="0"/>
              <a:t>回　</a:t>
            </a:r>
            <a:r>
              <a:rPr kumimoji="1" lang="en-US" altLang="ja-JP" dirty="0" smtClean="0"/>
              <a:t>3DCG</a:t>
            </a:r>
            <a:r>
              <a:rPr kumimoji="1" lang="ja-JP" altLang="en-US" dirty="0" smtClean="0"/>
              <a:t>アニメーションの基礎知識</a:t>
            </a:r>
            <a:endParaRPr kumimoji="1" lang="en-US" altLang="ja-JP" dirty="0" smtClean="0"/>
          </a:p>
          <a:p>
            <a:pPr lvl="1"/>
            <a:r>
              <a:rPr lang="ja-JP" altLang="en-US" dirty="0" smtClean="0">
                <a:solidFill>
                  <a:srgbClr val="FF0000"/>
                </a:solidFill>
              </a:rPr>
              <a:t>第</a:t>
            </a:r>
            <a:r>
              <a:rPr lang="en-US" altLang="ja-JP" dirty="0" smtClean="0">
                <a:solidFill>
                  <a:srgbClr val="FF0000"/>
                </a:solidFill>
              </a:rPr>
              <a:t>3</a:t>
            </a:r>
            <a:r>
              <a:rPr lang="ja-JP" altLang="en-US" dirty="0" smtClean="0">
                <a:solidFill>
                  <a:srgbClr val="FF0000"/>
                </a:solidFill>
              </a:rPr>
              <a:t>回　</a:t>
            </a:r>
            <a:r>
              <a:rPr lang="en-US" altLang="ja-JP" dirty="0" smtClean="0">
                <a:solidFill>
                  <a:srgbClr val="FF0000"/>
                </a:solidFill>
              </a:rPr>
              <a:t>3DCG</a:t>
            </a:r>
            <a:r>
              <a:rPr lang="ja-JP" altLang="en-US" dirty="0" smtClean="0">
                <a:solidFill>
                  <a:srgbClr val="FF0000"/>
                </a:solidFill>
              </a:rPr>
              <a:t>アニメーション制作の基礎知識</a:t>
            </a:r>
            <a:endParaRPr lang="en-US" altLang="ja-JP" dirty="0" smtClean="0">
              <a:solidFill>
                <a:srgbClr val="FF0000"/>
              </a:solidFill>
            </a:endParaRPr>
          </a:p>
          <a:p>
            <a:pPr lvl="1">
              <a:buNone/>
            </a:pPr>
            <a:r>
              <a:rPr lang="ja-JP" altLang="en-US" dirty="0" smtClean="0"/>
              <a:t>以下、グループワーク</a:t>
            </a:r>
            <a:endParaRPr kumimoji="1" lang="en-US" altLang="ja-JP" dirty="0" smtClean="0"/>
          </a:p>
          <a:p>
            <a:pPr lvl="1"/>
            <a:r>
              <a:rPr kumimoji="1" lang="ja-JP" altLang="en-US" dirty="0" smtClean="0"/>
              <a:t>第</a:t>
            </a:r>
            <a:r>
              <a:rPr kumimoji="1" lang="en-US" altLang="ja-JP" dirty="0" smtClean="0"/>
              <a:t>4</a:t>
            </a:r>
            <a:r>
              <a:rPr kumimoji="1" lang="ja-JP" altLang="en-US" dirty="0" smtClean="0"/>
              <a:t>回　絵コンテ・コンセプトシートの作成</a:t>
            </a:r>
            <a:endParaRPr kumimoji="1" lang="en-US" altLang="ja-JP" dirty="0" smtClean="0"/>
          </a:p>
          <a:p>
            <a:pPr lvl="1"/>
            <a:r>
              <a:rPr lang="ja-JP" altLang="en-US" dirty="0" smtClean="0"/>
              <a:t>第</a:t>
            </a:r>
            <a:r>
              <a:rPr lang="en-US" altLang="ja-JP" dirty="0" smtClean="0"/>
              <a:t>5</a:t>
            </a:r>
            <a:r>
              <a:rPr lang="ja-JP" altLang="en-US" dirty="0" smtClean="0"/>
              <a:t>回　最終課題制作</a:t>
            </a:r>
            <a:endParaRPr lang="en-US" altLang="ja-JP" dirty="0" smtClean="0"/>
          </a:p>
          <a:p>
            <a:pPr lvl="1"/>
            <a:r>
              <a:rPr kumimoji="1" lang="ja-JP" altLang="en-US" dirty="0" smtClean="0"/>
              <a:t>第</a:t>
            </a:r>
            <a:r>
              <a:rPr kumimoji="1" lang="en-US" altLang="ja-JP" dirty="0" smtClean="0"/>
              <a:t>6</a:t>
            </a:r>
            <a:r>
              <a:rPr kumimoji="1" lang="ja-JP" altLang="en-US" dirty="0" smtClean="0"/>
              <a:t>回　発表</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dirty="0" smtClean="0"/>
              <a:t>カメラワークの効果</a:t>
            </a:r>
          </a:p>
        </p:txBody>
      </p:sp>
      <p:sp>
        <p:nvSpPr>
          <p:cNvPr id="19459" name="Rectangle 3"/>
          <p:cNvSpPr>
            <a:spLocks noGrp="1" noChangeArrowheads="1"/>
          </p:cNvSpPr>
          <p:nvPr>
            <p:ph idx="1"/>
          </p:nvPr>
        </p:nvSpPr>
        <p:spPr>
          <a:xfrm>
            <a:off x="502920" y="530352"/>
            <a:ext cx="8183880" cy="4626840"/>
          </a:xfrm>
        </p:spPr>
        <p:txBody>
          <a:bodyPr>
            <a:normAutofit/>
          </a:bodyPr>
          <a:lstStyle/>
          <a:p>
            <a:r>
              <a:rPr lang="ja-JP" altLang="en-US" dirty="0" smtClean="0"/>
              <a:t>キャラクターを強そうに見せるには？</a:t>
            </a:r>
          </a:p>
          <a:p>
            <a:pPr lvl="1"/>
            <a:r>
              <a:rPr lang="ja-JP" altLang="en-US" dirty="0" smtClean="0"/>
              <a:t>かっこいいポーズを取らせて下から煽る</a:t>
            </a:r>
            <a:endParaRPr lang="en-US" altLang="ja-JP" dirty="0" smtClean="0"/>
          </a:p>
          <a:p>
            <a:pPr lvl="1"/>
            <a:endParaRPr lang="ja-JP" altLang="en-US" dirty="0" smtClean="0"/>
          </a:p>
          <a:p>
            <a:r>
              <a:rPr lang="ja-JP" altLang="en-US" dirty="0" smtClean="0"/>
              <a:t>キャラクターの心情を描くには？</a:t>
            </a:r>
          </a:p>
          <a:p>
            <a:pPr lvl="1"/>
            <a:r>
              <a:rPr lang="ja-JP" altLang="en-US" dirty="0" smtClean="0"/>
              <a:t>顔をクローズアップする</a:t>
            </a:r>
          </a:p>
          <a:p>
            <a:pPr lvl="2"/>
            <a:r>
              <a:rPr lang="ja-JP" altLang="en-US" dirty="0" smtClean="0"/>
              <a:t>同じ表情でも、上から見せるのと下から見せるので印象が異なることを確認しよう</a:t>
            </a:r>
            <a:endParaRPr lang="en-US" altLang="ja-JP" dirty="0" smtClean="0"/>
          </a:p>
          <a:p>
            <a:pPr lvl="2"/>
            <a:endParaRPr lang="ja-JP" altLang="en-US" dirty="0" smtClean="0"/>
          </a:p>
          <a:p>
            <a:r>
              <a:rPr lang="ja-JP" altLang="en-US" dirty="0" smtClean="0"/>
              <a:t>キャラクターの状態を把握させるためには？</a:t>
            </a:r>
          </a:p>
          <a:p>
            <a:pPr lvl="1"/>
            <a:r>
              <a:rPr lang="ja-JP" altLang="en-US" dirty="0" smtClean="0"/>
              <a:t>引いた位置から見せる</a:t>
            </a:r>
          </a:p>
          <a:p>
            <a:pPr lvl="2"/>
            <a:r>
              <a:rPr lang="ja-JP" altLang="en-US" dirty="0" smtClean="0"/>
              <a:t>これもアングルによって印象が異なる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編集</a:t>
            </a:r>
            <a:endParaRPr kumimoji="1" lang="ja-JP" altLang="en-US" dirty="0"/>
          </a:p>
        </p:txBody>
      </p:sp>
      <p:sp>
        <p:nvSpPr>
          <p:cNvPr id="3" name="コンテンツ プレースホルダ 2"/>
          <p:cNvSpPr>
            <a:spLocks noGrp="1"/>
          </p:cNvSpPr>
          <p:nvPr>
            <p:ph idx="1"/>
          </p:nvPr>
        </p:nvSpPr>
        <p:spPr>
          <a:xfrm>
            <a:off x="502920" y="530352"/>
            <a:ext cx="8183880" cy="4842864"/>
          </a:xfrm>
        </p:spPr>
        <p:txBody>
          <a:bodyPr>
            <a:normAutofit fontScale="77500" lnSpcReduction="20000"/>
          </a:bodyPr>
          <a:lstStyle/>
          <a:p>
            <a:r>
              <a:rPr kumimoji="1" lang="ja-JP" altLang="en-US" dirty="0" smtClean="0"/>
              <a:t>カット割り</a:t>
            </a:r>
            <a:endParaRPr kumimoji="1" lang="en-US" altLang="ja-JP" dirty="0" smtClean="0"/>
          </a:p>
          <a:p>
            <a:pPr lvl="1"/>
            <a:r>
              <a:rPr lang="ja-JP" altLang="en-US" dirty="0" smtClean="0"/>
              <a:t>ショットから必要な部分を取り出しカットをつなぐ</a:t>
            </a:r>
            <a:endParaRPr lang="en-US" altLang="ja-JP" dirty="0" smtClean="0"/>
          </a:p>
          <a:p>
            <a:pPr lvl="1"/>
            <a:r>
              <a:rPr kumimoji="1" lang="ja-JP" altLang="en-US" dirty="0" smtClean="0"/>
              <a:t>混乱させない</a:t>
            </a:r>
            <a:endParaRPr kumimoji="1" lang="en-US" altLang="ja-JP" dirty="0" smtClean="0"/>
          </a:p>
          <a:p>
            <a:pPr lvl="1"/>
            <a:r>
              <a:rPr kumimoji="1" lang="ja-JP" altLang="en-US" dirty="0" smtClean="0"/>
              <a:t>無駄なエフェクトを使わない</a:t>
            </a:r>
            <a:endParaRPr kumimoji="1" lang="en-US" altLang="ja-JP" dirty="0" smtClean="0"/>
          </a:p>
          <a:p>
            <a:endParaRPr kumimoji="1" lang="en-US" altLang="ja-JP" dirty="0" smtClean="0"/>
          </a:p>
          <a:p>
            <a:r>
              <a:rPr kumimoji="1" lang="ja-JP" altLang="en-US" dirty="0" smtClean="0"/>
              <a:t>構図の方向</a:t>
            </a:r>
            <a:endParaRPr kumimoji="1" lang="en-US" altLang="ja-JP" dirty="0" smtClean="0"/>
          </a:p>
          <a:p>
            <a:pPr lvl="1"/>
            <a:r>
              <a:rPr lang="ja-JP" altLang="en-US" dirty="0" smtClean="0"/>
              <a:t>クロスするように変化させる</a:t>
            </a:r>
            <a:endParaRPr lang="en-US" altLang="ja-JP" dirty="0" smtClean="0"/>
          </a:p>
          <a:p>
            <a:pPr lvl="1"/>
            <a:endParaRPr lang="en-US" altLang="ja-JP" dirty="0" smtClean="0"/>
          </a:p>
          <a:p>
            <a:r>
              <a:rPr lang="ja-JP" altLang="en-US" dirty="0" smtClean="0"/>
              <a:t>連続性</a:t>
            </a:r>
            <a:endParaRPr lang="en-US" altLang="ja-JP" dirty="0" smtClean="0"/>
          </a:p>
          <a:p>
            <a:pPr lvl="1"/>
            <a:r>
              <a:rPr lang="ja-JP" altLang="en-US" dirty="0" smtClean="0"/>
              <a:t>位置、動き、視点、色調</a:t>
            </a:r>
            <a:endParaRPr lang="en-US" altLang="ja-JP" dirty="0" smtClean="0"/>
          </a:p>
          <a:p>
            <a:endParaRPr lang="en-US" altLang="ja-JP" dirty="0" smtClean="0"/>
          </a:p>
          <a:p>
            <a:r>
              <a:rPr lang="ja-JP" altLang="en-US" dirty="0" smtClean="0"/>
              <a:t>音</a:t>
            </a:r>
            <a:endParaRPr lang="en-US" altLang="ja-JP" dirty="0" smtClean="0"/>
          </a:p>
          <a:p>
            <a:endParaRPr lang="en-US" altLang="ja-JP" dirty="0" smtClean="0"/>
          </a:p>
          <a:p>
            <a:r>
              <a:rPr lang="ja-JP" altLang="en-US" dirty="0" smtClean="0"/>
              <a:t>セーフ表示</a:t>
            </a:r>
            <a:endParaRPr lang="en-US" altLang="ja-JP" dirty="0" smtClean="0"/>
          </a:p>
          <a:p>
            <a:endParaRPr lang="en-US" altLang="ja-JP" dirty="0" smtClean="0"/>
          </a:p>
          <a:p>
            <a:r>
              <a:rPr lang="ja-JP" altLang="en-US" dirty="0" smtClean="0"/>
              <a:t>カットの長さ</a:t>
            </a:r>
            <a:endParaRPr lang="en-US" altLang="ja-JP" dirty="0" smtClean="0"/>
          </a:p>
          <a:p>
            <a:endParaRPr lang="en-US" altLang="ja-JP" dirty="0" smtClean="0"/>
          </a:p>
          <a:p>
            <a:pPr lvl="1"/>
            <a:endParaRPr lang="en-US" altLang="ja-JP" dirty="0" smtClean="0"/>
          </a:p>
          <a:p>
            <a:endParaRPr lang="en-US" altLang="ja-JP" dirty="0" smtClean="0"/>
          </a:p>
          <a:p>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カット割り</a:t>
            </a:r>
            <a:endParaRPr kumimoji="1" lang="ja-JP" altLang="en-US" dirty="0"/>
          </a:p>
        </p:txBody>
      </p:sp>
      <p:sp>
        <p:nvSpPr>
          <p:cNvPr id="3" name="コンテンツ プレースホルダ 2"/>
          <p:cNvSpPr>
            <a:spLocks noGrp="1"/>
          </p:cNvSpPr>
          <p:nvPr>
            <p:ph idx="1"/>
          </p:nvPr>
        </p:nvSpPr>
        <p:spPr>
          <a:xfrm>
            <a:off x="502920" y="530352"/>
            <a:ext cx="8183880" cy="4842864"/>
          </a:xfrm>
        </p:spPr>
        <p:txBody>
          <a:bodyPr>
            <a:normAutofit/>
          </a:bodyPr>
          <a:lstStyle/>
          <a:p>
            <a:r>
              <a:rPr kumimoji="1" lang="ja-JP" altLang="en-US" dirty="0" smtClean="0"/>
              <a:t>フェードイン・フェードアウト</a:t>
            </a:r>
            <a:endParaRPr kumimoji="1" lang="en-US" altLang="ja-JP" dirty="0" smtClean="0"/>
          </a:p>
          <a:p>
            <a:r>
              <a:rPr lang="ja-JP" altLang="en-US" dirty="0" smtClean="0"/>
              <a:t>フォーカスイン・フォーカスアウト</a:t>
            </a:r>
            <a:endParaRPr lang="en-US" altLang="ja-JP" dirty="0" smtClean="0"/>
          </a:p>
          <a:p>
            <a:r>
              <a:rPr kumimoji="1" lang="ja-JP" altLang="en-US" dirty="0" smtClean="0"/>
              <a:t>フレームイン・フレームアウト</a:t>
            </a:r>
            <a:endParaRPr kumimoji="1" lang="en-US" altLang="ja-JP" dirty="0" smtClean="0"/>
          </a:p>
          <a:p>
            <a:r>
              <a:rPr lang="ja-JP" altLang="en-US" dirty="0" smtClean="0"/>
              <a:t>主観ショット</a:t>
            </a:r>
            <a:endParaRPr lang="en-US" altLang="ja-JP" dirty="0" smtClean="0"/>
          </a:p>
          <a:p>
            <a:r>
              <a:rPr lang="ja-JP" altLang="en-US" dirty="0" smtClean="0"/>
              <a:t>ピン送り</a:t>
            </a:r>
            <a:endParaRPr lang="en-US" altLang="ja-JP" dirty="0" smtClean="0"/>
          </a:p>
          <a:p>
            <a:r>
              <a:rPr kumimoji="1" lang="ja-JP" altLang="en-US" dirty="0" smtClean="0"/>
              <a:t>ナメ・越し</a:t>
            </a:r>
            <a:endParaRPr kumimoji="1" lang="en-US" altLang="ja-JP" dirty="0" smtClean="0"/>
          </a:p>
          <a:p>
            <a:r>
              <a:rPr lang="ja-JP" altLang="en-US" dirty="0" smtClean="0"/>
              <a:t>リアクション</a:t>
            </a:r>
            <a:endParaRPr lang="en-US" altLang="ja-JP" dirty="0" smtClean="0"/>
          </a:p>
          <a:p>
            <a:r>
              <a:rPr kumimoji="1" lang="ja-JP" altLang="en-US" dirty="0" smtClean="0"/>
              <a:t>逆打ち</a:t>
            </a:r>
            <a:endParaRPr kumimoji="1" lang="en-US" altLang="ja-JP" dirty="0" smtClean="0"/>
          </a:p>
          <a:p>
            <a:r>
              <a:rPr lang="ja-JP" altLang="en-US" dirty="0" smtClean="0"/>
              <a:t>トランジション</a:t>
            </a:r>
            <a:endParaRPr lang="en-US" altLang="ja-JP" dirty="0" smtClean="0"/>
          </a:p>
          <a:p>
            <a:r>
              <a:rPr kumimoji="1" lang="ja-JP" altLang="en-US" dirty="0" smtClean="0"/>
              <a:t>ずり上げ・ずり下げ</a:t>
            </a:r>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dirty="0" smtClean="0"/>
              <a:t>イマジナリーライン</a:t>
            </a:r>
          </a:p>
        </p:txBody>
      </p:sp>
      <p:sp>
        <p:nvSpPr>
          <p:cNvPr id="20483" name="Rectangle 3"/>
          <p:cNvSpPr>
            <a:spLocks noGrp="1" noChangeArrowheads="1"/>
          </p:cNvSpPr>
          <p:nvPr>
            <p:ph idx="1"/>
          </p:nvPr>
        </p:nvSpPr>
        <p:spPr>
          <a:xfrm>
            <a:off x="584103" y="851680"/>
            <a:ext cx="3943352" cy="4572000"/>
          </a:xfrm>
        </p:spPr>
        <p:txBody>
          <a:bodyPr>
            <a:normAutofit/>
          </a:bodyPr>
          <a:lstStyle/>
          <a:p>
            <a:r>
              <a:rPr lang="ja-JP" altLang="en-US" sz="2200" dirty="0" smtClean="0"/>
              <a:t>シーン内で会話をしている、</a:t>
            </a:r>
            <a:br>
              <a:rPr lang="ja-JP" altLang="en-US" sz="2200" dirty="0" smtClean="0"/>
            </a:br>
            <a:r>
              <a:rPr lang="en-US" altLang="ja-JP" sz="2200" dirty="0" smtClean="0"/>
              <a:t>2</a:t>
            </a:r>
            <a:r>
              <a:rPr lang="ja-JP" altLang="en-US" sz="2200" dirty="0" smtClean="0"/>
              <a:t>人の人物を通るライン</a:t>
            </a:r>
          </a:p>
          <a:p>
            <a:pPr lvl="1"/>
            <a:r>
              <a:rPr lang="en-US" altLang="ja-JP" sz="2000" dirty="0" smtClean="0"/>
              <a:t>180</a:t>
            </a:r>
            <a:r>
              <a:rPr lang="ja-JP" altLang="en-US" sz="2000" dirty="0" smtClean="0"/>
              <a:t>度ルール、会話線などとも呼ぶ</a:t>
            </a:r>
          </a:p>
          <a:p>
            <a:r>
              <a:rPr lang="ja-JP" altLang="en-US" sz="2200" dirty="0" smtClean="0"/>
              <a:t>左右の位置関係が入れ替わるようなショットを繋ぐと違和感が生じる</a:t>
            </a:r>
          </a:p>
          <a:p>
            <a:pPr lvl="1"/>
            <a:r>
              <a:rPr lang="ja-JP" altLang="en-US" sz="2000" dirty="0" smtClean="0"/>
              <a:t>現実の撮影では機材が見えてしまうため困難</a:t>
            </a:r>
          </a:p>
          <a:p>
            <a:pPr lvl="1"/>
            <a:r>
              <a:rPr lang="en-US" altLang="ja-JP" sz="2000" dirty="0" smtClean="0"/>
              <a:t>CG</a:t>
            </a:r>
            <a:r>
              <a:rPr lang="ja-JP" altLang="en-US" sz="2000" dirty="0" smtClean="0"/>
              <a:t>においては無視してしまいがちだが、原則として守るべきルール</a:t>
            </a:r>
          </a:p>
        </p:txBody>
      </p:sp>
      <p:graphicFrame>
        <p:nvGraphicFramePr>
          <p:cNvPr id="45058" name="Object 5"/>
          <p:cNvGraphicFramePr>
            <a:graphicFrameLocks noChangeAspect="1"/>
          </p:cNvGraphicFramePr>
          <p:nvPr/>
        </p:nvGraphicFramePr>
        <p:xfrm>
          <a:off x="4500562" y="928670"/>
          <a:ext cx="4027421" cy="3997342"/>
        </p:xfrm>
        <a:graphic>
          <a:graphicData uri="http://schemas.openxmlformats.org/presentationml/2006/ole">
            <mc:AlternateContent xmlns:mc="http://schemas.openxmlformats.org/markup-compatibility/2006">
              <mc:Choice xmlns:v="urn:schemas-microsoft-com:vml" Requires="v">
                <p:oleObj spid="_x0000_s45074" name="Image" r:id="rId4" imgW="5079365" imgH="5041270" progId="">
                  <p:embed/>
                </p:oleObj>
              </mc:Choice>
              <mc:Fallback>
                <p:oleObj name="Image" r:id="rId4" imgW="5079365" imgH="504127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2" y="928670"/>
                        <a:ext cx="4027421" cy="3997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演習１</a:t>
            </a:r>
            <a:endParaRPr kumimoji="1" lang="ja-JP" altLang="en-US" dirty="0"/>
          </a:p>
        </p:txBody>
      </p:sp>
      <p:sp>
        <p:nvSpPr>
          <p:cNvPr id="3" name="コンテンツ プレースホルダ 2"/>
          <p:cNvSpPr>
            <a:spLocks noGrp="1"/>
          </p:cNvSpPr>
          <p:nvPr>
            <p:ph idx="1"/>
          </p:nvPr>
        </p:nvSpPr>
        <p:spPr>
          <a:xfrm>
            <a:off x="623886" y="805646"/>
            <a:ext cx="3657600" cy="4572000"/>
          </a:xfrm>
        </p:spPr>
        <p:txBody>
          <a:bodyPr>
            <a:normAutofit fontScale="92500" lnSpcReduction="10000"/>
          </a:bodyPr>
          <a:lstStyle/>
          <a:p>
            <a:r>
              <a:rPr lang="ja-JP" altLang="en-US" sz="3200" dirty="0" smtClean="0"/>
              <a:t>右の図のような状態を作って会話シーンを再現するためにいくつかのカメラを配置</a:t>
            </a:r>
          </a:p>
          <a:p>
            <a:r>
              <a:rPr lang="ja-JP" altLang="en-US" sz="3200" dirty="0" smtClean="0"/>
              <a:t>つなぎ方によっては違和感を感じる（イマジナリーラインを超える）ことを実感</a:t>
            </a:r>
          </a:p>
        </p:txBody>
      </p:sp>
      <p:graphicFrame>
        <p:nvGraphicFramePr>
          <p:cNvPr id="46082" name="Object 12"/>
          <p:cNvGraphicFramePr>
            <a:graphicFrameLocks noChangeAspect="1"/>
          </p:cNvGraphicFramePr>
          <p:nvPr/>
        </p:nvGraphicFramePr>
        <p:xfrm>
          <a:off x="4357686" y="1500174"/>
          <a:ext cx="4038600" cy="2773362"/>
        </p:xfrm>
        <a:graphic>
          <a:graphicData uri="http://schemas.openxmlformats.org/presentationml/2006/ole">
            <mc:AlternateContent xmlns:mc="http://schemas.openxmlformats.org/markup-compatibility/2006">
              <mc:Choice xmlns:v="urn:schemas-microsoft-com:vml" Requires="v">
                <p:oleObj spid="_x0000_s46098" name="Image" r:id="rId4" imgW="6323810" imgH="4342857" progId="">
                  <p:embed/>
                </p:oleObj>
              </mc:Choice>
              <mc:Fallback>
                <p:oleObj name="Image" r:id="rId4" imgW="6323810" imgH="4342857"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86" y="1500174"/>
                        <a:ext cx="4038600" cy="277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CG</a:t>
            </a:r>
            <a:r>
              <a:rPr kumimoji="1" lang="ja-JP" altLang="en-US" dirty="0" smtClean="0"/>
              <a:t>におけるカメラワークの注意点</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CG</a:t>
            </a:r>
            <a:r>
              <a:rPr lang="ja-JP" altLang="en-US" dirty="0" smtClean="0"/>
              <a:t>ではカメラを自由に配置可能</a:t>
            </a:r>
          </a:p>
          <a:p>
            <a:pPr lvl="1"/>
            <a:r>
              <a:rPr lang="ja-JP" altLang="en-US" dirty="0" smtClean="0"/>
              <a:t>物理的な制約を受けない、そのため、闇雲に好き勝手な配置をし、不自然で分かりづらい映像になりがち</a:t>
            </a:r>
          </a:p>
          <a:p>
            <a:pPr lvl="2"/>
            <a:r>
              <a:rPr lang="ja-JP" altLang="en-US" b="1" dirty="0" smtClean="0">
                <a:solidFill>
                  <a:srgbClr val="FFFF00"/>
                </a:solidFill>
              </a:rPr>
              <a:t>実写の撮影技法に学ぶ必要がある</a:t>
            </a:r>
          </a:p>
          <a:p>
            <a:pPr lvl="1"/>
            <a:endParaRPr lang="ja-JP" altLang="en-US" dirty="0" smtClean="0"/>
          </a:p>
          <a:p>
            <a:r>
              <a:rPr lang="ja-JP" altLang="en-US" dirty="0" smtClean="0"/>
              <a:t>リアルタイム</a:t>
            </a:r>
            <a:r>
              <a:rPr lang="en-US" altLang="ja-JP" dirty="0" smtClean="0"/>
              <a:t>3DCG</a:t>
            </a:r>
            <a:r>
              <a:rPr lang="ja-JP" altLang="en-US" dirty="0" smtClean="0"/>
              <a:t>における制約</a:t>
            </a:r>
          </a:p>
          <a:p>
            <a:pPr lvl="1"/>
            <a:r>
              <a:rPr lang="ja-JP" altLang="en-US" dirty="0" smtClean="0"/>
              <a:t>レンズワークの再現は困難なため、</a:t>
            </a:r>
            <a:r>
              <a:rPr lang="en-US" altLang="ja-JP" dirty="0" smtClean="0"/>
              <a:t/>
            </a:r>
            <a:br>
              <a:rPr lang="en-US" altLang="ja-JP" dirty="0" smtClean="0"/>
            </a:br>
            <a:r>
              <a:rPr lang="ja-JP" altLang="en-US" dirty="0" smtClean="0"/>
              <a:t>擬似的な表現を工夫</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カメラオペレーション用語</a:t>
            </a:r>
            <a:endParaRPr kumimoji="1" lang="ja-JP" altLang="en-US" sz="3600" dirty="0"/>
          </a:p>
        </p:txBody>
      </p:sp>
      <p:sp>
        <p:nvSpPr>
          <p:cNvPr id="3" name="コンテンツ プレースホルダ 2"/>
          <p:cNvSpPr>
            <a:spLocks noGrp="1"/>
          </p:cNvSpPr>
          <p:nvPr>
            <p:ph idx="1"/>
          </p:nvPr>
        </p:nvSpPr>
        <p:spPr>
          <a:xfrm>
            <a:off x="478591" y="569114"/>
            <a:ext cx="3857652" cy="5074440"/>
          </a:xfrm>
        </p:spPr>
        <p:txBody>
          <a:bodyPr>
            <a:normAutofit/>
          </a:bodyPr>
          <a:lstStyle/>
          <a:p>
            <a:r>
              <a:rPr lang="en-US" altLang="ja-JP" sz="3200" dirty="0" smtClean="0"/>
              <a:t>CG</a:t>
            </a:r>
            <a:r>
              <a:rPr lang="ja-JP" altLang="en-US" sz="3200" dirty="0" smtClean="0"/>
              <a:t>においても、実写カメラと同様の用語で、カメラ操作を指示することが多い</a:t>
            </a:r>
          </a:p>
          <a:p>
            <a:endParaRPr lang="en-US" altLang="ja-JP" sz="3200" dirty="0" smtClean="0"/>
          </a:p>
          <a:p>
            <a:r>
              <a:rPr lang="ja-JP" altLang="en-US" sz="3200" dirty="0" smtClean="0">
                <a:solidFill>
                  <a:schemeClr val="accent1"/>
                </a:solidFill>
              </a:rPr>
              <a:t>今後の演習においても頻繁に使用</a:t>
            </a:r>
          </a:p>
        </p:txBody>
      </p:sp>
      <p:pic>
        <p:nvPicPr>
          <p:cNvPr id="6" name="Picture 1" descr="F:\htmls\chapter02\2\images\1019-z.jpg"/>
          <p:cNvPicPr>
            <a:picLocks noChangeAspect="1" noChangeArrowheads="1"/>
          </p:cNvPicPr>
          <p:nvPr/>
        </p:nvPicPr>
        <p:blipFill>
          <a:blip r:embed="rId3" cstate="print"/>
          <a:srcRect/>
          <a:stretch>
            <a:fillRect/>
          </a:stretch>
        </p:blipFill>
        <p:spPr>
          <a:xfrm>
            <a:off x="4500562" y="1571612"/>
            <a:ext cx="4121929" cy="286690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カメラオペレーション用語</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ja-JP" altLang="en-US" dirty="0" smtClean="0"/>
              <a:t>フィックス</a:t>
            </a:r>
            <a:endParaRPr kumimoji="1" lang="en-US" altLang="ja-JP" dirty="0" smtClean="0"/>
          </a:p>
          <a:p>
            <a:pPr lvl="1"/>
            <a:r>
              <a:rPr kumimoji="1" lang="ja-JP" altLang="en-US" dirty="0" smtClean="0"/>
              <a:t>基本</a:t>
            </a:r>
            <a:endParaRPr kumimoji="1" lang="en-US" altLang="ja-JP" dirty="0" smtClean="0"/>
          </a:p>
          <a:p>
            <a:pPr lvl="1"/>
            <a:endParaRPr kumimoji="1" lang="en-US" altLang="ja-JP" dirty="0" smtClean="0"/>
          </a:p>
          <a:p>
            <a:r>
              <a:rPr lang="ja-JP" altLang="en-US" dirty="0" smtClean="0"/>
              <a:t>パン</a:t>
            </a:r>
            <a:endParaRPr lang="en-US" altLang="ja-JP" dirty="0" smtClean="0"/>
          </a:p>
          <a:p>
            <a:endParaRPr lang="en-US" altLang="ja-JP" dirty="0" smtClean="0"/>
          </a:p>
          <a:p>
            <a:r>
              <a:rPr kumimoji="1" lang="en-US" altLang="ja-JP" dirty="0" smtClean="0"/>
              <a:t>(</a:t>
            </a:r>
            <a:r>
              <a:rPr kumimoji="1" lang="ja-JP" altLang="en-US" dirty="0" smtClean="0"/>
              <a:t>ティルト</a:t>
            </a:r>
            <a:r>
              <a:rPr kumimoji="1" lang="en-US" altLang="ja-JP" dirty="0" smtClean="0"/>
              <a:t>)</a:t>
            </a:r>
          </a:p>
          <a:p>
            <a:endParaRPr kumimoji="1" lang="en-US" altLang="ja-JP" dirty="0" smtClean="0"/>
          </a:p>
          <a:p>
            <a:r>
              <a:rPr lang="ja-JP" altLang="en-US" dirty="0" smtClean="0"/>
              <a:t>ドリー</a:t>
            </a:r>
            <a:endParaRPr lang="en-US" altLang="ja-JP" dirty="0" smtClean="0"/>
          </a:p>
          <a:p>
            <a:endParaRPr lang="en-US" altLang="ja-JP" dirty="0" smtClean="0"/>
          </a:p>
          <a:p>
            <a:r>
              <a:rPr kumimoji="1" lang="ja-JP" altLang="en-US" dirty="0" smtClean="0"/>
              <a:t>トラック</a:t>
            </a:r>
            <a:endParaRPr kumimoji="1" lang="en-US" altLang="ja-JP" dirty="0" smtClean="0"/>
          </a:p>
          <a:p>
            <a:endParaRPr lang="en-US" altLang="ja-JP" dirty="0" smtClean="0"/>
          </a:p>
          <a:p>
            <a:r>
              <a:rPr kumimoji="1" lang="ja-JP" altLang="en-US" dirty="0" smtClean="0"/>
              <a:t>クレーン</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パン</a:t>
            </a:r>
            <a:endParaRPr kumimoji="1" lang="ja-JP" altLang="en-US" sz="3600" dirty="0"/>
          </a:p>
        </p:txBody>
      </p:sp>
      <p:sp>
        <p:nvSpPr>
          <p:cNvPr id="3" name="コンテンツ プレースホルダ 2"/>
          <p:cNvSpPr>
            <a:spLocks noGrp="1"/>
          </p:cNvSpPr>
          <p:nvPr>
            <p:ph idx="1"/>
          </p:nvPr>
        </p:nvSpPr>
        <p:spPr>
          <a:xfrm>
            <a:off x="503188" y="926304"/>
            <a:ext cx="4428852" cy="4572000"/>
          </a:xfrm>
        </p:spPr>
        <p:txBody>
          <a:bodyPr>
            <a:normAutofit lnSpcReduction="10000"/>
          </a:bodyPr>
          <a:lstStyle/>
          <a:p>
            <a:r>
              <a:rPr lang="ja-JP" altLang="en-US" sz="2600" dirty="0" smtClean="0"/>
              <a:t>カメラの位置は変えずに、首を横に振って視点を動かす</a:t>
            </a:r>
          </a:p>
          <a:p>
            <a:pPr lvl="1"/>
            <a:r>
              <a:rPr lang="ja-JP" altLang="en-US" sz="2200" dirty="0" smtClean="0"/>
              <a:t>広々とした風景の表現</a:t>
            </a:r>
          </a:p>
          <a:p>
            <a:pPr lvl="1"/>
            <a:r>
              <a:rPr lang="ja-JP" altLang="en-US" sz="2200" dirty="0" smtClean="0"/>
              <a:t>動き回る被写体への追従</a:t>
            </a:r>
          </a:p>
          <a:p>
            <a:endParaRPr lang="ja-JP" altLang="en-US" sz="2600" dirty="0" smtClean="0"/>
          </a:p>
          <a:p>
            <a:r>
              <a:rPr lang="ja-JP" altLang="en-US" sz="2600" dirty="0" smtClean="0"/>
              <a:t>ヘディング角の変化で</a:t>
            </a:r>
            <a:r>
              <a:rPr lang="en-US" altLang="ja-JP" sz="2600" dirty="0" smtClean="0"/>
              <a:t/>
            </a:r>
            <a:br>
              <a:rPr lang="en-US" altLang="ja-JP" sz="2600" dirty="0" smtClean="0"/>
            </a:br>
            <a:r>
              <a:rPr lang="ja-JP" altLang="en-US" sz="2600" dirty="0" smtClean="0"/>
              <a:t>表現可能</a:t>
            </a:r>
            <a:endParaRPr lang="en-US" altLang="ja-JP" sz="2600" dirty="0" smtClean="0"/>
          </a:p>
          <a:p>
            <a:endParaRPr lang="en-US" altLang="ja-JP" sz="2600" dirty="0" smtClean="0"/>
          </a:p>
          <a:p>
            <a:r>
              <a:rPr lang="ja-JP" altLang="en-US" sz="2600" dirty="0" smtClean="0"/>
              <a:t>慣習</a:t>
            </a:r>
            <a:endParaRPr lang="en-US" altLang="ja-JP" sz="2600" dirty="0" smtClean="0"/>
          </a:p>
          <a:p>
            <a:pPr lvl="1"/>
            <a:r>
              <a:rPr lang="ja-JP" altLang="en-US" sz="2200" dirty="0" smtClean="0"/>
              <a:t>左から右へ（日本）</a:t>
            </a:r>
            <a:endParaRPr lang="en-US" altLang="ja-JP" sz="2200" dirty="0" smtClean="0"/>
          </a:p>
          <a:p>
            <a:pPr lvl="1"/>
            <a:r>
              <a:rPr lang="ja-JP" altLang="en-US" sz="2200" dirty="0" smtClean="0"/>
              <a:t>滑らかに動かす</a:t>
            </a:r>
          </a:p>
        </p:txBody>
      </p:sp>
      <p:pic>
        <p:nvPicPr>
          <p:cNvPr id="8" name="Picture 9"/>
          <p:cNvPicPr>
            <a:picLocks noChangeAspect="1" noChangeArrowheads="1"/>
          </p:cNvPicPr>
          <p:nvPr/>
        </p:nvPicPr>
        <p:blipFill>
          <a:blip r:embed="rId3" cstate="print"/>
          <a:srcRect/>
          <a:stretch>
            <a:fillRect/>
          </a:stretch>
        </p:blipFill>
        <p:spPr>
          <a:xfrm>
            <a:off x="5072066" y="571480"/>
            <a:ext cx="3217864" cy="2217785"/>
          </a:xfrm>
          <a:prstGeom prst="rect">
            <a:avLst/>
          </a:prstGeom>
          <a:noFill/>
        </p:spPr>
      </p:pic>
      <p:pic>
        <p:nvPicPr>
          <p:cNvPr id="9" name="Picture 10"/>
          <p:cNvPicPr>
            <a:picLocks noChangeAspect="1" noChangeArrowheads="1"/>
          </p:cNvPicPr>
          <p:nvPr/>
        </p:nvPicPr>
        <p:blipFill>
          <a:blip r:embed="rId4" cstate="print"/>
          <a:srcRect/>
          <a:stretch>
            <a:fillRect/>
          </a:stretch>
        </p:blipFill>
        <p:spPr>
          <a:xfrm>
            <a:off x="5075220" y="2928934"/>
            <a:ext cx="3214687" cy="241776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ティルト（パン）</a:t>
            </a:r>
            <a:endParaRPr kumimoji="1" lang="ja-JP" altLang="en-US" dirty="0"/>
          </a:p>
        </p:txBody>
      </p:sp>
      <p:sp>
        <p:nvSpPr>
          <p:cNvPr id="3" name="コンテンツ プレースホルダ 2"/>
          <p:cNvSpPr>
            <a:spLocks noGrp="1"/>
          </p:cNvSpPr>
          <p:nvPr>
            <p:ph idx="1"/>
          </p:nvPr>
        </p:nvSpPr>
        <p:spPr>
          <a:xfrm>
            <a:off x="714348" y="928670"/>
            <a:ext cx="4865764" cy="4574398"/>
          </a:xfrm>
        </p:spPr>
        <p:txBody>
          <a:bodyPr>
            <a:normAutofit/>
          </a:bodyPr>
          <a:lstStyle/>
          <a:p>
            <a:r>
              <a:rPr lang="ja-JP" altLang="en-US" sz="2600" dirty="0" smtClean="0"/>
              <a:t>カメラの位置は変えずに、</a:t>
            </a:r>
            <a:r>
              <a:rPr lang="en-US" altLang="ja-JP" sz="2600" dirty="0" smtClean="0"/>
              <a:t/>
            </a:r>
            <a:br>
              <a:rPr lang="en-US" altLang="ja-JP" sz="2600" dirty="0" smtClean="0"/>
            </a:br>
            <a:r>
              <a:rPr lang="ja-JP" altLang="en-US" sz="2600" dirty="0" smtClean="0"/>
              <a:t>首を縦に振って視点を動かす</a:t>
            </a:r>
          </a:p>
          <a:p>
            <a:pPr lvl="1"/>
            <a:r>
              <a:rPr lang="ja-JP" altLang="en-US" sz="2200" dirty="0" smtClean="0"/>
              <a:t>アングルが変化する</a:t>
            </a:r>
          </a:p>
          <a:p>
            <a:pPr lvl="1"/>
            <a:r>
              <a:rPr lang="ja-JP" altLang="en-US" sz="2200" dirty="0" smtClean="0"/>
              <a:t>パンアップ／パンダウン</a:t>
            </a:r>
            <a:r>
              <a:rPr lang="en-US" altLang="ja-JP" sz="2200" dirty="0" smtClean="0"/>
              <a:t/>
            </a:r>
            <a:br>
              <a:rPr lang="en-US" altLang="ja-JP" sz="2200" dirty="0" smtClean="0"/>
            </a:br>
            <a:r>
              <a:rPr lang="ja-JP" altLang="en-US" sz="2200" dirty="0" smtClean="0"/>
              <a:t>と言うこともある</a:t>
            </a:r>
            <a:endParaRPr lang="en-US" altLang="ja-JP" sz="2600" dirty="0" smtClean="0"/>
          </a:p>
          <a:p>
            <a:endParaRPr lang="ja-JP" altLang="en-US" sz="2600" dirty="0" smtClean="0"/>
          </a:p>
          <a:p>
            <a:r>
              <a:rPr lang="ja-JP" altLang="en-US" sz="2600" dirty="0" smtClean="0"/>
              <a:t>ピッチ角の変化で表現可能</a:t>
            </a:r>
            <a:endParaRPr lang="en-US" altLang="ja-JP" sz="2600" dirty="0" smtClean="0"/>
          </a:p>
          <a:p>
            <a:endParaRPr lang="en-US" altLang="ja-JP" sz="2600" dirty="0" smtClean="0"/>
          </a:p>
          <a:p>
            <a:r>
              <a:rPr lang="ja-JP" altLang="en-US" sz="2600" dirty="0" smtClean="0"/>
              <a:t>ある角度からある角度への</a:t>
            </a:r>
            <a:r>
              <a:rPr lang="en-US" altLang="ja-JP" sz="2600" dirty="0" smtClean="0"/>
              <a:t/>
            </a:r>
            <a:br>
              <a:rPr lang="en-US" altLang="ja-JP" sz="2600" dirty="0" smtClean="0"/>
            </a:br>
            <a:r>
              <a:rPr lang="ja-JP" altLang="en-US" sz="2600" dirty="0" smtClean="0"/>
              <a:t>変化なのでパンとティルトは同時に発生</a:t>
            </a:r>
          </a:p>
        </p:txBody>
      </p:sp>
      <p:pic>
        <p:nvPicPr>
          <p:cNvPr id="4" name="Picture 10"/>
          <p:cNvPicPr>
            <a:picLocks noChangeAspect="1" noChangeArrowheads="1"/>
          </p:cNvPicPr>
          <p:nvPr/>
        </p:nvPicPr>
        <p:blipFill>
          <a:blip r:embed="rId3" cstate="print"/>
          <a:srcRect/>
          <a:stretch>
            <a:fillRect/>
          </a:stretch>
        </p:blipFill>
        <p:spPr>
          <a:xfrm>
            <a:off x="5643570" y="563188"/>
            <a:ext cx="2571768" cy="2121675"/>
          </a:xfrm>
          <a:prstGeom prst="rect">
            <a:avLst/>
          </a:prstGeom>
          <a:noFill/>
        </p:spPr>
      </p:pic>
      <p:pic>
        <p:nvPicPr>
          <p:cNvPr id="5" name="Picture 11"/>
          <p:cNvPicPr>
            <a:picLocks noChangeAspect="1" noChangeArrowheads="1"/>
          </p:cNvPicPr>
          <p:nvPr/>
        </p:nvPicPr>
        <p:blipFill>
          <a:blip r:embed="rId4" cstate="print"/>
          <a:srcRect/>
          <a:stretch>
            <a:fillRect/>
          </a:stretch>
        </p:blipFill>
        <p:spPr>
          <a:xfrm>
            <a:off x="5643570" y="3000372"/>
            <a:ext cx="2571768" cy="260004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502920" y="4983480"/>
            <a:ext cx="8183880" cy="1051560"/>
          </a:xfrm>
        </p:spPr>
        <p:txBody>
          <a:bodyPr/>
          <a:lstStyle/>
          <a:p>
            <a:r>
              <a:rPr kumimoji="1" lang="ja-JP" altLang="en-US" dirty="0" smtClean="0"/>
              <a:t>出席・遅刻について</a:t>
            </a:r>
            <a:endParaRPr kumimoji="1" lang="ja-JP" altLang="en-US" dirty="0"/>
          </a:p>
        </p:txBody>
      </p:sp>
      <p:sp>
        <p:nvSpPr>
          <p:cNvPr id="11" name="コンテンツ プレースホルダ 2"/>
          <p:cNvSpPr>
            <a:spLocks noGrp="1"/>
          </p:cNvSpPr>
          <p:nvPr>
            <p:ph idx="1"/>
          </p:nvPr>
        </p:nvSpPr>
        <p:spPr>
          <a:xfrm>
            <a:off x="502920" y="530352"/>
            <a:ext cx="8461568" cy="4187952"/>
          </a:xfrm>
        </p:spPr>
        <p:txBody>
          <a:bodyPr>
            <a:normAutofit/>
          </a:bodyPr>
          <a:lstStyle/>
          <a:p>
            <a:r>
              <a:rPr kumimoji="1" lang="ja-JP" altLang="en-US" dirty="0" smtClean="0"/>
              <a:t>出席・遅刻</a:t>
            </a:r>
            <a:endParaRPr kumimoji="1" lang="en-US" altLang="ja-JP" dirty="0" smtClean="0"/>
          </a:p>
          <a:p>
            <a:pPr lvl="1"/>
            <a:r>
              <a:rPr lang="ja-JP" altLang="en-US" dirty="0" smtClean="0"/>
              <a:t>遅刻</a:t>
            </a:r>
            <a:r>
              <a:rPr lang="en-US" altLang="ja-JP" dirty="0" smtClean="0"/>
              <a:t>3</a:t>
            </a:r>
            <a:r>
              <a:rPr lang="ja-JP" altLang="en-US" dirty="0" smtClean="0"/>
              <a:t>回で欠席</a:t>
            </a:r>
            <a:r>
              <a:rPr lang="en-US" altLang="ja-JP" dirty="0" smtClean="0"/>
              <a:t>1</a:t>
            </a:r>
            <a:r>
              <a:rPr lang="ja-JP" altLang="en-US" dirty="0" smtClean="0"/>
              <a:t>回として扱う（授業開始から</a:t>
            </a:r>
            <a:r>
              <a:rPr lang="en-US" altLang="ja-JP" dirty="0" smtClean="0"/>
              <a:t>30</a:t>
            </a:r>
            <a:r>
              <a:rPr lang="ja-JP" altLang="en-US" dirty="0" smtClean="0"/>
              <a:t>分迄）</a:t>
            </a:r>
            <a:endParaRPr lang="en-US" altLang="ja-JP" dirty="0" smtClean="0"/>
          </a:p>
          <a:p>
            <a:pPr lvl="1"/>
            <a:r>
              <a:rPr lang="ja-JP" altLang="en-US" dirty="0"/>
              <a:t>エスケープ</a:t>
            </a:r>
            <a:r>
              <a:rPr lang="ja-JP" altLang="en-US" dirty="0" smtClean="0"/>
              <a:t>は欠席として扱う</a:t>
            </a:r>
            <a:endParaRPr kumimoji="1" lang="en-US" altLang="ja-JP" dirty="0" smtClean="0"/>
          </a:p>
          <a:p>
            <a:pPr lvl="1"/>
            <a:r>
              <a:rPr lang="ja-JP" altLang="en-US" dirty="0" smtClean="0"/>
              <a:t>無断欠席が</a:t>
            </a:r>
            <a:r>
              <a:rPr lang="en-US" altLang="ja-JP" dirty="0" smtClean="0"/>
              <a:t>1</a:t>
            </a:r>
            <a:r>
              <a:rPr lang="ja-JP" altLang="en-US" dirty="0" smtClean="0"/>
              <a:t>回でもあったらその時点で不可</a:t>
            </a:r>
            <a:endParaRPr lang="en-US" altLang="ja-JP" dirty="0" smtClean="0"/>
          </a:p>
          <a:p>
            <a:pPr lvl="1"/>
            <a:r>
              <a:rPr lang="ja-JP" altLang="en-US" dirty="0" smtClean="0"/>
              <a:t>遅刻した場合は、自己申告すること</a:t>
            </a:r>
            <a:endParaRPr lang="en-US" altLang="ja-JP" dirty="0" smtClean="0"/>
          </a:p>
          <a:p>
            <a:pPr lvl="1"/>
            <a:r>
              <a:rPr lang="ja-JP" altLang="en-US" dirty="0" smtClean="0"/>
              <a:t>欠席は必ず報告すること</a:t>
            </a:r>
            <a:endParaRPr lang="en-US" altLang="ja-JP" dirty="0" smtClean="0"/>
          </a:p>
          <a:p>
            <a:pPr lvl="1"/>
            <a:endParaRPr lang="en-US" altLang="ja-JP" dirty="0" smtClean="0"/>
          </a:p>
          <a:p>
            <a:r>
              <a:rPr kumimoji="1" lang="ja-JP" altLang="en-US" dirty="0" smtClean="0"/>
              <a:t>連絡先</a:t>
            </a:r>
            <a:endParaRPr kumimoji="1" lang="en-US" altLang="ja-JP" dirty="0" smtClean="0"/>
          </a:p>
          <a:p>
            <a:pPr lvl="1">
              <a:buNone/>
            </a:pPr>
            <a:r>
              <a:rPr lang="en-US" altLang="ja-JP" dirty="0" smtClean="0"/>
              <a:t>yasumoto</a:t>
            </a:r>
            <a:r>
              <a:rPr kumimoji="1" lang="en-US" altLang="ja-JP" dirty="0" smtClean="0"/>
              <a:t>@media.teu.ac.jp</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トラッキングショット</a:t>
            </a:r>
            <a:endParaRPr kumimoji="1" lang="ja-JP" altLang="en-US" dirty="0"/>
          </a:p>
        </p:txBody>
      </p:sp>
      <p:sp>
        <p:nvSpPr>
          <p:cNvPr id="5" name="Rectangle 3"/>
          <p:cNvSpPr txBox="1">
            <a:spLocks noGrp="1" noChangeArrowheads="1"/>
          </p:cNvSpPr>
          <p:nvPr>
            <p:ph idx="1"/>
          </p:nvPr>
        </p:nvSpPr>
        <p:spPr>
          <a:xfrm>
            <a:off x="714348" y="857232"/>
            <a:ext cx="7901014" cy="4572000"/>
          </a:xfrm>
          <a:prstGeom prst="rect">
            <a:avLst/>
          </a:prstGeom>
        </p:spPr>
        <p:txBody>
          <a:bodyPr vert="horz">
            <a:normAutofit lnSpcReduction="10000"/>
          </a:bodyPr>
          <a:lstStyle/>
          <a:p>
            <a:pPr>
              <a:lnSpc>
                <a:spcPct val="90000"/>
              </a:lnSpc>
            </a:pPr>
            <a:r>
              <a:rPr lang="ja-JP" altLang="en-US" dirty="0" smtClean="0"/>
              <a:t>カメラ位置そのものを動かす操作</a:t>
            </a:r>
          </a:p>
          <a:p>
            <a:pPr lvl="1">
              <a:lnSpc>
                <a:spcPct val="90000"/>
              </a:lnSpc>
            </a:pPr>
            <a:r>
              <a:rPr lang="ja-JP" altLang="en-US" dirty="0" smtClean="0"/>
              <a:t>トラック</a:t>
            </a:r>
          </a:p>
          <a:p>
            <a:pPr lvl="2">
              <a:lnSpc>
                <a:spcPct val="90000"/>
              </a:lnSpc>
            </a:pPr>
            <a:r>
              <a:rPr lang="ja-JP" altLang="en-US" dirty="0" smtClean="0"/>
              <a:t>左右方向の動き</a:t>
            </a:r>
          </a:p>
          <a:p>
            <a:pPr lvl="1">
              <a:lnSpc>
                <a:spcPct val="90000"/>
              </a:lnSpc>
            </a:pPr>
            <a:r>
              <a:rPr lang="ja-JP" altLang="en-US" dirty="0" smtClean="0"/>
              <a:t>クレーン</a:t>
            </a:r>
          </a:p>
          <a:p>
            <a:pPr lvl="2">
              <a:lnSpc>
                <a:spcPct val="90000"/>
              </a:lnSpc>
            </a:pPr>
            <a:r>
              <a:rPr lang="ja-JP" altLang="en-US" dirty="0" smtClean="0"/>
              <a:t>上下方向の動き</a:t>
            </a:r>
          </a:p>
          <a:p>
            <a:pPr lvl="1">
              <a:lnSpc>
                <a:spcPct val="90000"/>
              </a:lnSpc>
            </a:pPr>
            <a:r>
              <a:rPr lang="ja-JP" altLang="en-US" dirty="0" smtClean="0"/>
              <a:t>ドリー</a:t>
            </a:r>
          </a:p>
          <a:p>
            <a:pPr lvl="2">
              <a:lnSpc>
                <a:spcPct val="90000"/>
              </a:lnSpc>
            </a:pPr>
            <a:r>
              <a:rPr lang="ja-JP" altLang="en-US" dirty="0" smtClean="0"/>
              <a:t>前後方向の動き</a:t>
            </a:r>
          </a:p>
          <a:p>
            <a:pPr lvl="2">
              <a:lnSpc>
                <a:spcPct val="90000"/>
              </a:lnSpc>
            </a:pPr>
            <a:r>
              <a:rPr lang="ja-JP" altLang="en-US" dirty="0" smtClean="0"/>
              <a:t>ズームの代わりに使うことも多い</a:t>
            </a:r>
          </a:p>
          <a:p>
            <a:pPr lvl="1">
              <a:lnSpc>
                <a:spcPct val="90000"/>
              </a:lnSpc>
            </a:pPr>
            <a:r>
              <a:rPr lang="ja-JP" altLang="en-US" dirty="0" smtClean="0"/>
              <a:t>オービット</a:t>
            </a:r>
          </a:p>
          <a:p>
            <a:pPr lvl="2">
              <a:lnSpc>
                <a:spcPct val="90000"/>
              </a:lnSpc>
            </a:pPr>
            <a:r>
              <a:rPr lang="ja-JP" altLang="en-US" dirty="0" smtClean="0"/>
              <a:t>ある位置を中心として、その位置を注視したまま円を描くように移動</a:t>
            </a:r>
            <a:endParaRPr lang="en-US" altLang="ja-JP" dirty="0" smtClean="0"/>
          </a:p>
          <a:p>
            <a:pPr lvl="2">
              <a:lnSpc>
                <a:spcPct val="90000"/>
              </a:lnSpc>
            </a:pPr>
            <a:endParaRPr lang="en-US" altLang="ja-JP" dirty="0" smtClean="0"/>
          </a:p>
          <a:p>
            <a:pPr>
              <a:lnSpc>
                <a:spcPct val="90000"/>
              </a:lnSpc>
            </a:pPr>
            <a:r>
              <a:rPr lang="ja-JP" altLang="en-US" dirty="0" smtClean="0"/>
              <a:t>トラック</a:t>
            </a:r>
            <a:r>
              <a:rPr lang="en-US" altLang="ja-JP" dirty="0" smtClean="0"/>
              <a:t>+</a:t>
            </a:r>
            <a:r>
              <a:rPr lang="ja-JP" altLang="en-US" dirty="0" smtClean="0"/>
              <a:t>クレーン＋ドリー＋パン</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ja-JP" altLang="en-US" dirty="0" smtClean="0"/>
              <a:t>カメラワークとモーション</a:t>
            </a:r>
          </a:p>
        </p:txBody>
      </p:sp>
      <p:sp>
        <p:nvSpPr>
          <p:cNvPr id="27651" name="Rectangle 3"/>
          <p:cNvSpPr>
            <a:spLocks noGrp="1" noChangeArrowheads="1"/>
          </p:cNvSpPr>
          <p:nvPr>
            <p:ph idx="1"/>
          </p:nvPr>
        </p:nvSpPr>
        <p:spPr/>
        <p:txBody>
          <a:bodyPr>
            <a:normAutofit/>
          </a:bodyPr>
          <a:lstStyle/>
          <a:p>
            <a:r>
              <a:rPr lang="ja-JP" altLang="en-US" dirty="0" smtClean="0"/>
              <a:t>動きを伴う被写体をとらえるカメラワーク</a:t>
            </a:r>
          </a:p>
          <a:p>
            <a:pPr lvl="1"/>
            <a:r>
              <a:rPr lang="ja-JP" altLang="en-US" dirty="0" smtClean="0"/>
              <a:t>パンによる追従</a:t>
            </a:r>
          </a:p>
          <a:p>
            <a:pPr lvl="1"/>
            <a:r>
              <a:rPr lang="ja-JP" altLang="en-US" dirty="0" smtClean="0"/>
              <a:t>トラック・ドリーによる追従</a:t>
            </a:r>
          </a:p>
          <a:p>
            <a:pPr lvl="1"/>
            <a:endParaRPr lang="ja-JP" altLang="en-US" dirty="0" smtClean="0"/>
          </a:p>
          <a:p>
            <a:r>
              <a:rPr lang="ja-JP" altLang="en-US" dirty="0" smtClean="0"/>
              <a:t>不自然なカメラワークは違和感の原因になりやすいが、</a:t>
            </a:r>
            <a:r>
              <a:rPr lang="en-US" altLang="ja-JP" dirty="0" smtClean="0"/>
              <a:t>CG</a:t>
            </a:r>
            <a:r>
              <a:rPr lang="ja-JP" altLang="en-US" dirty="0" smtClean="0"/>
              <a:t>であるがゆえにやりやすい操作も存在する</a:t>
            </a:r>
          </a:p>
          <a:p>
            <a:pPr lvl="1"/>
            <a:r>
              <a:rPr lang="ja-JP" altLang="en-US" dirty="0" smtClean="0"/>
              <a:t>クレーン</a:t>
            </a:r>
            <a:r>
              <a:rPr lang="en-US" altLang="ja-JP" dirty="0" smtClean="0"/>
              <a:t>(</a:t>
            </a:r>
            <a:r>
              <a:rPr lang="ja-JP" altLang="en-US" dirty="0" smtClean="0"/>
              <a:t>現実の上下動はつり下げたりして大変</a:t>
            </a:r>
            <a:r>
              <a:rPr lang="en-US" altLang="ja-JP" dirty="0" smtClean="0"/>
              <a:t>)</a:t>
            </a:r>
          </a:p>
          <a:p>
            <a:pPr lvl="1"/>
            <a:r>
              <a:rPr lang="ja-JP" altLang="en-US" dirty="0" smtClean="0"/>
              <a:t>オービット</a:t>
            </a:r>
            <a:r>
              <a:rPr lang="en-US" altLang="ja-JP" dirty="0" smtClean="0"/>
              <a:t>(</a:t>
            </a:r>
            <a:r>
              <a:rPr lang="ja-JP" altLang="en-US" dirty="0" smtClean="0"/>
              <a:t>レールを敷いて滑らせるなど大変</a:t>
            </a:r>
            <a:r>
              <a:rPr lang="en-US" altLang="ja-JP"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視点の切り替え</a:t>
            </a:r>
            <a:endParaRPr kumimoji="1" lang="ja-JP" altLang="en-US" dirty="0"/>
          </a:p>
        </p:txBody>
      </p:sp>
      <p:sp>
        <p:nvSpPr>
          <p:cNvPr id="3" name="コンテンツ プレースホルダ 2"/>
          <p:cNvSpPr>
            <a:spLocks noGrp="1"/>
          </p:cNvSpPr>
          <p:nvPr>
            <p:ph idx="1"/>
          </p:nvPr>
        </p:nvSpPr>
        <p:spPr>
          <a:xfrm>
            <a:off x="700086" y="926304"/>
            <a:ext cx="4300542" cy="4572000"/>
          </a:xfrm>
        </p:spPr>
        <p:txBody>
          <a:bodyPr>
            <a:normAutofit fontScale="92500" lnSpcReduction="10000"/>
          </a:bodyPr>
          <a:lstStyle/>
          <a:p>
            <a:r>
              <a:rPr lang="ja-JP" altLang="en-US" sz="3200" dirty="0" smtClean="0"/>
              <a:t>最初はマウスの右クリックで自由に操作可能なカメラモード</a:t>
            </a:r>
            <a:endParaRPr lang="en-US" altLang="ja-JP" sz="3200" dirty="0" smtClean="0"/>
          </a:p>
          <a:p>
            <a:endParaRPr lang="ja-JP" altLang="en-US" sz="3200" dirty="0" smtClean="0"/>
          </a:p>
          <a:p>
            <a:r>
              <a:rPr lang="ja-JP" altLang="en-US" sz="3200" dirty="0" smtClean="0"/>
              <a:t>表示→設定したカメラワークを使用、で切り替え可能</a:t>
            </a:r>
            <a:endParaRPr lang="en-US" altLang="ja-JP" sz="3200" dirty="0" smtClean="0"/>
          </a:p>
          <a:p>
            <a:endParaRPr lang="ja-JP" altLang="en-US" sz="3200" dirty="0" smtClean="0"/>
          </a:p>
          <a:p>
            <a:r>
              <a:rPr lang="en-US" altLang="ja-JP" sz="3200" smtClean="0"/>
              <a:t>F9</a:t>
            </a:r>
            <a:r>
              <a:rPr lang="ja-JP" altLang="en-US" sz="3200" smtClean="0"/>
              <a:t>キー</a:t>
            </a:r>
            <a:r>
              <a:rPr lang="ja-JP" altLang="en-US" sz="3200" dirty="0" smtClean="0"/>
              <a:t>でショートカット</a:t>
            </a:r>
            <a:endParaRPr kumimoji="1" lang="en-US" altLang="ja-JP" dirty="0" smtClean="0">
              <a:solidFill>
                <a:schemeClr val="accent2">
                  <a:lumMod val="40000"/>
                  <a:lumOff val="60000"/>
                </a:schemeClr>
              </a:solidFill>
            </a:endParaRPr>
          </a:p>
        </p:txBody>
      </p:sp>
      <p:graphicFrame>
        <p:nvGraphicFramePr>
          <p:cNvPr id="48131" name="Object 6"/>
          <p:cNvGraphicFramePr>
            <a:graphicFrameLocks noChangeAspect="1"/>
          </p:cNvGraphicFramePr>
          <p:nvPr/>
        </p:nvGraphicFramePr>
        <p:xfrm>
          <a:off x="5143504" y="714356"/>
          <a:ext cx="3357586" cy="4876617"/>
        </p:xfrm>
        <a:graphic>
          <a:graphicData uri="http://schemas.openxmlformats.org/presentationml/2006/ole">
            <mc:AlternateContent xmlns:mc="http://schemas.openxmlformats.org/markup-compatibility/2006">
              <mc:Choice xmlns:v="urn:schemas-microsoft-com:vml" Requires="v">
                <p:oleObj spid="_x0000_s48147" name="Image" r:id="rId4" imgW="3898413" imgH="5663492" progId="">
                  <p:embed/>
                </p:oleObj>
              </mc:Choice>
              <mc:Fallback>
                <p:oleObj name="Image" r:id="rId4" imgW="3898413" imgH="5663492"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4" y="714356"/>
                        <a:ext cx="3357586" cy="48766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現実の映像作品を模倣する</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映像制作の歴史は長い</a:t>
            </a:r>
          </a:p>
          <a:p>
            <a:pPr lvl="1"/>
            <a:r>
              <a:rPr lang="ja-JP" altLang="en-US" dirty="0" smtClean="0"/>
              <a:t>ある程度の決まり切ったパターン、お約束が多く存在</a:t>
            </a:r>
          </a:p>
          <a:p>
            <a:pPr lvl="1"/>
            <a:r>
              <a:rPr lang="ja-JP" altLang="en-US" dirty="0" smtClean="0"/>
              <a:t>それらを無視してもなかなか良い物はできない</a:t>
            </a:r>
            <a:endParaRPr lang="en-US" altLang="ja-JP" dirty="0" smtClean="0"/>
          </a:p>
          <a:p>
            <a:pPr lvl="1"/>
            <a:endParaRPr lang="ja-JP" altLang="en-US" dirty="0" smtClean="0"/>
          </a:p>
          <a:p>
            <a:r>
              <a:rPr lang="ja-JP" altLang="en-US" dirty="0" smtClean="0"/>
              <a:t>まずは模倣から試してみるのは重要</a:t>
            </a:r>
          </a:p>
          <a:p>
            <a:pPr lvl="1"/>
            <a:r>
              <a:rPr lang="ja-JP" altLang="en-US" dirty="0" smtClean="0"/>
              <a:t>自分の好きな映像はどう撮られているのか考察</a:t>
            </a:r>
          </a:p>
          <a:p>
            <a:pPr lvl="1"/>
            <a:r>
              <a:rPr lang="ja-JP" altLang="en-US" dirty="0" smtClean="0"/>
              <a:t>実際に</a:t>
            </a:r>
            <a:r>
              <a:rPr lang="en-US" altLang="ja-JP" dirty="0" smtClean="0"/>
              <a:t>Performer</a:t>
            </a:r>
            <a:r>
              <a:rPr lang="ja-JP" altLang="en-US" dirty="0" smtClean="0"/>
              <a:t>上で再現</a:t>
            </a:r>
            <a:endParaRPr lang="en-US" altLang="ja-JP" dirty="0" smtClean="0"/>
          </a:p>
          <a:p>
            <a:pPr lvl="1"/>
            <a:r>
              <a:rPr lang="ja-JP" altLang="en-US" dirty="0" smtClean="0"/>
              <a:t>映画、</a:t>
            </a:r>
            <a:r>
              <a:rPr lang="en-US" altLang="ja-JP" dirty="0" smtClean="0"/>
              <a:t>CM</a:t>
            </a:r>
            <a:r>
              <a:rPr lang="ja-JP" altLang="en-US" dirty="0" smtClean="0"/>
              <a:t>の違い</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カメラワークの基礎</a:t>
            </a:r>
          </a:p>
          <a:p>
            <a:pPr lvl="1"/>
            <a:r>
              <a:rPr lang="ja-JP" altLang="en-US" dirty="0" smtClean="0"/>
              <a:t>アングルやショットの種類</a:t>
            </a:r>
          </a:p>
          <a:p>
            <a:pPr lvl="1"/>
            <a:r>
              <a:rPr lang="ja-JP" altLang="en-US" dirty="0" smtClean="0"/>
              <a:t>カメラオペレーションの種類</a:t>
            </a:r>
            <a:endParaRPr lang="en-US" altLang="ja-JP" dirty="0" smtClean="0"/>
          </a:p>
          <a:p>
            <a:pPr lvl="1"/>
            <a:endParaRPr lang="ja-JP" altLang="en-US" dirty="0" smtClean="0"/>
          </a:p>
          <a:p>
            <a:r>
              <a:rPr lang="en-US" altLang="ja-JP" dirty="0" smtClean="0"/>
              <a:t>FK Performer</a:t>
            </a:r>
            <a:r>
              <a:rPr lang="ja-JP" altLang="en-US" dirty="0" smtClean="0"/>
              <a:t>応用編</a:t>
            </a:r>
            <a:endParaRPr lang="en-US" altLang="ja-JP" dirty="0" smtClean="0"/>
          </a:p>
          <a:p>
            <a:pPr lvl="1"/>
            <a:r>
              <a:rPr lang="ja-JP" altLang="en-US" dirty="0" smtClean="0"/>
              <a:t>カメラコントロール</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ja-JP" altLang="en-US" dirty="0"/>
              <a:t>演習</a:t>
            </a:r>
            <a:r>
              <a:rPr lang="en-US" altLang="ja-JP" dirty="0"/>
              <a:t>2</a:t>
            </a:r>
            <a:endParaRPr lang="ja-JP" altLang="en-US" dirty="0" smtClean="0"/>
          </a:p>
        </p:txBody>
      </p:sp>
      <p:sp>
        <p:nvSpPr>
          <p:cNvPr id="32771" name="Rectangle 3"/>
          <p:cNvSpPr>
            <a:spLocks noGrp="1" noChangeArrowheads="1"/>
          </p:cNvSpPr>
          <p:nvPr>
            <p:ph idx="1"/>
          </p:nvPr>
        </p:nvSpPr>
        <p:spPr/>
        <p:txBody>
          <a:bodyPr/>
          <a:lstStyle/>
          <a:p>
            <a:r>
              <a:rPr lang="ja-JP" altLang="en-US" dirty="0" smtClean="0"/>
              <a:t>一通りのカメラオペレーションを</a:t>
            </a:r>
            <a:br>
              <a:rPr lang="ja-JP" altLang="en-US" dirty="0" smtClean="0"/>
            </a:br>
            <a:r>
              <a:rPr lang="en-US" altLang="ja-JP" dirty="0" smtClean="0"/>
              <a:t>FK Performer</a:t>
            </a:r>
            <a:r>
              <a:rPr lang="ja-JP" altLang="en-US" dirty="0" smtClean="0"/>
              <a:t>上で表現してみよう</a:t>
            </a:r>
          </a:p>
          <a:p>
            <a:pPr lvl="1"/>
            <a:r>
              <a:rPr lang="ja-JP" altLang="en-US" dirty="0" smtClean="0"/>
              <a:t>被写体は静止したままでよい</a:t>
            </a:r>
          </a:p>
          <a:p>
            <a:pPr lvl="1"/>
            <a:r>
              <a:rPr lang="ja-JP" altLang="en-US" dirty="0" smtClean="0"/>
              <a:t>カメラの動きもモデルに対する付け方と同じ</a:t>
            </a:r>
          </a:p>
          <a:p>
            <a:pPr lvl="1"/>
            <a:r>
              <a:rPr lang="en-US" altLang="ja-JP" dirty="0" smtClean="0"/>
              <a:t>FKM</a:t>
            </a:r>
            <a:r>
              <a:rPr lang="ja-JP" altLang="en-US" dirty="0" err="1" smtClean="0"/>
              <a:t>で保</a:t>
            </a:r>
            <a:r>
              <a:rPr lang="ja-JP" altLang="en-US" dirty="0" smtClean="0"/>
              <a:t>存したり読み込んだりすることも可能</a:t>
            </a:r>
          </a:p>
          <a:p>
            <a:pPr lvl="2"/>
            <a:r>
              <a:rPr lang="en-US" altLang="ja-JP" dirty="0" smtClean="0"/>
              <a:t>FKC</a:t>
            </a:r>
            <a:r>
              <a:rPr lang="ja-JP" altLang="en-US" dirty="0" smtClean="0"/>
              <a:t>は要らない</a:t>
            </a:r>
            <a:r>
              <a:rPr lang="en-US" altLang="ja-JP" dirty="0" smtClean="0"/>
              <a:t>(</a:t>
            </a:r>
            <a:r>
              <a:rPr lang="ja-JP" altLang="en-US" dirty="0" smtClean="0"/>
              <a:t>セットアップの必要がないため</a:t>
            </a:r>
            <a:r>
              <a:rPr lang="en-US" altLang="ja-JP"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グループ決め</a:t>
            </a:r>
            <a:endParaRPr kumimoji="1" lang="ja-JP" altLang="en-US" dirty="0"/>
          </a:p>
        </p:txBody>
      </p:sp>
      <p:sp>
        <p:nvSpPr>
          <p:cNvPr id="3" name="コンテンツ プレースホルダ 2"/>
          <p:cNvSpPr>
            <a:spLocks noGrp="1"/>
          </p:cNvSpPr>
          <p:nvPr>
            <p:ph idx="1"/>
          </p:nvPr>
        </p:nvSpPr>
        <p:spPr>
          <a:xfrm>
            <a:off x="502920" y="530352"/>
            <a:ext cx="8183880" cy="4770856"/>
          </a:xfrm>
        </p:spPr>
        <p:txBody>
          <a:bodyPr>
            <a:normAutofit/>
          </a:bodyPr>
          <a:lstStyle/>
          <a:p>
            <a:r>
              <a:rPr kumimoji="1" lang="ja-JP" altLang="en-US" dirty="0" smtClean="0"/>
              <a:t>授業後半で行うモーション制作のグループ</a:t>
            </a:r>
            <a:endParaRPr kumimoji="1" lang="en-US" altLang="ja-JP" dirty="0" smtClean="0"/>
          </a:p>
          <a:p>
            <a:pPr lvl="1"/>
            <a:r>
              <a:rPr lang="en-US" altLang="ja-JP" dirty="0" smtClean="0"/>
              <a:t>3</a:t>
            </a:r>
            <a:r>
              <a:rPr lang="ja-JP" altLang="en-US" dirty="0" smtClean="0"/>
              <a:t>人グループ</a:t>
            </a:r>
            <a:endParaRPr lang="en-US" altLang="ja-JP" dirty="0" smtClean="0"/>
          </a:p>
          <a:p>
            <a:pPr lvl="1"/>
            <a:r>
              <a:rPr kumimoji="1" lang="ja-JP" altLang="en-US" dirty="0" smtClean="0"/>
              <a:t>各自連絡先を交換しておくこと</a:t>
            </a:r>
            <a:endParaRPr kumimoji="1" lang="en-US" altLang="ja-JP" dirty="0" smtClean="0"/>
          </a:p>
          <a:p>
            <a:pPr lvl="1"/>
            <a:r>
              <a:rPr lang="ja-JP" altLang="en-US" dirty="0" smtClean="0"/>
              <a:t>テーマを決める</a:t>
            </a:r>
            <a:endParaRPr lang="en-US" altLang="ja-JP" dirty="0" smtClean="0"/>
          </a:p>
          <a:p>
            <a:pPr lvl="1"/>
            <a:r>
              <a:rPr lang="ja-JP" altLang="en-US" dirty="0" smtClean="0"/>
              <a:t>パロディかオリジナルか</a:t>
            </a:r>
            <a:endParaRPr lang="en-US" altLang="ja-JP" dirty="0" smtClean="0"/>
          </a:p>
          <a:p>
            <a:pPr lvl="1"/>
            <a:r>
              <a:rPr lang="ja-JP" altLang="en-US" dirty="0" smtClean="0"/>
              <a:t>連作か個別か</a:t>
            </a:r>
            <a:endParaRPr lang="en-US" altLang="ja-JP" dirty="0" smtClean="0"/>
          </a:p>
          <a:p>
            <a:pPr lvl="1"/>
            <a:endParaRPr kumimoji="1" lang="en-US" altLang="ja-JP" dirty="0" smtClean="0"/>
          </a:p>
          <a:p>
            <a:pPr>
              <a:buNone/>
            </a:pPr>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最終課題制作にむけて</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グループでシナリオを想定し、</a:t>
            </a:r>
            <a:r>
              <a:rPr lang="en-US" altLang="ja-JP" dirty="0" smtClean="0"/>
              <a:t/>
            </a:r>
            <a:br>
              <a:rPr lang="en-US" altLang="ja-JP" dirty="0" smtClean="0"/>
            </a:br>
            <a:r>
              <a:rPr lang="ja-JP" altLang="en-US" dirty="0" smtClean="0"/>
              <a:t>キャラクターアニメーションとカメラワークを用いた映像作品を制作せよ</a:t>
            </a:r>
          </a:p>
          <a:p>
            <a:pPr lvl="1"/>
            <a:r>
              <a:rPr lang="ja-JP" altLang="en-US" dirty="0" smtClean="0"/>
              <a:t>シナリオやコンセプトはグループで相談して決める</a:t>
            </a:r>
          </a:p>
          <a:p>
            <a:pPr lvl="1"/>
            <a:r>
              <a:rPr lang="ja-JP" altLang="en-US" dirty="0" smtClean="0"/>
              <a:t>一人当たりの作品の時間は</a:t>
            </a:r>
            <a:r>
              <a:rPr lang="en-US" altLang="ja-JP" dirty="0" smtClean="0"/>
              <a:t>15</a:t>
            </a:r>
            <a:r>
              <a:rPr lang="ja-JP" altLang="en-US" dirty="0" smtClean="0"/>
              <a:t>秒以上</a:t>
            </a:r>
          </a:p>
          <a:p>
            <a:pPr lvl="1"/>
            <a:r>
              <a:rPr lang="ja-JP" altLang="en-US" dirty="0" smtClean="0"/>
              <a:t>グループメンバーで連作にした場合は続けて発表してもよい</a:t>
            </a:r>
          </a:p>
          <a:p>
            <a:pPr lvl="2"/>
            <a:r>
              <a:rPr lang="ja-JP" altLang="en-US" dirty="0" smtClean="0"/>
              <a:t>その場合は作品時間が延びる</a:t>
            </a:r>
          </a:p>
        </p:txBody>
      </p:sp>
    </p:spTree>
    <p:extLst>
      <p:ext uri="{BB962C8B-B14F-4D97-AF65-F5344CB8AC3E}">
        <p14:creationId xmlns:p14="http://schemas.microsoft.com/office/powerpoint/2010/main" val="1791130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なぜグループワークなのか？</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三人寄れば文殊の知恵</a:t>
            </a:r>
          </a:p>
          <a:p>
            <a:pPr lvl="1"/>
            <a:r>
              <a:rPr lang="ja-JP" altLang="en-US" dirty="0" smtClean="0"/>
              <a:t>良いネタが思いつかなくてもグループで考えれば何か思いつくかも知れません</a:t>
            </a:r>
          </a:p>
          <a:p>
            <a:pPr lvl="1"/>
            <a:r>
              <a:rPr lang="ja-JP" altLang="en-US" dirty="0" smtClean="0"/>
              <a:t>もう既にネタを考えてる人も、もっと良いものにできるかもしれません</a:t>
            </a:r>
            <a:endParaRPr lang="en-US" altLang="ja-JP" dirty="0" smtClean="0"/>
          </a:p>
          <a:p>
            <a:pPr lvl="1"/>
            <a:endParaRPr lang="ja-JP" altLang="en-US" dirty="0" smtClean="0"/>
          </a:p>
          <a:p>
            <a:r>
              <a:rPr lang="ja-JP" altLang="en-US" dirty="0" smtClean="0"/>
              <a:t>協力して大作を作れます</a:t>
            </a:r>
          </a:p>
          <a:p>
            <a:pPr lvl="1"/>
            <a:r>
              <a:rPr lang="ja-JP" altLang="en-US" dirty="0" smtClean="0"/>
              <a:t>コンセプトだけ共有して、作品としてはそれぞれ別の物を作っても構いません</a:t>
            </a:r>
          </a:p>
        </p:txBody>
      </p:sp>
    </p:spTree>
    <p:extLst>
      <p:ext uri="{BB962C8B-B14F-4D97-AF65-F5344CB8AC3E}">
        <p14:creationId xmlns:p14="http://schemas.microsoft.com/office/powerpoint/2010/main" val="3874754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グループワークと最終課題のルール</a:t>
            </a:r>
            <a:endParaRPr kumimoji="1" lang="ja-JP" altLang="en-US" sz="3600" dirty="0"/>
          </a:p>
        </p:txBody>
      </p:sp>
      <p:sp>
        <p:nvSpPr>
          <p:cNvPr id="3" name="コンテンツ プレースホルダ 2"/>
          <p:cNvSpPr>
            <a:spLocks noGrp="1"/>
          </p:cNvSpPr>
          <p:nvPr>
            <p:ph idx="1"/>
          </p:nvPr>
        </p:nvSpPr>
        <p:spPr>
          <a:xfrm>
            <a:off x="502920" y="530352"/>
            <a:ext cx="8183880" cy="4914872"/>
          </a:xfrm>
        </p:spPr>
        <p:txBody>
          <a:bodyPr>
            <a:normAutofit/>
          </a:bodyPr>
          <a:lstStyle/>
          <a:p>
            <a:pPr>
              <a:lnSpc>
                <a:spcPct val="90000"/>
              </a:lnSpc>
            </a:pPr>
            <a:r>
              <a:rPr lang="ja-JP" altLang="en-US" sz="2600" dirty="0" smtClean="0"/>
              <a:t>コンセプトはグループで協力して考える</a:t>
            </a:r>
          </a:p>
          <a:p>
            <a:pPr lvl="1">
              <a:lnSpc>
                <a:spcPct val="90000"/>
              </a:lnSpc>
            </a:pPr>
            <a:r>
              <a:rPr lang="ja-JP" altLang="en-US" sz="2200" dirty="0" smtClean="0"/>
              <a:t>メンバーで連作にして一つの作品としてもよい</a:t>
            </a:r>
          </a:p>
          <a:p>
            <a:pPr lvl="1">
              <a:lnSpc>
                <a:spcPct val="90000"/>
              </a:lnSpc>
            </a:pPr>
            <a:r>
              <a:rPr lang="ja-JP" altLang="en-US" sz="2200" dirty="0" smtClean="0"/>
              <a:t>コンセプトやネタだけ共有して、別々に作ってもよい</a:t>
            </a:r>
            <a:endParaRPr lang="en-US" altLang="ja-JP" sz="2200" dirty="0" smtClean="0"/>
          </a:p>
          <a:p>
            <a:pPr lvl="1">
              <a:lnSpc>
                <a:spcPct val="90000"/>
              </a:lnSpc>
            </a:pPr>
            <a:endParaRPr lang="ja-JP" altLang="en-US" sz="2200" dirty="0" smtClean="0"/>
          </a:p>
          <a:p>
            <a:pPr>
              <a:lnSpc>
                <a:spcPct val="90000"/>
              </a:lnSpc>
            </a:pPr>
            <a:r>
              <a:rPr lang="ja-JP" altLang="en-US" sz="2600" dirty="0" smtClean="0"/>
              <a:t>制作の進め方は自由</a:t>
            </a:r>
          </a:p>
          <a:p>
            <a:pPr lvl="1">
              <a:lnSpc>
                <a:spcPct val="90000"/>
              </a:lnSpc>
            </a:pPr>
            <a:r>
              <a:rPr lang="ja-JP" altLang="en-US" sz="2200" dirty="0" smtClean="0"/>
              <a:t>完全個人作業でも、ある程度協力しあっても</a:t>
            </a:r>
            <a:r>
              <a:rPr lang="en-US" altLang="ja-JP" sz="2200" dirty="0" smtClean="0"/>
              <a:t>OK</a:t>
            </a:r>
          </a:p>
          <a:p>
            <a:pPr lvl="1">
              <a:lnSpc>
                <a:spcPct val="90000"/>
              </a:lnSpc>
            </a:pPr>
            <a:r>
              <a:rPr lang="ja-JP" altLang="en-US" sz="2200" dirty="0" smtClean="0"/>
              <a:t>モデリングデータの共有も可</a:t>
            </a:r>
          </a:p>
          <a:p>
            <a:pPr lvl="2">
              <a:lnSpc>
                <a:spcPct val="90000"/>
              </a:lnSpc>
            </a:pPr>
            <a:r>
              <a:rPr lang="ja-JP" altLang="en-US" sz="2000" dirty="0" smtClean="0"/>
              <a:t>最終提出の際に、制作者を明記してください</a:t>
            </a:r>
            <a:endParaRPr lang="en-US" altLang="ja-JP" sz="2000" dirty="0" smtClean="0"/>
          </a:p>
          <a:p>
            <a:pPr lvl="2">
              <a:lnSpc>
                <a:spcPct val="90000"/>
              </a:lnSpc>
            </a:pPr>
            <a:endParaRPr lang="ja-JP" altLang="en-US" sz="2000" dirty="0" smtClean="0"/>
          </a:p>
          <a:p>
            <a:pPr>
              <a:lnSpc>
                <a:spcPct val="90000"/>
              </a:lnSpc>
            </a:pPr>
            <a:r>
              <a:rPr lang="ja-JP" altLang="en-US" sz="2600" b="1" dirty="0" smtClean="0"/>
              <a:t>最終課題の作品評価は個人ごとに行います</a:t>
            </a:r>
            <a:endParaRPr lang="en-US" altLang="ja-JP" sz="2600" b="1" dirty="0" smtClean="0"/>
          </a:p>
          <a:p>
            <a:pPr>
              <a:lnSpc>
                <a:spcPct val="90000"/>
              </a:lnSpc>
            </a:pPr>
            <a:endParaRPr lang="en-US" altLang="ja-JP" sz="2800" b="1" u="sng" dirty="0" smtClean="0">
              <a:solidFill>
                <a:schemeClr val="accent1">
                  <a:lumMod val="60000"/>
                  <a:lumOff val="40000"/>
                </a:schemeClr>
              </a:solidFill>
            </a:endParaRPr>
          </a:p>
          <a:p>
            <a:pPr>
              <a:lnSpc>
                <a:spcPct val="90000"/>
              </a:lnSpc>
            </a:pPr>
            <a:r>
              <a:rPr lang="ja-JP" altLang="en-US" sz="2800" b="1" u="sng" dirty="0" smtClean="0">
                <a:solidFill>
                  <a:schemeClr val="accent1">
                    <a:lumMod val="60000"/>
                    <a:lumOff val="40000"/>
                  </a:schemeClr>
                </a:solidFill>
              </a:rPr>
              <a:t>モーションデータ・シーンデータの共有</a:t>
            </a:r>
            <a:r>
              <a:rPr lang="en-US" altLang="ja-JP" sz="2800" b="1" u="sng" dirty="0" smtClean="0">
                <a:solidFill>
                  <a:schemeClr val="accent1">
                    <a:lumMod val="60000"/>
                    <a:lumOff val="40000"/>
                  </a:schemeClr>
                </a:solidFill>
              </a:rPr>
              <a:t>(</a:t>
            </a:r>
            <a:r>
              <a:rPr lang="ja-JP" altLang="en-US" sz="2800" b="1" u="sng" dirty="0" smtClean="0">
                <a:solidFill>
                  <a:schemeClr val="accent1">
                    <a:lumMod val="60000"/>
                    <a:lumOff val="40000"/>
                  </a:schemeClr>
                </a:solidFill>
              </a:rPr>
              <a:t>コピー</a:t>
            </a:r>
            <a:r>
              <a:rPr lang="en-US" altLang="ja-JP" sz="2800" b="1" u="sng" dirty="0" smtClean="0">
                <a:solidFill>
                  <a:schemeClr val="accent1">
                    <a:lumMod val="60000"/>
                    <a:lumOff val="40000"/>
                  </a:schemeClr>
                </a:solidFill>
              </a:rPr>
              <a:t>)</a:t>
            </a:r>
            <a:r>
              <a:rPr lang="ja-JP" altLang="en-US" sz="2800" b="1" u="sng" dirty="0" err="1" smtClean="0">
                <a:solidFill>
                  <a:schemeClr val="accent1">
                    <a:lumMod val="60000"/>
                    <a:lumOff val="40000"/>
                  </a:schemeClr>
                </a:solidFill>
              </a:rPr>
              <a:t>は厳</a:t>
            </a:r>
            <a:r>
              <a:rPr lang="ja-JP" altLang="en-US" sz="2800" b="1" u="sng" dirty="0" smtClean="0">
                <a:solidFill>
                  <a:schemeClr val="accent1">
                    <a:lumMod val="60000"/>
                    <a:lumOff val="40000"/>
                  </a:schemeClr>
                </a:solidFill>
              </a:rPr>
              <a:t>正に対処します</a:t>
            </a:r>
          </a:p>
        </p:txBody>
      </p:sp>
    </p:spTree>
    <p:extLst>
      <p:ext uri="{BB962C8B-B14F-4D97-AF65-F5344CB8AC3E}">
        <p14:creationId xmlns:p14="http://schemas.microsoft.com/office/powerpoint/2010/main" val="2860163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lang="en-US" altLang="ja-JP" dirty="0" smtClean="0"/>
              <a:t>3</a:t>
            </a:r>
            <a:r>
              <a:rPr kumimoji="1" lang="ja-JP" altLang="en-US" dirty="0" smtClean="0"/>
              <a:t>回授業内容</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カメラアングルの基礎知識</a:t>
            </a:r>
            <a:endParaRPr lang="en-US" altLang="ja-JP" dirty="0" smtClean="0"/>
          </a:p>
          <a:p>
            <a:endParaRPr lang="ja-JP" altLang="en-US" dirty="0" smtClean="0"/>
          </a:p>
          <a:p>
            <a:r>
              <a:rPr lang="ja-JP" altLang="en-US" dirty="0" smtClean="0"/>
              <a:t>カメラオペレーションの基礎知識</a:t>
            </a:r>
            <a:endParaRPr lang="en-US" altLang="ja-JP" dirty="0" smtClean="0"/>
          </a:p>
          <a:p>
            <a:endParaRPr lang="en-US" altLang="ja-JP" dirty="0" smtClean="0"/>
          </a:p>
          <a:p>
            <a:r>
              <a:rPr lang="ja-JP" altLang="en-US" dirty="0" smtClean="0"/>
              <a:t>モーションとカメラワークの基礎知識</a:t>
            </a:r>
            <a:endParaRPr lang="en-US" altLang="ja-JP" dirty="0" smtClean="0"/>
          </a:p>
          <a:p>
            <a:endParaRPr lang="en-US" altLang="ja-JP" dirty="0" smtClean="0"/>
          </a:p>
          <a:p>
            <a:r>
              <a:rPr lang="ja-JP" altLang="en-US" dirty="0" smtClean="0"/>
              <a:t>演習</a:t>
            </a:r>
            <a:endParaRPr lang="en-US" altLang="ja-JP" dirty="0" smtClean="0"/>
          </a:p>
          <a:p>
            <a:pPr lvl="1"/>
            <a:r>
              <a:rPr lang="ja-JP" altLang="en-US" dirty="0" smtClean="0"/>
              <a:t>カメラワークをつけたモーションの作成</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コンセプトについて</a:t>
            </a:r>
            <a:endParaRPr kumimoji="1" lang="ja-JP" altLang="en-US" sz="3600" dirty="0"/>
          </a:p>
        </p:txBody>
      </p:sp>
      <p:sp>
        <p:nvSpPr>
          <p:cNvPr id="3" name="コンテンツ プレースホルダ 2"/>
          <p:cNvSpPr>
            <a:spLocks noGrp="1"/>
          </p:cNvSpPr>
          <p:nvPr>
            <p:ph idx="1"/>
          </p:nvPr>
        </p:nvSpPr>
        <p:spPr>
          <a:xfrm>
            <a:off x="642910" y="785794"/>
            <a:ext cx="7786742" cy="4572000"/>
          </a:xfrm>
        </p:spPr>
        <p:txBody>
          <a:bodyPr>
            <a:normAutofit/>
          </a:bodyPr>
          <a:lstStyle/>
          <a:p>
            <a:r>
              <a:rPr lang="ja-JP" altLang="en-US" dirty="0" smtClean="0"/>
              <a:t>登場人物を仮定する</a:t>
            </a:r>
            <a:endParaRPr lang="en-US" altLang="ja-JP" dirty="0" smtClean="0"/>
          </a:p>
          <a:p>
            <a:endParaRPr lang="ja-JP" altLang="en-US" dirty="0" smtClean="0"/>
          </a:p>
          <a:p>
            <a:r>
              <a:rPr lang="ja-JP" altLang="en-US" dirty="0" smtClean="0"/>
              <a:t>大まかなストーリーを想定する</a:t>
            </a:r>
            <a:endParaRPr lang="en-US" altLang="ja-JP" dirty="0" smtClean="0"/>
          </a:p>
          <a:p>
            <a:endParaRPr lang="ja-JP" altLang="en-US" dirty="0" smtClean="0"/>
          </a:p>
          <a:p>
            <a:r>
              <a:rPr lang="ja-JP" altLang="en-US" dirty="0" smtClean="0"/>
              <a:t>その中の</a:t>
            </a:r>
          </a:p>
          <a:p>
            <a:pPr lvl="1"/>
            <a:r>
              <a:rPr lang="ja-JP" altLang="en-US" dirty="0" smtClean="0"/>
              <a:t>絵的に美味しそうなシーン</a:t>
            </a:r>
          </a:p>
          <a:p>
            <a:pPr lvl="1"/>
            <a:r>
              <a:rPr lang="ja-JP" altLang="en-US" dirty="0" smtClean="0"/>
              <a:t>作りやすそうなシーン</a:t>
            </a:r>
          </a:p>
          <a:p>
            <a:pPr lvl="1"/>
            <a:r>
              <a:rPr lang="ja-JP" altLang="en-US" dirty="0" smtClean="0"/>
              <a:t>やってみたいシーン</a:t>
            </a:r>
          </a:p>
          <a:p>
            <a:pPr>
              <a:buNone/>
            </a:pPr>
            <a:r>
              <a:rPr lang="ja-JP" altLang="en-US" dirty="0" smtClean="0"/>
              <a:t>　を</a:t>
            </a:r>
            <a:r>
              <a:rPr lang="en-US" altLang="ja-JP" dirty="0" smtClean="0"/>
              <a:t>3DCG</a:t>
            </a:r>
            <a:r>
              <a:rPr lang="ja-JP" altLang="en-US" dirty="0" smtClean="0"/>
              <a:t>で</a:t>
            </a:r>
            <a:r>
              <a:rPr lang="en-US" altLang="ja-JP" dirty="0" smtClean="0"/>
              <a:t>(FK</a:t>
            </a:r>
            <a:r>
              <a:rPr lang="ja-JP" altLang="en-US" dirty="0" smtClean="0"/>
              <a:t> </a:t>
            </a:r>
            <a:r>
              <a:rPr lang="en-US" altLang="ja-JP" dirty="0" smtClean="0"/>
              <a:t>Performer</a:t>
            </a:r>
            <a:r>
              <a:rPr lang="ja-JP" altLang="en-US" dirty="0" smtClean="0"/>
              <a:t>上で</a:t>
            </a:r>
            <a:r>
              <a:rPr lang="en-US" altLang="ja-JP" dirty="0" smtClean="0"/>
              <a:t>)</a:t>
            </a:r>
            <a:r>
              <a:rPr lang="ja-JP" altLang="en-US" dirty="0" smtClean="0"/>
              <a:t>表現するのが今回の目的</a:t>
            </a:r>
          </a:p>
        </p:txBody>
      </p:sp>
    </p:spTree>
    <p:extLst>
      <p:ext uri="{BB962C8B-B14F-4D97-AF65-F5344CB8AC3E}">
        <p14:creationId xmlns:p14="http://schemas.microsoft.com/office/powerpoint/2010/main" val="3512010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コンセプトシート</a:t>
            </a:r>
            <a:endParaRPr kumimoji="1" lang="ja-JP" altLang="en-US" dirty="0"/>
          </a:p>
        </p:txBody>
      </p:sp>
      <p:sp>
        <p:nvSpPr>
          <p:cNvPr id="3" name="コンテンツ プレースホルダ 2"/>
          <p:cNvSpPr>
            <a:spLocks noGrp="1"/>
          </p:cNvSpPr>
          <p:nvPr>
            <p:ph idx="1"/>
          </p:nvPr>
        </p:nvSpPr>
        <p:spPr>
          <a:xfrm>
            <a:off x="755576" y="620688"/>
            <a:ext cx="7586690" cy="4875454"/>
          </a:xfrm>
        </p:spPr>
        <p:txBody>
          <a:bodyPr>
            <a:normAutofit fontScale="92500" lnSpcReduction="10000"/>
          </a:bodyPr>
          <a:lstStyle/>
          <a:p>
            <a:pPr>
              <a:lnSpc>
                <a:spcPct val="90000"/>
              </a:lnSpc>
            </a:pPr>
            <a:r>
              <a:rPr lang="ja-JP" altLang="en-US" dirty="0" smtClean="0"/>
              <a:t>世界観</a:t>
            </a:r>
            <a:r>
              <a:rPr lang="en-US" altLang="ja-JP" dirty="0" smtClean="0"/>
              <a:t>(</a:t>
            </a:r>
            <a:r>
              <a:rPr lang="ja-JP" altLang="en-US" dirty="0" smtClean="0"/>
              <a:t>コンセプト</a:t>
            </a:r>
            <a:r>
              <a:rPr lang="en-US" altLang="ja-JP" dirty="0" smtClean="0"/>
              <a:t>)</a:t>
            </a:r>
          </a:p>
          <a:p>
            <a:pPr>
              <a:lnSpc>
                <a:spcPct val="90000"/>
              </a:lnSpc>
            </a:pPr>
            <a:endParaRPr lang="ja-JP" altLang="en-US" dirty="0" smtClean="0"/>
          </a:p>
          <a:p>
            <a:pPr>
              <a:lnSpc>
                <a:spcPct val="90000"/>
              </a:lnSpc>
            </a:pPr>
            <a:r>
              <a:rPr lang="ja-JP" altLang="en-US" dirty="0" smtClean="0"/>
              <a:t>ストーリー</a:t>
            </a:r>
            <a:endParaRPr lang="en-US" altLang="ja-JP" dirty="0" smtClean="0"/>
          </a:p>
          <a:p>
            <a:pPr>
              <a:lnSpc>
                <a:spcPct val="90000"/>
              </a:lnSpc>
            </a:pPr>
            <a:endParaRPr lang="ja-JP" altLang="en-US" dirty="0" smtClean="0"/>
          </a:p>
          <a:p>
            <a:pPr>
              <a:lnSpc>
                <a:spcPct val="90000"/>
              </a:lnSpc>
            </a:pPr>
            <a:r>
              <a:rPr lang="ja-JP" altLang="en-US" dirty="0" smtClean="0"/>
              <a:t>登場人物</a:t>
            </a:r>
            <a:endParaRPr lang="en-US" altLang="ja-JP" dirty="0" smtClean="0"/>
          </a:p>
          <a:p>
            <a:pPr>
              <a:lnSpc>
                <a:spcPct val="90000"/>
              </a:lnSpc>
            </a:pPr>
            <a:endParaRPr lang="ja-JP" altLang="en-US" dirty="0" smtClean="0"/>
          </a:p>
          <a:p>
            <a:pPr>
              <a:lnSpc>
                <a:spcPct val="90000"/>
              </a:lnSpc>
            </a:pPr>
            <a:r>
              <a:rPr lang="ja-JP" altLang="en-US" dirty="0" smtClean="0"/>
              <a:t>連作なのか、パラレル作品なのか</a:t>
            </a:r>
            <a:endParaRPr lang="en-US" altLang="ja-JP" dirty="0" smtClean="0"/>
          </a:p>
          <a:p>
            <a:pPr>
              <a:lnSpc>
                <a:spcPct val="90000"/>
              </a:lnSpc>
            </a:pPr>
            <a:endParaRPr lang="ja-JP" altLang="en-US" dirty="0" smtClean="0"/>
          </a:p>
          <a:p>
            <a:pPr>
              <a:lnSpc>
                <a:spcPct val="90000"/>
              </a:lnSpc>
            </a:pPr>
            <a:r>
              <a:rPr lang="ja-JP" altLang="en-US" dirty="0" smtClean="0"/>
              <a:t>制作するシーンの長さ</a:t>
            </a:r>
            <a:r>
              <a:rPr lang="en-US" altLang="ja-JP" dirty="0" smtClean="0"/>
              <a:t>(</a:t>
            </a:r>
            <a:r>
              <a:rPr lang="ja-JP" altLang="en-US" dirty="0" smtClean="0"/>
              <a:t>予定</a:t>
            </a:r>
            <a:r>
              <a:rPr lang="en-US" altLang="ja-JP" dirty="0" smtClean="0"/>
              <a:t>)</a:t>
            </a:r>
          </a:p>
          <a:p>
            <a:pPr lvl="1">
              <a:lnSpc>
                <a:spcPct val="90000"/>
              </a:lnSpc>
            </a:pPr>
            <a:r>
              <a:rPr lang="ja-JP" altLang="en-US" dirty="0" smtClean="0"/>
              <a:t>ひとり当たり</a:t>
            </a:r>
            <a:r>
              <a:rPr lang="en-US" altLang="ja-JP" dirty="0" smtClean="0"/>
              <a:t>15</a:t>
            </a:r>
            <a:r>
              <a:rPr lang="ja-JP" altLang="en-US" dirty="0" smtClean="0"/>
              <a:t>秒以上</a:t>
            </a:r>
          </a:p>
          <a:p>
            <a:pPr lvl="2">
              <a:lnSpc>
                <a:spcPct val="90000"/>
              </a:lnSpc>
            </a:pPr>
            <a:r>
              <a:rPr lang="ja-JP" altLang="en-US" dirty="0" smtClean="0"/>
              <a:t>連作にする場合は、担当箇所が明確になるように</a:t>
            </a:r>
            <a:endParaRPr lang="en-US" altLang="ja-JP" dirty="0" smtClean="0"/>
          </a:p>
          <a:p>
            <a:pPr lvl="2">
              <a:lnSpc>
                <a:spcPct val="90000"/>
              </a:lnSpc>
            </a:pPr>
            <a:endParaRPr lang="ja-JP" altLang="en-US" dirty="0" smtClean="0"/>
          </a:p>
          <a:p>
            <a:pPr>
              <a:lnSpc>
                <a:spcPct val="90000"/>
              </a:lnSpc>
            </a:pPr>
            <a:r>
              <a:rPr lang="ja-JP" altLang="en-US" dirty="0" smtClean="0"/>
              <a:t>制作するシーンの概要</a:t>
            </a:r>
          </a:p>
          <a:p>
            <a:pPr lvl="1">
              <a:lnSpc>
                <a:spcPct val="90000"/>
              </a:lnSpc>
            </a:pPr>
            <a:r>
              <a:rPr lang="ja-JP" altLang="en-US" dirty="0" smtClean="0"/>
              <a:t>詳細は絵コンテでまとめる</a:t>
            </a:r>
          </a:p>
        </p:txBody>
      </p:sp>
    </p:spTree>
    <p:extLst>
      <p:ext uri="{BB962C8B-B14F-4D97-AF65-F5344CB8AC3E}">
        <p14:creationId xmlns:p14="http://schemas.microsoft.com/office/powerpoint/2010/main" val="273958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42910" y="3573016"/>
            <a:ext cx="7643866" cy="1284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次回予告</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グループワーク</a:t>
            </a:r>
            <a:endParaRPr kumimoji="1" lang="en-US" altLang="ja-JP" dirty="0" smtClean="0"/>
          </a:p>
          <a:p>
            <a:pPr lvl="1"/>
            <a:r>
              <a:rPr lang="ja-JP" altLang="en-US" dirty="0" smtClean="0"/>
              <a:t>絵コンテの作成</a:t>
            </a:r>
            <a:endParaRPr lang="en-US" altLang="ja-JP" dirty="0" smtClean="0"/>
          </a:p>
          <a:p>
            <a:pPr lvl="1"/>
            <a:r>
              <a:rPr lang="ja-JP" altLang="en-US" dirty="0" smtClean="0"/>
              <a:t>コンセプトの作成</a:t>
            </a:r>
            <a:endParaRPr lang="en-US" altLang="ja-JP" dirty="0" smtClean="0"/>
          </a:p>
          <a:p>
            <a:pPr lvl="1"/>
            <a:endParaRPr lang="en-US" altLang="ja-JP" dirty="0" smtClean="0"/>
          </a:p>
          <a:p>
            <a:pPr lvl="1"/>
            <a:endParaRPr lang="en-US" altLang="ja-JP" dirty="0" smtClean="0"/>
          </a:p>
          <a:p>
            <a:r>
              <a:rPr lang="ja-JP" altLang="en-US" dirty="0" smtClean="0"/>
              <a:t>コンセプトシート</a:t>
            </a:r>
            <a:endParaRPr lang="en-US" altLang="ja-JP" dirty="0" smtClean="0"/>
          </a:p>
          <a:p>
            <a:pPr lvl="1"/>
            <a:r>
              <a:rPr lang="en-US" altLang="ja-JP" dirty="0" smtClean="0"/>
              <a:t>Word</a:t>
            </a:r>
            <a:r>
              <a:rPr lang="ja-JP" altLang="en-US" dirty="0" smtClean="0"/>
              <a:t>ファイル</a:t>
            </a:r>
            <a:endParaRPr lang="en-US" altLang="ja-JP" dirty="0" smtClean="0"/>
          </a:p>
          <a:p>
            <a:r>
              <a:rPr lang="ja-JP" altLang="en-US" dirty="0" smtClean="0"/>
              <a:t>絵コンテ</a:t>
            </a:r>
            <a:endParaRPr lang="en-US" altLang="ja-JP" dirty="0" smtClean="0"/>
          </a:p>
          <a:p>
            <a:pPr lvl="1"/>
            <a:r>
              <a:rPr lang="en-US" altLang="ja-JP" dirty="0" smtClean="0"/>
              <a:t>A4</a:t>
            </a:r>
            <a:r>
              <a:rPr lang="ja-JP" altLang="en-US" dirty="0" smtClean="0"/>
              <a:t>の用紙</a:t>
            </a:r>
            <a:endParaRPr lang="en-US" altLang="ja-JP"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確認課題</a:t>
            </a:r>
            <a:endParaRPr kumimoji="1" lang="ja-JP" altLang="en-US" dirty="0"/>
          </a:p>
        </p:txBody>
      </p:sp>
      <p:sp>
        <p:nvSpPr>
          <p:cNvPr id="3" name="コンテンツ プレースホルダ 2"/>
          <p:cNvSpPr>
            <a:spLocks noGrp="1"/>
          </p:cNvSpPr>
          <p:nvPr>
            <p:ph idx="1"/>
          </p:nvPr>
        </p:nvSpPr>
        <p:spPr>
          <a:xfrm>
            <a:off x="502920" y="530352"/>
            <a:ext cx="8183880" cy="4626840"/>
          </a:xfrm>
        </p:spPr>
        <p:txBody>
          <a:bodyPr>
            <a:normAutofit/>
          </a:bodyPr>
          <a:lstStyle/>
          <a:p>
            <a:r>
              <a:rPr lang="ja-JP" altLang="en-US" dirty="0" smtClean="0"/>
              <a:t>前回作成した戦いのモーションにカメラワークをつける</a:t>
            </a:r>
          </a:p>
          <a:p>
            <a:pPr lvl="1"/>
            <a:r>
              <a:rPr lang="ja-JP" altLang="en-US" dirty="0" smtClean="0"/>
              <a:t>より効果的にモーションを「魅せる」カメラワークを意図して作成</a:t>
            </a:r>
            <a:endParaRPr lang="en-US" altLang="ja-JP" dirty="0" smtClean="0"/>
          </a:p>
          <a:p>
            <a:pPr lvl="1"/>
            <a:r>
              <a:rPr lang="ja-JP" altLang="en-US" dirty="0" smtClean="0"/>
              <a:t>ファイル名</a:t>
            </a:r>
            <a:endParaRPr lang="en-US" altLang="ja-JP" dirty="0" smtClean="0"/>
          </a:p>
          <a:p>
            <a:pPr lvl="2"/>
            <a:r>
              <a:rPr lang="ja-JP" altLang="en-US" dirty="0" smtClean="0"/>
              <a:t>学籍番号</a:t>
            </a:r>
            <a:r>
              <a:rPr lang="en-US" altLang="ja-JP" dirty="0" smtClean="0"/>
              <a:t>camera_3.fkm</a:t>
            </a:r>
            <a:r>
              <a:rPr lang="en-US" altLang="ja-JP" dirty="0" smtClean="0"/>
              <a:t/>
            </a:r>
            <a:br>
              <a:rPr lang="en-US" altLang="ja-JP" dirty="0" smtClean="0"/>
            </a:br>
            <a:endParaRPr lang="en-US" altLang="ja-JP" dirty="0" smtClean="0"/>
          </a:p>
          <a:p>
            <a:r>
              <a:rPr lang="ja-JP" altLang="en-US" dirty="0"/>
              <a:t>コンセプトシート</a:t>
            </a:r>
            <a:r>
              <a:rPr lang="en-US" altLang="ja-JP" dirty="0"/>
              <a:t>(Word</a:t>
            </a:r>
            <a:r>
              <a:rPr lang="ja-JP" altLang="en-US" dirty="0"/>
              <a:t>ファイル</a:t>
            </a:r>
            <a:r>
              <a:rPr lang="en-US" altLang="ja-JP" dirty="0"/>
              <a:t>)</a:t>
            </a:r>
          </a:p>
          <a:p>
            <a:pPr lvl="1"/>
            <a:r>
              <a:rPr lang="en-US" altLang="ja-JP" dirty="0"/>
              <a:t>FK Performer</a:t>
            </a:r>
            <a:r>
              <a:rPr lang="ja-JP" altLang="en-US" dirty="0"/>
              <a:t>配布ページからダウンロード</a:t>
            </a:r>
            <a:endParaRPr lang="en-US" altLang="ja-JP" dirty="0"/>
          </a:p>
          <a:p>
            <a:pPr lvl="1"/>
            <a:r>
              <a:rPr lang="en-US" altLang="ja-JP" u="sng" dirty="0" err="1">
                <a:solidFill>
                  <a:srgbClr val="FF0000"/>
                </a:solidFill>
              </a:rPr>
              <a:t>Assit</a:t>
            </a:r>
            <a:r>
              <a:rPr lang="ja-JP" altLang="en-US" u="sng" dirty="0" smtClean="0">
                <a:solidFill>
                  <a:srgbClr val="FF0000"/>
                </a:solidFill>
              </a:rPr>
              <a:t>で来週提出</a:t>
            </a:r>
            <a:endParaRPr lang="en-US" altLang="ja-JP" u="sng" dirty="0">
              <a:solidFill>
                <a:srgbClr val="FF0000"/>
              </a:solidFill>
            </a:endParaRPr>
          </a:p>
          <a:p>
            <a:pPr lvl="2"/>
            <a:endParaRPr lang="ja-JP" alt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前回の補足</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高さ（</a:t>
            </a:r>
            <a:r>
              <a:rPr lang="en-US" altLang="ja-JP" dirty="0" smtClean="0"/>
              <a:t>Y</a:t>
            </a:r>
            <a:r>
              <a:rPr lang="ja-JP" altLang="en-US" dirty="0" smtClean="0"/>
              <a:t>軸）の移動は重力の影響を考慮する</a:t>
            </a:r>
            <a:endParaRPr lang="en-US" altLang="ja-JP" dirty="0" smtClean="0"/>
          </a:p>
          <a:p>
            <a:endParaRPr kumimoji="1" lang="en-US" altLang="ja-JP" dirty="0" smtClean="0"/>
          </a:p>
          <a:p>
            <a:r>
              <a:rPr kumimoji="1" lang="en-US" altLang="ja-JP" dirty="0" smtClean="0"/>
              <a:t>SPH</a:t>
            </a:r>
            <a:r>
              <a:rPr kumimoji="1" lang="ja-JP" altLang="en-US" dirty="0" err="1" smtClean="0"/>
              <a:t>だけ</a:t>
            </a:r>
            <a:r>
              <a:rPr kumimoji="1" lang="ja-JP" altLang="en-US" dirty="0" smtClean="0"/>
              <a:t>だと滑らかになってしまう。</a:t>
            </a:r>
            <a:r>
              <a:rPr kumimoji="1" lang="en-US" altLang="ja-JP" dirty="0" smtClean="0"/>
              <a:t>POW</a:t>
            </a:r>
            <a:r>
              <a:rPr kumimoji="1" lang="ja-JP" altLang="en-US" dirty="0" smtClean="0"/>
              <a:t>や</a:t>
            </a:r>
            <a:r>
              <a:rPr kumimoji="1" lang="en-US" altLang="ja-JP" dirty="0" smtClean="0"/>
              <a:t>REV</a:t>
            </a:r>
            <a:r>
              <a:rPr lang="ja-JP" altLang="en-US" dirty="0" smtClean="0"/>
              <a:t>も使用して放物線を描くようにする</a:t>
            </a:r>
            <a:endParaRPr lang="en-US" altLang="ja-JP" dirty="0" smtClean="0"/>
          </a:p>
          <a:p>
            <a:endParaRPr kumimoji="1" lang="en-US" altLang="ja-JP" dirty="0" smtClean="0"/>
          </a:p>
          <a:p>
            <a:r>
              <a:rPr lang="ja-JP" altLang="en-US" dirty="0" smtClean="0"/>
              <a:t>モーションデータはキャラクタごとに保存</a:t>
            </a:r>
            <a:r>
              <a:rPr lang="en-US" altLang="ja-JP" dirty="0"/>
              <a:t/>
            </a:r>
            <a:br>
              <a:rPr lang="en-US" altLang="ja-JP" dirty="0"/>
            </a:br>
            <a:r>
              <a:rPr lang="en-US" altLang="ja-JP" dirty="0" err="1" smtClean="0"/>
              <a:t>battle_BoyandBear</a:t>
            </a:r>
            <a:r>
              <a:rPr lang="ja-JP" altLang="en-US" dirty="0" smtClean="0"/>
              <a:t>はありえない</a:t>
            </a:r>
            <a:endParaRPr lang="en-US" altLang="ja-JP" dirty="0" smtClean="0"/>
          </a:p>
          <a:p>
            <a:endParaRPr lang="en-US" altLang="ja-JP" dirty="0"/>
          </a:p>
          <a:p>
            <a:r>
              <a:rPr lang="ja-JP" altLang="en-US" dirty="0" smtClean="0"/>
              <a:t>動きにメリハリをつける。静止フレームを利用</a:t>
            </a:r>
            <a:endParaRPr lang="en-US" altLang="ja-JP" smtClean="0"/>
          </a:p>
          <a:p>
            <a:pPr marL="0" indent="0">
              <a:buNone/>
            </a:pPr>
            <a:endParaRPr lang="en-US" altLang="ja-JP" dirty="0" smtClean="0"/>
          </a:p>
        </p:txBody>
      </p:sp>
    </p:spTree>
    <p:extLst>
      <p:ext uri="{BB962C8B-B14F-4D97-AF65-F5344CB8AC3E}">
        <p14:creationId xmlns:p14="http://schemas.microsoft.com/office/powerpoint/2010/main" val="126495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カメラ</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現実世界の場合</a:t>
            </a:r>
          </a:p>
          <a:p>
            <a:pPr lvl="1"/>
            <a:r>
              <a:rPr lang="ja-JP" altLang="en-US" dirty="0" smtClean="0"/>
              <a:t>自分の視点によって、何が見えるかが決まる</a:t>
            </a:r>
            <a:endParaRPr lang="en-US" altLang="ja-JP" dirty="0" smtClean="0"/>
          </a:p>
          <a:p>
            <a:pPr lvl="1"/>
            <a:endParaRPr lang="ja-JP" altLang="en-US" dirty="0" smtClean="0"/>
          </a:p>
          <a:p>
            <a:r>
              <a:rPr lang="ja-JP" altLang="en-US" dirty="0" smtClean="0"/>
              <a:t>実写映像の場合</a:t>
            </a:r>
          </a:p>
          <a:p>
            <a:pPr lvl="1"/>
            <a:r>
              <a:rPr lang="ja-JP" altLang="en-US" dirty="0" smtClean="0"/>
              <a:t>撮影装置</a:t>
            </a:r>
            <a:r>
              <a:rPr lang="en-US" altLang="ja-JP" dirty="0" smtClean="0"/>
              <a:t>(</a:t>
            </a:r>
            <a:r>
              <a:rPr lang="ja-JP" altLang="en-US" dirty="0" smtClean="0"/>
              <a:t>カメラ</a:t>
            </a:r>
            <a:r>
              <a:rPr lang="en-US" altLang="ja-JP" dirty="0" smtClean="0"/>
              <a:t>)</a:t>
            </a:r>
            <a:r>
              <a:rPr lang="ja-JP" altLang="en-US" dirty="0" smtClean="0"/>
              <a:t>の位置、向き、レンズによって何が映るかが決まる</a:t>
            </a:r>
          </a:p>
          <a:p>
            <a:endParaRPr lang="ja-JP" altLang="en-US" dirty="0" smtClean="0"/>
          </a:p>
          <a:p>
            <a:r>
              <a:rPr lang="en-US" altLang="ja-JP" dirty="0" smtClean="0"/>
              <a:t>CG</a:t>
            </a:r>
            <a:r>
              <a:rPr lang="ja-JP" altLang="en-US" dirty="0" smtClean="0"/>
              <a:t>の場合</a:t>
            </a:r>
          </a:p>
          <a:p>
            <a:pPr lvl="1"/>
            <a:r>
              <a:rPr lang="ja-JP" altLang="en-US" dirty="0" smtClean="0"/>
              <a:t>実写映像と同じく、視点の位置、向き、ズーム倍率、視野角などによって何が見えるかが決まる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カメラの持つ情報</a:t>
            </a:r>
            <a:endParaRPr kumimoji="1" lang="ja-JP" altLang="en-US" dirty="0"/>
          </a:p>
        </p:txBody>
      </p:sp>
      <p:sp>
        <p:nvSpPr>
          <p:cNvPr id="3" name="コンテンツ プレースホルダ 2"/>
          <p:cNvSpPr>
            <a:spLocks noGrp="1"/>
          </p:cNvSpPr>
          <p:nvPr>
            <p:ph idx="1"/>
          </p:nvPr>
        </p:nvSpPr>
        <p:spPr>
          <a:xfrm>
            <a:off x="502920" y="530352"/>
            <a:ext cx="8183880" cy="4770856"/>
          </a:xfrm>
        </p:spPr>
        <p:txBody>
          <a:bodyPr>
            <a:normAutofit fontScale="92500" lnSpcReduction="20000"/>
          </a:bodyPr>
          <a:lstStyle/>
          <a:p>
            <a:r>
              <a:rPr lang="ja-JP" altLang="en-US" dirty="0" smtClean="0"/>
              <a:t>どこに居るか</a:t>
            </a:r>
          </a:p>
          <a:p>
            <a:pPr lvl="1"/>
            <a:r>
              <a:rPr lang="ja-JP" altLang="en-US" dirty="0" smtClean="0"/>
              <a:t>カメラ位置</a:t>
            </a:r>
            <a:r>
              <a:rPr lang="en-US" altLang="ja-JP" dirty="0" smtClean="0"/>
              <a:t>(</a:t>
            </a:r>
            <a:r>
              <a:rPr lang="ja-JP" altLang="en-US" dirty="0" smtClean="0"/>
              <a:t>視点位置</a:t>
            </a:r>
            <a:r>
              <a:rPr lang="en-US" altLang="ja-JP" dirty="0" smtClean="0"/>
              <a:t>)</a:t>
            </a:r>
          </a:p>
          <a:p>
            <a:pPr lvl="1"/>
            <a:endParaRPr lang="en-US" altLang="ja-JP" dirty="0" smtClean="0"/>
          </a:p>
          <a:p>
            <a:r>
              <a:rPr lang="ja-JP" altLang="en-US" dirty="0" smtClean="0"/>
              <a:t>どこを見ているか</a:t>
            </a:r>
          </a:p>
          <a:p>
            <a:pPr lvl="1"/>
            <a:r>
              <a:rPr lang="ja-JP" altLang="en-US" dirty="0" smtClean="0"/>
              <a:t>何を見ているか、で表す方法</a:t>
            </a:r>
            <a:r>
              <a:rPr lang="en-US" altLang="ja-JP" dirty="0" smtClean="0"/>
              <a:t>(</a:t>
            </a:r>
            <a:r>
              <a:rPr lang="ja-JP" altLang="en-US" dirty="0" smtClean="0"/>
              <a:t>注視点・注目点</a:t>
            </a:r>
            <a:r>
              <a:rPr lang="en-US" altLang="ja-JP" dirty="0" smtClean="0"/>
              <a:t>)</a:t>
            </a:r>
          </a:p>
          <a:p>
            <a:pPr lvl="1"/>
            <a:r>
              <a:rPr lang="ja-JP" altLang="en-US" dirty="0" smtClean="0"/>
              <a:t>どっちを向いているか、で表す方法</a:t>
            </a:r>
            <a:r>
              <a:rPr lang="en-US" altLang="ja-JP" dirty="0" smtClean="0"/>
              <a:t>(</a:t>
            </a:r>
            <a:r>
              <a:rPr lang="ja-JP" altLang="en-US" dirty="0" smtClean="0"/>
              <a:t>カメラ方向</a:t>
            </a:r>
            <a:r>
              <a:rPr lang="en-US" altLang="ja-JP" dirty="0" smtClean="0"/>
              <a:t>)</a:t>
            </a:r>
          </a:p>
          <a:p>
            <a:pPr lvl="1"/>
            <a:endParaRPr lang="en-US" altLang="ja-JP" dirty="0" smtClean="0"/>
          </a:p>
          <a:p>
            <a:r>
              <a:rPr lang="en-US" altLang="ja-JP" dirty="0" smtClean="0"/>
              <a:t>(</a:t>
            </a:r>
            <a:r>
              <a:rPr lang="ja-JP" altLang="en-US" dirty="0" smtClean="0"/>
              <a:t>どこが上か</a:t>
            </a:r>
            <a:r>
              <a:rPr lang="en-US" altLang="ja-JP" dirty="0" smtClean="0"/>
              <a:t>)</a:t>
            </a:r>
          </a:p>
          <a:p>
            <a:pPr lvl="1"/>
            <a:endParaRPr lang="en-US" altLang="ja-JP" dirty="0" smtClean="0"/>
          </a:p>
          <a:p>
            <a:r>
              <a:rPr lang="ja-JP" altLang="en-US" dirty="0" smtClean="0"/>
              <a:t>ズームをどの程度にするか</a:t>
            </a:r>
          </a:p>
          <a:p>
            <a:pPr lvl="1"/>
            <a:r>
              <a:rPr lang="ja-JP" altLang="en-US" dirty="0" smtClean="0"/>
              <a:t>どのくらいの倍率で表示するか</a:t>
            </a:r>
            <a:r>
              <a:rPr lang="en-US" altLang="ja-JP" dirty="0" smtClean="0"/>
              <a:t>(</a:t>
            </a:r>
            <a:r>
              <a:rPr lang="ja-JP" altLang="en-US" dirty="0" smtClean="0"/>
              <a:t>ズーム倍率</a:t>
            </a:r>
            <a:r>
              <a:rPr lang="en-US" altLang="ja-JP" dirty="0" smtClean="0"/>
              <a:t>)</a:t>
            </a:r>
          </a:p>
          <a:p>
            <a:pPr lvl="1"/>
            <a:r>
              <a:rPr lang="ja-JP" altLang="en-US" dirty="0" smtClean="0"/>
              <a:t>どのくらいの範囲を画面に収めるか</a:t>
            </a:r>
            <a:r>
              <a:rPr lang="en-US" altLang="ja-JP" dirty="0" smtClean="0"/>
              <a:t>(</a:t>
            </a:r>
            <a:r>
              <a:rPr lang="ja-JP" altLang="en-US" dirty="0" smtClean="0"/>
              <a:t>視野角</a:t>
            </a:r>
            <a:r>
              <a:rPr lang="en-US" altLang="ja-JP" dirty="0" smtClean="0"/>
              <a:t>)</a:t>
            </a:r>
          </a:p>
          <a:p>
            <a:pPr lvl="1"/>
            <a:endParaRPr lang="en-US" altLang="ja-JP" dirty="0" smtClean="0"/>
          </a:p>
          <a:p>
            <a:r>
              <a:rPr lang="ja-JP" altLang="en-US" dirty="0" smtClean="0"/>
              <a:t>アイリス、フォーカス、被写界深度</a:t>
            </a:r>
            <a:endParaRPr lang="en-US" altLang="ja-JP"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実写カメラと</a:t>
            </a:r>
            <a:r>
              <a:rPr lang="en-US" altLang="ja-JP" dirty="0" smtClean="0"/>
              <a:t>CG</a:t>
            </a:r>
            <a:r>
              <a:rPr lang="ja-JP" altLang="en-US" dirty="0" smtClean="0"/>
              <a:t>カメラの違い</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位置や方向の制御に関してはほぼ同じ</a:t>
            </a:r>
          </a:p>
          <a:p>
            <a:pPr lvl="1"/>
            <a:r>
              <a:rPr lang="ja-JP" altLang="en-US" dirty="0" smtClean="0"/>
              <a:t>カメラワークの用語も共通するものが多い</a:t>
            </a:r>
          </a:p>
          <a:p>
            <a:pPr lvl="1"/>
            <a:endParaRPr lang="ja-JP" altLang="en-US" dirty="0" smtClean="0"/>
          </a:p>
          <a:p>
            <a:r>
              <a:rPr lang="ja-JP" altLang="en-US" dirty="0" smtClean="0"/>
              <a:t>ズームや視野角など、レンズに関する表現は省略されたり、再現が困難であったりする</a:t>
            </a:r>
          </a:p>
          <a:p>
            <a:pPr lvl="1"/>
            <a:r>
              <a:rPr lang="ja-JP" altLang="en-US" dirty="0" smtClean="0"/>
              <a:t>ズームの代わりにカメラそのものを近づける</a:t>
            </a:r>
          </a:p>
          <a:p>
            <a:pPr lvl="1"/>
            <a:r>
              <a:rPr lang="ja-JP" altLang="en-US" dirty="0" smtClean="0"/>
              <a:t>全てにピントがあっている</a:t>
            </a:r>
            <a:r>
              <a:rPr lang="en-US" altLang="ja-JP" dirty="0" smtClean="0"/>
              <a:t>(</a:t>
            </a:r>
            <a:r>
              <a:rPr lang="ja-JP" altLang="en-US" dirty="0" smtClean="0"/>
              <a:t>パンフォーカス</a:t>
            </a:r>
            <a:r>
              <a:rPr lang="en-US" altLang="ja-JP" dirty="0" smtClean="0"/>
              <a:t>)</a:t>
            </a:r>
          </a:p>
          <a:p>
            <a:pPr lvl="1"/>
            <a:r>
              <a:rPr lang="ja-JP" altLang="en-US" dirty="0" smtClean="0"/>
              <a:t>レンズ歪み</a:t>
            </a:r>
            <a:endParaRPr lang="en-US" altLang="ja-JP" dirty="0" smtClean="0"/>
          </a:p>
          <a:p>
            <a:pPr lvl="1"/>
            <a:r>
              <a:rPr lang="ja-JP" altLang="en-US" dirty="0" smtClean="0"/>
              <a:t>露出</a:t>
            </a:r>
            <a:endParaRPr lang="en-US" altLang="ja-JP"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ズーム</a:t>
            </a:r>
            <a:endParaRPr kumimoji="1" lang="ja-JP" altLang="en-US" dirty="0"/>
          </a:p>
        </p:txBody>
      </p:sp>
      <p:sp>
        <p:nvSpPr>
          <p:cNvPr id="3" name="コンテンツ プレースホルダ 2"/>
          <p:cNvSpPr>
            <a:spLocks noGrp="1"/>
          </p:cNvSpPr>
          <p:nvPr>
            <p:ph idx="1"/>
          </p:nvPr>
        </p:nvSpPr>
        <p:spPr>
          <a:xfrm>
            <a:off x="502920" y="530352"/>
            <a:ext cx="8173536" cy="4187952"/>
          </a:xfrm>
        </p:spPr>
        <p:txBody>
          <a:bodyPr/>
          <a:lstStyle/>
          <a:p>
            <a:r>
              <a:rPr kumimoji="1" lang="ja-JP" altLang="en-US" dirty="0" smtClean="0"/>
              <a:t>レンズの</a:t>
            </a:r>
            <a:r>
              <a:rPr lang="ja-JP" altLang="en-US" dirty="0" smtClean="0"/>
              <a:t>画角・倍率</a:t>
            </a:r>
            <a:r>
              <a:rPr kumimoji="1" lang="ja-JP" altLang="en-US" dirty="0" smtClean="0"/>
              <a:t>を</a:t>
            </a:r>
            <a:r>
              <a:rPr kumimoji="1" lang="en-US" altLang="ja-JP" dirty="0" smtClean="0"/>
              <a:t/>
            </a:r>
            <a:br>
              <a:rPr kumimoji="1" lang="en-US" altLang="ja-JP" dirty="0" smtClean="0"/>
            </a:br>
            <a:r>
              <a:rPr kumimoji="1" lang="ja-JP" altLang="en-US" dirty="0" smtClean="0"/>
              <a:t>変える</a:t>
            </a:r>
            <a:endParaRPr kumimoji="1" lang="en-US" altLang="ja-JP" dirty="0" smtClean="0"/>
          </a:p>
          <a:p>
            <a:endParaRPr kumimoji="1" lang="en-US" altLang="ja-JP" dirty="0" smtClean="0"/>
          </a:p>
          <a:p>
            <a:r>
              <a:rPr lang="ja-JP" altLang="en-US" dirty="0" smtClean="0"/>
              <a:t>あまり使用しない</a:t>
            </a:r>
            <a:r>
              <a:rPr lang="en-US" altLang="ja-JP" dirty="0" smtClean="0"/>
              <a:t/>
            </a:r>
            <a:br>
              <a:rPr lang="en-US" altLang="ja-JP" dirty="0" smtClean="0"/>
            </a:br>
            <a:endParaRPr kumimoji="1" lang="ja-JP" altLang="en-US" dirty="0"/>
          </a:p>
        </p:txBody>
      </p:sp>
      <p:pic>
        <p:nvPicPr>
          <p:cNvPr id="4" name="Picture 4" descr="C:\Users\Maya\Dropbox\東京工科大\3Dコンテンツの基礎\image\zoom1.png"/>
          <p:cNvPicPr>
            <a:picLocks noChangeAspect="1" noChangeArrowheads="1"/>
          </p:cNvPicPr>
          <p:nvPr/>
        </p:nvPicPr>
        <p:blipFill>
          <a:blip r:embed="rId2" cstate="print"/>
          <a:srcRect/>
          <a:stretch>
            <a:fillRect/>
          </a:stretch>
        </p:blipFill>
        <p:spPr bwMode="auto">
          <a:xfrm>
            <a:off x="4788024" y="836712"/>
            <a:ext cx="3742045" cy="414312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シック">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シック">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4094</TotalTime>
  <Words>1597</Words>
  <Application>Microsoft Office PowerPoint</Application>
  <PresentationFormat>画面に合わせる (4:3)</PresentationFormat>
  <Paragraphs>422</Paragraphs>
  <Slides>43</Slides>
  <Notes>35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43</vt:i4>
      </vt:variant>
    </vt:vector>
  </HeadingPairs>
  <TitlesOfParts>
    <vt:vector size="45" baseType="lpstr">
      <vt:lpstr>シック</vt:lpstr>
      <vt:lpstr>Image</vt:lpstr>
      <vt:lpstr>メディア基礎演習</vt:lpstr>
      <vt:lpstr>授業について（全6回）</vt:lpstr>
      <vt:lpstr>出席・遅刻について</vt:lpstr>
      <vt:lpstr>第3回授業内容</vt:lpstr>
      <vt:lpstr>前回の補足</vt:lpstr>
      <vt:lpstr>カメラ</vt:lpstr>
      <vt:lpstr>カメラの持つ情報</vt:lpstr>
      <vt:lpstr>実写カメラとCGカメラの違い</vt:lpstr>
      <vt:lpstr>ズーム</vt:lpstr>
      <vt:lpstr>ズームとカメラを近づけた場合の違い</vt:lpstr>
      <vt:lpstr>ズームとカメラを近づけた場合の違い</vt:lpstr>
      <vt:lpstr>ズームをドリーで代用</vt:lpstr>
      <vt:lpstr>カメラワーク</vt:lpstr>
      <vt:lpstr>カメラポジション</vt:lpstr>
      <vt:lpstr>カメラポジション</vt:lpstr>
      <vt:lpstr>カメラアングル</vt:lpstr>
      <vt:lpstr>ショットのサイズ</vt:lpstr>
      <vt:lpstr>サイズによるショットの種類の例</vt:lpstr>
      <vt:lpstr>人数によるショットの種類</vt:lpstr>
      <vt:lpstr>カメラワークの効果</vt:lpstr>
      <vt:lpstr>編集</vt:lpstr>
      <vt:lpstr>カット割り</vt:lpstr>
      <vt:lpstr>イマジナリーライン</vt:lpstr>
      <vt:lpstr>演習１</vt:lpstr>
      <vt:lpstr>CGにおけるカメラワークの注意点</vt:lpstr>
      <vt:lpstr>カメラオペレーション用語</vt:lpstr>
      <vt:lpstr>カメラオペレーション用語</vt:lpstr>
      <vt:lpstr>パン</vt:lpstr>
      <vt:lpstr>ティルト（パン）</vt:lpstr>
      <vt:lpstr>トラッキングショット</vt:lpstr>
      <vt:lpstr>カメラワークとモーション</vt:lpstr>
      <vt:lpstr>視点の切り替え</vt:lpstr>
      <vt:lpstr>現実の映像作品を模倣する</vt:lpstr>
      <vt:lpstr>まとめ</vt:lpstr>
      <vt:lpstr>演習2</vt:lpstr>
      <vt:lpstr>グループ決め</vt:lpstr>
      <vt:lpstr>最終課題制作にむけて</vt:lpstr>
      <vt:lpstr>なぜグループワークなのか？</vt:lpstr>
      <vt:lpstr>グループワークと最終課題のルール</vt:lpstr>
      <vt:lpstr>コンセプトについて</vt:lpstr>
      <vt:lpstr>コンセプトシート</vt:lpstr>
      <vt:lpstr>次回予告</vt:lpstr>
      <vt:lpstr>確認課題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メディア基礎演習</dc:title>
  <dc:creator>Edogawa</dc:creator>
  <cp:lastModifiedBy>Maya</cp:lastModifiedBy>
  <cp:revision>310</cp:revision>
  <dcterms:created xsi:type="dcterms:W3CDTF">2008-09-24T06:14:11Z</dcterms:created>
  <dcterms:modified xsi:type="dcterms:W3CDTF">2012-05-08T06:11:56Z</dcterms:modified>
</cp:coreProperties>
</file>