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</p:sldMasterIdLst>
  <p:notesMasterIdLst>
    <p:notesMasterId r:id="rId58"/>
  </p:notesMasterIdLst>
  <p:sldIdLst>
    <p:sldId id="256" r:id="rId2"/>
    <p:sldId id="305" r:id="rId3"/>
    <p:sldId id="31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315" r:id="rId20"/>
    <p:sldId id="276" r:id="rId21"/>
    <p:sldId id="309" r:id="rId22"/>
    <p:sldId id="277" r:id="rId23"/>
    <p:sldId id="311" r:id="rId24"/>
    <p:sldId id="312" r:id="rId25"/>
    <p:sldId id="317" r:id="rId26"/>
    <p:sldId id="278" r:id="rId27"/>
    <p:sldId id="314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7" r:id="rId41"/>
    <p:sldId id="291" r:id="rId42"/>
    <p:sldId id="292" r:id="rId43"/>
    <p:sldId id="293" r:id="rId44"/>
    <p:sldId id="294" r:id="rId45"/>
    <p:sldId id="295" r:id="rId46"/>
    <p:sldId id="298" r:id="rId47"/>
    <p:sldId id="310" r:id="rId48"/>
    <p:sldId id="300" r:id="rId49"/>
    <p:sldId id="301" r:id="rId50"/>
    <p:sldId id="302" r:id="rId51"/>
    <p:sldId id="316" r:id="rId52"/>
    <p:sldId id="303" r:id="rId53"/>
    <p:sldId id="304" r:id="rId54"/>
    <p:sldId id="306" r:id="rId55"/>
    <p:sldId id="307" r:id="rId56"/>
    <p:sldId id="308" r:id="rId5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9" autoAdjust="0"/>
    <p:restoredTop sz="94641" autoAdjust="0"/>
  </p:normalViewPr>
  <p:slideViewPr>
    <p:cSldViewPr>
      <p:cViewPr varScale="1">
        <p:scale>
          <a:sx n="95" d="100"/>
          <a:sy n="95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8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A0179-FFEC-4D4E-BBEF-EA51E981C509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D5951-5C0D-4084-8B40-02F1D35D3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33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5951-5C0D-4084-8B40-02F1D35D3DD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3D</a:t>
            </a:r>
            <a:r>
              <a:rPr kumimoji="1" lang="ja-JP" altLang="en-US" dirty="0" smtClean="0"/>
              <a:t>コンテンツの応用・用途</a:t>
            </a:r>
            <a:endParaRPr kumimoji="1" lang="en-US" altLang="ja-JP" smtClean="0"/>
          </a:p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Non-Uniform Rational B-Spline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5951-5C0D-4084-8B40-02F1D35D3DD7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57DA7-E495-408B-9CE8-27E674C29E57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・ゲームと</a:t>
            </a:r>
            <a:r>
              <a:rPr kumimoji="1" lang="en-US" altLang="ja-JP" dirty="0" smtClean="0"/>
              <a:t>CG</a:t>
            </a:r>
            <a:r>
              <a:rPr kumimoji="1" lang="ja-JP" altLang="en-US" dirty="0" smtClean="0"/>
              <a:t>の視点の違い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・ゲームと</a:t>
            </a:r>
            <a:r>
              <a:rPr kumimoji="1" lang="en-US" altLang="ja-JP" dirty="0" smtClean="0"/>
              <a:t>CG</a:t>
            </a:r>
            <a:r>
              <a:rPr kumimoji="1" lang="ja-JP" altLang="en-US" dirty="0" smtClean="0"/>
              <a:t>の視点の違い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BB45A-382F-4B9E-9B5C-0502C3306437}" type="slidenum">
              <a:rPr lang="en-US" altLang="ja-JP" smtClean="0"/>
              <a:pPr>
                <a:defRPr/>
              </a:pPr>
              <a:t>38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57DA7-E495-408B-9CE8-27E674C29E57}" type="slidenum">
              <a:rPr lang="en-US" altLang="ja-JP" smtClean="0"/>
              <a:pPr>
                <a:defRPr/>
              </a:pPr>
              <a:t>39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17F36-1153-4143-87FE-69F0DFCE5486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mtClean="0"/>
              <a:t>ある位置に置いてみよう、とか</a:t>
            </a:r>
          </a:p>
          <a:p>
            <a:pPr eaLnBrk="1" hangingPunct="1"/>
            <a:r>
              <a:rPr lang="ja-JP" altLang="en-US" smtClean="0"/>
              <a:t>横並びにしてみよう、とか</a:t>
            </a:r>
          </a:p>
          <a:p>
            <a:pPr eaLnBrk="1" hangingPunct="1"/>
            <a:r>
              <a:rPr lang="ja-JP" altLang="en-US" smtClean="0"/>
              <a:t>奥に並べてみよう、とか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57DA7-E495-408B-9CE8-27E674C29E57}" type="slidenum">
              <a:rPr lang="en-US" altLang="ja-JP" smtClean="0"/>
              <a:pPr>
                <a:defRPr/>
              </a:pPr>
              <a:t>41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57DA7-E495-408B-9CE8-27E674C29E57}" type="slidenum">
              <a:rPr lang="en-US" altLang="ja-JP" smtClean="0"/>
              <a:pPr>
                <a:defRPr/>
              </a:pPr>
              <a:t>42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BB45A-382F-4B9E-9B5C-0502C3306437}" type="slidenum">
              <a:rPr lang="en-US" altLang="ja-JP" smtClean="0"/>
              <a:pPr>
                <a:defRPr/>
              </a:pPr>
              <a:t>43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57DA7-E495-408B-9CE8-27E674C29E57}" type="slidenum">
              <a:rPr lang="en-US" altLang="ja-JP" smtClean="0"/>
              <a:pPr>
                <a:defRPr/>
              </a:pPr>
              <a:t>44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57DA7-E495-408B-9CE8-27E674C29E57}" type="slidenum">
              <a:rPr lang="en-US" altLang="ja-JP" smtClean="0"/>
              <a:pPr>
                <a:defRPr/>
              </a:pPr>
              <a:t>45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57DA7-E495-408B-9CE8-27E674C29E57}" type="slidenum">
              <a:rPr lang="en-US" altLang="ja-JP" smtClean="0"/>
              <a:pPr>
                <a:defRPr/>
              </a:pPr>
              <a:t>46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57DA7-E495-408B-9CE8-27E674C29E57}" type="slidenum">
              <a:rPr lang="en-US" altLang="ja-JP" smtClean="0"/>
              <a:pPr>
                <a:defRPr/>
              </a:pPr>
              <a:t>47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3D</a:t>
            </a:r>
            <a:r>
              <a:rPr kumimoji="1" lang="ja-JP" altLang="en-US" dirty="0" smtClean="0"/>
              <a:t>コンテンツの応用・用途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・ゲームと</a:t>
            </a:r>
            <a:r>
              <a:rPr kumimoji="1" lang="en-US" altLang="ja-JP" dirty="0" smtClean="0"/>
              <a:t>CG</a:t>
            </a:r>
            <a:r>
              <a:rPr kumimoji="1" lang="ja-JP" altLang="en-US" dirty="0" smtClean="0"/>
              <a:t>の視点の違い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57DA7-E495-408B-9CE8-27E674C29E57}" type="slidenum">
              <a:rPr lang="en-US" altLang="ja-JP" smtClean="0"/>
              <a:pPr>
                <a:defRPr/>
              </a:pPr>
              <a:t>48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C0A-0899-4509-AEA0-9BEA3C78A11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角丸四角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0" name="サブタイトル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8EFF1-9593-43CC-918D-8733CD44C4D1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97ECB-5166-46D3-A405-788A83488A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8EFF1-9593-43CC-918D-8733CD44C4D1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97ECB-5166-46D3-A405-788A83488A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8EFF1-9593-43CC-918D-8733CD44C4D1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97ECB-5166-46D3-A405-788A83488A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14FF3-1019-412B-9D3D-C397E15B5D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8EFF1-9593-43CC-918D-8733CD44C4D1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97ECB-5166-46D3-A405-788A83488A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角丸四角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8EFF1-9593-43CC-918D-8733CD44C4D1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97ECB-5166-46D3-A405-788A83488A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8EFF1-9593-43CC-918D-8733CD44C4D1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97ECB-5166-46D3-A405-788A83488A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8EFF1-9593-43CC-918D-8733CD44C4D1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97ECB-5166-46D3-A405-788A83488A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8EFF1-9593-43CC-918D-8733CD44C4D1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97ECB-5166-46D3-A405-788A83488A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8EFF1-9593-43CC-918D-8733CD44C4D1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97ECB-5166-46D3-A405-788A83488A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8EFF1-9593-43CC-918D-8733CD44C4D1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97ECB-5166-46D3-A405-788A83488A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 つの角を丸めた四角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8EFF1-9593-43CC-918D-8733CD44C4D1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97ECB-5166-46D3-A405-788A83488A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角丸四角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タイトル プレースホル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08EFF1-9593-43CC-918D-8733CD44C4D1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E97ECB-5166-46D3-A405-788A83488A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</p:sldLayoutIdLst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1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openxmlformats.org/officeDocument/2006/relationships/image" Target="../media/image22.tiff"/><Relationship Id="rId7" Type="http://schemas.openxmlformats.org/officeDocument/2006/relationships/image" Target="../media/image26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tiff"/><Relationship Id="rId9" Type="http://schemas.openxmlformats.org/officeDocument/2006/relationships/image" Target="../media/image28.tif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0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メディア基礎演習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3DCG</a:t>
            </a:r>
            <a:r>
              <a:rPr lang="ja-JP" altLang="en-US" dirty="0" smtClean="0"/>
              <a:t>コンテンツの基礎</a:t>
            </a:r>
            <a:endParaRPr lang="en-US" altLang="ja-JP" dirty="0" smtClean="0"/>
          </a:p>
          <a:p>
            <a:r>
              <a:rPr lang="ja-JP" altLang="en-US" dirty="0" smtClean="0"/>
              <a:t>第</a:t>
            </a:r>
            <a:r>
              <a:rPr lang="en-US" altLang="ja-JP" dirty="0" smtClean="0"/>
              <a:t>1</a:t>
            </a:r>
            <a:r>
              <a:rPr lang="ja-JP" altLang="en-US" dirty="0" smtClean="0"/>
              <a:t>回授業：</a:t>
            </a:r>
            <a:r>
              <a:rPr lang="en-US" altLang="ja-JP" dirty="0" smtClean="0"/>
              <a:t>3DCG</a:t>
            </a:r>
            <a:r>
              <a:rPr lang="ja-JP" altLang="en-US" dirty="0" smtClean="0"/>
              <a:t>の基礎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4673174"/>
            <a:ext cx="8643998" cy="1399032"/>
          </a:xfrm>
        </p:spPr>
        <p:txBody>
          <a:bodyPr/>
          <a:lstStyle/>
          <a:p>
            <a:r>
              <a:rPr kumimoji="1" lang="ja-JP" altLang="en-US" dirty="0" smtClean="0"/>
              <a:t>授業計画：後半</a:t>
            </a:r>
            <a:r>
              <a:rPr kumimoji="1" lang="ja-JP" altLang="en-US" sz="3600" dirty="0" smtClean="0"/>
              <a:t>（グループワーク）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 smtClean="0"/>
              <a:t>第</a:t>
            </a:r>
            <a:r>
              <a:rPr lang="en-US" altLang="ja-JP" dirty="0" smtClean="0"/>
              <a:t>4</a:t>
            </a:r>
            <a:r>
              <a:rPr lang="ja-JP" altLang="en-US" dirty="0" smtClean="0"/>
              <a:t>週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最終</a:t>
            </a:r>
            <a:r>
              <a:rPr lang="ja-JP" altLang="en-US" dirty="0"/>
              <a:t>課題制作の</a:t>
            </a:r>
            <a:r>
              <a:rPr lang="ja-JP" altLang="en-US" dirty="0" smtClean="0"/>
              <a:t>準備</a:t>
            </a:r>
            <a:endParaRPr lang="en-US" altLang="ja-JP" dirty="0" smtClean="0"/>
          </a:p>
          <a:p>
            <a:pPr lvl="1"/>
            <a:r>
              <a:rPr lang="ja-JP" altLang="en-US" dirty="0"/>
              <a:t>演習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テーマ・コンセプトを構想</a:t>
            </a:r>
            <a:r>
              <a:rPr lang="en-US" altLang="ja-JP" b="1" u="sng" dirty="0">
                <a:solidFill>
                  <a:schemeClr val="accent1"/>
                </a:solidFill>
              </a:rPr>
              <a:t>(</a:t>
            </a:r>
            <a:r>
              <a:rPr lang="en-US" altLang="ja-JP" b="1" u="sng" dirty="0" err="1">
                <a:solidFill>
                  <a:schemeClr val="accent1"/>
                </a:solidFill>
              </a:rPr>
              <a:t>Assit</a:t>
            </a:r>
            <a:r>
              <a:rPr lang="ja-JP" altLang="en-US" b="1" u="sng" dirty="0" err="1">
                <a:solidFill>
                  <a:schemeClr val="accent1"/>
                </a:solidFill>
              </a:rPr>
              <a:t>にて提</a:t>
            </a:r>
            <a:r>
              <a:rPr lang="ja-JP" altLang="en-US" b="1" u="sng" dirty="0">
                <a:solidFill>
                  <a:schemeClr val="accent1"/>
                </a:solidFill>
              </a:rPr>
              <a:t>出</a:t>
            </a:r>
            <a:r>
              <a:rPr lang="en-US" altLang="ja-JP" b="1" u="sng" dirty="0" smtClean="0">
                <a:solidFill>
                  <a:schemeClr val="accent1"/>
                </a:solidFill>
              </a:rPr>
              <a:t>)</a:t>
            </a:r>
          </a:p>
          <a:p>
            <a:pPr lvl="2"/>
            <a:r>
              <a:rPr lang="ja-JP" altLang="en-US" dirty="0" smtClean="0"/>
              <a:t>アニメーション作品を想定した絵コンテ作成</a:t>
            </a:r>
            <a:endParaRPr lang="en-US" altLang="ja-JP" dirty="0" smtClean="0"/>
          </a:p>
          <a:p>
            <a:pPr lvl="3"/>
            <a:r>
              <a:rPr lang="ja-JP" altLang="en-US" dirty="0"/>
              <a:t>授業時間内</a:t>
            </a:r>
            <a:r>
              <a:rPr lang="ja-JP" altLang="en-US" dirty="0" smtClean="0"/>
              <a:t>にチェック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週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静止画から動画へ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最終課題制作</a:t>
            </a:r>
            <a:endParaRPr lang="en-US" altLang="ja-JP" dirty="0"/>
          </a:p>
          <a:p>
            <a:pPr lvl="1"/>
            <a:r>
              <a:rPr lang="ja-JP" altLang="en-US" dirty="0" smtClean="0"/>
              <a:t>演習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動画ファイルへの変換</a:t>
            </a:r>
            <a:r>
              <a:rPr lang="en-US" altLang="ja-JP" b="1" u="sng" dirty="0">
                <a:solidFill>
                  <a:schemeClr val="accent1"/>
                </a:solidFill>
              </a:rPr>
              <a:t>(</a:t>
            </a:r>
            <a:r>
              <a:rPr lang="en-US" altLang="ja-JP" b="1" u="sng" dirty="0" err="1">
                <a:solidFill>
                  <a:schemeClr val="accent1"/>
                </a:solidFill>
              </a:rPr>
              <a:t>Assit</a:t>
            </a:r>
            <a:r>
              <a:rPr lang="ja-JP" altLang="en-US" b="1" u="sng" dirty="0" err="1">
                <a:solidFill>
                  <a:schemeClr val="accent1"/>
                </a:solidFill>
              </a:rPr>
              <a:t>にて提</a:t>
            </a:r>
            <a:r>
              <a:rPr lang="ja-JP" altLang="en-US" b="1" u="sng" dirty="0">
                <a:solidFill>
                  <a:schemeClr val="accent1"/>
                </a:solidFill>
              </a:rPr>
              <a:t>出</a:t>
            </a:r>
            <a:r>
              <a:rPr lang="en-US" altLang="ja-JP" b="1" u="sng" dirty="0" smtClean="0">
                <a:solidFill>
                  <a:schemeClr val="accent1"/>
                </a:solidFill>
              </a:rPr>
              <a:t>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en-US" altLang="ja-JP" dirty="0" smtClean="0"/>
          </a:p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週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最終発表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提出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最終課題の全データ・動画ファイル</a:t>
            </a:r>
            <a:r>
              <a:rPr lang="en-US" altLang="ja-JP" b="1" u="sng" dirty="0">
                <a:solidFill>
                  <a:schemeClr val="accent1"/>
                </a:solidFill>
              </a:rPr>
              <a:t>(</a:t>
            </a:r>
            <a:r>
              <a:rPr lang="en-US" altLang="ja-JP" b="1" u="sng" dirty="0" err="1">
                <a:solidFill>
                  <a:schemeClr val="accent1"/>
                </a:solidFill>
              </a:rPr>
              <a:t>Assit</a:t>
            </a:r>
            <a:r>
              <a:rPr lang="ja-JP" altLang="en-US" b="1" u="sng" dirty="0" err="1">
                <a:solidFill>
                  <a:schemeClr val="accent1"/>
                </a:solidFill>
              </a:rPr>
              <a:t>にて提</a:t>
            </a:r>
            <a:r>
              <a:rPr lang="ja-JP" altLang="en-US" b="1" u="sng" dirty="0">
                <a:solidFill>
                  <a:schemeClr val="accent1"/>
                </a:solidFill>
              </a:rPr>
              <a:t>出</a:t>
            </a:r>
            <a:r>
              <a:rPr lang="en-US" altLang="ja-JP" b="1" u="sng" dirty="0" smtClean="0">
                <a:solidFill>
                  <a:schemeClr val="accent1"/>
                </a:solidFill>
              </a:rPr>
              <a:t>)</a:t>
            </a:r>
            <a:endParaRPr lang="en-US" altLang="ja-JP" b="1" u="sng" dirty="0">
              <a:solidFill>
                <a:schemeClr val="accent1"/>
              </a:solidFill>
            </a:endParaRPr>
          </a:p>
          <a:p>
            <a:pPr lvl="2"/>
            <a:r>
              <a:rPr kumimoji="1" lang="ja-JP" altLang="en-US" dirty="0" smtClean="0"/>
              <a:t>アピールシート</a:t>
            </a:r>
            <a:r>
              <a:rPr lang="en-US" altLang="ja-JP" dirty="0"/>
              <a:t>(</a:t>
            </a:r>
            <a:r>
              <a:rPr lang="en-US" altLang="ja-JP" b="1" u="sng" dirty="0" err="1">
                <a:solidFill>
                  <a:schemeClr val="accent1"/>
                </a:solidFill>
              </a:rPr>
              <a:t>Assit</a:t>
            </a:r>
            <a:r>
              <a:rPr lang="ja-JP" altLang="en-US" b="1" u="sng" dirty="0" err="1">
                <a:solidFill>
                  <a:schemeClr val="accent1"/>
                </a:solidFill>
              </a:rPr>
              <a:t>にて提</a:t>
            </a:r>
            <a:r>
              <a:rPr lang="ja-JP" altLang="en-US" b="1" u="sng" dirty="0">
                <a:solidFill>
                  <a:schemeClr val="accent1"/>
                </a:solidFill>
              </a:rPr>
              <a:t>出</a:t>
            </a:r>
            <a:r>
              <a:rPr lang="en-US" altLang="ja-JP" b="1" u="sng" dirty="0">
                <a:solidFill>
                  <a:schemeClr val="accent1"/>
                </a:solidFill>
              </a:rPr>
              <a:t>)</a:t>
            </a:r>
          </a:p>
          <a:p>
            <a:pPr lvl="2"/>
            <a:endParaRPr kumimoji="1" lang="en-US" altLang="ja-JP" b="1" u="sng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課題と配点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出席点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なし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en-US" altLang="ja-JP" dirty="0" smtClean="0"/>
          </a:p>
          <a:p>
            <a:r>
              <a:rPr lang="ja-JP" altLang="en-US" dirty="0" smtClean="0"/>
              <a:t>通常点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授業への取り組み（</a:t>
            </a:r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 err="1"/>
              <a:t>、</a:t>
            </a:r>
            <a:r>
              <a:rPr lang="en-US" altLang="ja-JP" dirty="0"/>
              <a:t>3</a:t>
            </a:r>
            <a:r>
              <a:rPr lang="ja-JP" altLang="en-US" dirty="0" err="1"/>
              <a:t>、</a:t>
            </a:r>
            <a:r>
              <a:rPr lang="en-US" altLang="ja-JP" dirty="0"/>
              <a:t>5</a:t>
            </a:r>
            <a:r>
              <a:rPr lang="ja-JP" altLang="en-US" dirty="0"/>
              <a:t>週</a:t>
            </a:r>
            <a:r>
              <a:rPr lang="ja-JP" altLang="en-US" dirty="0" smtClean="0"/>
              <a:t>の課題）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4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6</a:t>
            </a:r>
            <a:r>
              <a:rPr lang="ja-JP" altLang="en-US" dirty="0" smtClean="0"/>
              <a:t>週</a:t>
            </a:r>
            <a:r>
              <a:rPr kumimoji="1" lang="ja-JP" altLang="en-US" dirty="0" smtClean="0"/>
              <a:t>の課題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第</a:t>
            </a:r>
            <a:r>
              <a:rPr lang="en-US" altLang="ja-JP" dirty="0" smtClean="0"/>
              <a:t>2</a:t>
            </a:r>
            <a:r>
              <a:rPr lang="ja-JP" altLang="en-US" dirty="0" smtClean="0"/>
              <a:t>週：モーション制作の演習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週：最終課題のコンセプトシート、絵コンテ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週：最終課題、アピールシート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週の発表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評価方法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評価基準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授業点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技術点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努力点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アピール点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創造点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他人のデータをコピーして提出した場合はすべての点数を無効とする。</a:t>
            </a:r>
            <a:endParaRPr kumimoji="1" lang="en-US" altLang="ja-JP" b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3600" dirty="0" smtClean="0"/>
              <a:t>3</a:t>
            </a:r>
            <a:r>
              <a:rPr lang="ja-JP" altLang="en-US" sz="3600" dirty="0" smtClean="0"/>
              <a:t>次元コンピュータグラフィックスの基礎知識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</a:t>
            </a:r>
            <a:r>
              <a:rPr kumimoji="1" lang="en-US" altLang="ja-JP" dirty="0" smtClean="0"/>
              <a:t>DCG</a:t>
            </a:r>
            <a:r>
              <a:rPr kumimoji="1" lang="ja-JP" altLang="en-US" dirty="0" smtClean="0"/>
              <a:t>とは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次元コンピュータグラフィックス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2400" dirty="0" smtClean="0"/>
              <a:t>(</a:t>
            </a:r>
            <a:r>
              <a:rPr lang="en-US" sz="2400" dirty="0" smtClean="0"/>
              <a:t>3 Dimensional Computer Graphics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3DCG)</a:t>
            </a:r>
            <a:br>
              <a:rPr lang="en-US" altLang="ja-JP" sz="2400" dirty="0" smtClean="0"/>
            </a:br>
            <a:endParaRPr kumimoji="1" lang="en-US" altLang="ja-JP" sz="2400" dirty="0" smtClean="0"/>
          </a:p>
          <a:p>
            <a:r>
              <a:rPr lang="ja-JP" altLang="en-US" dirty="0" smtClean="0"/>
              <a:t>仮想</a:t>
            </a:r>
            <a:r>
              <a:rPr lang="en-US" altLang="ja-JP" dirty="0" smtClean="0"/>
              <a:t>3</a:t>
            </a:r>
            <a:r>
              <a:rPr lang="ja-JP" altLang="en-US" dirty="0" smtClean="0"/>
              <a:t>次元空間を利用した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コンピュータグラフィックス 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dirty="0" smtClean="0"/>
              <a:t>詳細は専門科目の授業で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コンピュータグラフィックの基礎理論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dirty="0" smtClean="0"/>
              <a:t>3DCG</a:t>
            </a:r>
            <a:r>
              <a:rPr lang="ja-JP" altLang="en-US" dirty="0" smtClean="0"/>
              <a:t>プログラミング</a:t>
            </a:r>
            <a:r>
              <a:rPr lang="en-US" altLang="ja-JP" dirty="0" smtClean="0"/>
              <a:t>(3</a:t>
            </a:r>
            <a:r>
              <a:rPr lang="ja-JP" altLang="en-US" dirty="0" smtClean="0"/>
              <a:t>年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3DCG</a:t>
            </a:r>
            <a:r>
              <a:rPr lang="ja-JP" altLang="en-US" dirty="0" smtClean="0"/>
              <a:t>制作</a:t>
            </a:r>
            <a:r>
              <a:rPr kumimoji="1" lang="ja-JP" altLang="en-US" dirty="0" smtClean="0"/>
              <a:t>の流れ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モデリング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仮想</a:t>
            </a:r>
            <a:r>
              <a:rPr lang="en-US" altLang="ja-JP" dirty="0" smtClean="0"/>
              <a:t>3</a:t>
            </a:r>
            <a:r>
              <a:rPr lang="ja-JP" altLang="en-US" dirty="0" smtClean="0"/>
              <a:t>次元空間上に物体の形状をつくる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lang="ja-JP" altLang="en-US" dirty="0" smtClean="0"/>
              <a:t>アニメーション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作成したモデルに動きを付加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シーンレイアウト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カメラワーク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レンダリング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描画</a:t>
            </a:r>
            <a:endParaRPr lang="en-US" altLang="ja-JP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611560" y="1700808"/>
            <a:ext cx="7643866" cy="2002544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モデリング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仮想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次元空間上に物体のモデル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形状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をつくる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ポリゴン</a:t>
            </a:r>
            <a:r>
              <a:rPr lang="en-US" altLang="ja-JP" dirty="0" smtClean="0"/>
              <a:t>(</a:t>
            </a:r>
            <a:r>
              <a:rPr lang="ja-JP" altLang="en-US" dirty="0" smtClean="0"/>
              <a:t>多角形の集合体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を定義して形状をつくる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他に</a:t>
            </a:r>
            <a:r>
              <a:rPr lang="en-US" altLang="ja-JP" dirty="0" smtClean="0"/>
              <a:t>NURBS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Subdivision Surface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 </a:t>
            </a:r>
            <a:r>
              <a:rPr lang="ja-JP" altLang="en-US" dirty="0" smtClean="0"/>
              <a:t>メタボールなど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en-US" altLang="ja-JP" dirty="0" smtClean="0"/>
          </a:p>
          <a:p>
            <a:r>
              <a:rPr kumimoji="1" lang="ja-JP" altLang="en-US" dirty="0" smtClean="0"/>
              <a:t>オブジェクトにマテリアル</a:t>
            </a:r>
            <a:r>
              <a:rPr kumimoji="1" lang="en-US" altLang="ja-JP" dirty="0" smtClean="0"/>
              <a:t>(</a:t>
            </a:r>
            <a:r>
              <a:rPr lang="ja-JP" altLang="en-US" dirty="0" smtClean="0"/>
              <a:t>材質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を設定する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マテリアル設定しないと光を反射する均質な物体となる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マテリアルにテクスチャを使用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</a:t>
            </a:r>
            <a:r>
              <a:rPr lang="ja-JP" altLang="en-US" dirty="0" smtClean="0"/>
              <a:t>テクスチャマッピング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テクスチャをつけることで模様やより一層細やかな色彩・質感を出すことができる。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モデリング</a:t>
            </a:r>
            <a:endParaRPr kumimoji="1" lang="ja-JP" altLang="en-US" dirty="0"/>
          </a:p>
        </p:txBody>
      </p:sp>
      <p:graphicFrame>
        <p:nvGraphicFramePr>
          <p:cNvPr id="1026" name="Object 10"/>
          <p:cNvGraphicFramePr>
            <a:graphicFrameLocks noGrp="1" noChangeAspect="1"/>
          </p:cNvGraphicFramePr>
          <p:nvPr/>
        </p:nvGraphicFramePr>
        <p:xfrm>
          <a:off x="571472" y="1428736"/>
          <a:ext cx="7946730" cy="328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4" imgW="5803175" imgH="2400000" progId="">
                  <p:embed/>
                </p:oleObj>
              </mc:Choice>
              <mc:Fallback>
                <p:oleObj name="Image" r:id="rId4" imgW="5803175" imgH="2400000" progId="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428736"/>
                        <a:ext cx="7946730" cy="3286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714348" y="857232"/>
            <a:ext cx="7715304" cy="428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b="1" dirty="0" smtClean="0">
                <a:solidFill>
                  <a:schemeClr val="tx1"/>
                </a:solidFill>
              </a:rPr>
              <a:t>　　　テクスチャ　　　　　　　　　　　　キャラクターモデル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(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くま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)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モデリング</a:t>
            </a:r>
            <a:endParaRPr kumimoji="1" lang="ja-JP" altLang="en-US" dirty="0"/>
          </a:p>
        </p:txBody>
      </p:sp>
      <p:graphicFrame>
        <p:nvGraphicFramePr>
          <p:cNvPr id="2050" name="Object 20"/>
          <p:cNvGraphicFramePr>
            <a:graphicFrameLocks noChangeAspect="1"/>
          </p:cNvGraphicFramePr>
          <p:nvPr/>
        </p:nvGraphicFramePr>
        <p:xfrm>
          <a:off x="1071538" y="1000108"/>
          <a:ext cx="3643338" cy="364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Image" r:id="rId4" imgW="6501587" imgH="6501587" progId="">
                  <p:embed/>
                </p:oleObj>
              </mc:Choice>
              <mc:Fallback>
                <p:oleObj name="Image" r:id="rId4" imgW="6501587" imgH="6501587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000108"/>
                        <a:ext cx="3643338" cy="364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2"/>
          <p:cNvGraphicFramePr>
            <a:graphicFrameLocks noChangeAspect="1"/>
          </p:cNvGraphicFramePr>
          <p:nvPr/>
        </p:nvGraphicFramePr>
        <p:xfrm>
          <a:off x="5715008" y="928670"/>
          <a:ext cx="2428892" cy="360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Image" r:id="rId6" imgW="5231746" imgH="7758730" progId="">
                  <p:embed/>
                </p:oleObj>
              </mc:Choice>
              <mc:Fallback>
                <p:oleObj name="Image" r:id="rId6" imgW="5231746" imgH="7758730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928670"/>
                        <a:ext cx="2428892" cy="3601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UV</a:t>
            </a:r>
            <a:r>
              <a:rPr kumimoji="1" lang="ja-JP" altLang="en-US" dirty="0" smtClean="0"/>
              <a:t>座標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2920" y="4311952"/>
            <a:ext cx="8183880" cy="91724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テクスチャ座標</a:t>
            </a:r>
            <a:endParaRPr kumimoji="1" lang="ja-JP" altLang="en-US" dirty="0"/>
          </a:p>
        </p:txBody>
      </p:sp>
      <p:pic>
        <p:nvPicPr>
          <p:cNvPr id="11266" name="Picture 2" descr="H:\MyDocuments\Dropbox\東京工科大\3Dコンテンツの基礎\2012\WS00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768752" cy="37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01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担当者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C105</a:t>
            </a:r>
          </a:p>
          <a:p>
            <a:pPr lvl="1"/>
            <a:r>
              <a:rPr lang="ja-JP" altLang="en-US" dirty="0" smtClean="0"/>
              <a:t>安本匡佑（助教）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C106</a:t>
            </a:r>
          </a:p>
          <a:p>
            <a:pPr lvl="1"/>
            <a:r>
              <a:rPr lang="ja-JP" altLang="en-US" dirty="0" smtClean="0"/>
              <a:t>竹内亮太（演習講師）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モデリング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アニメーション用キャラクタモデル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モデルの関節パーツ毎にオブジェクトを</a:t>
            </a:r>
            <a:r>
              <a:rPr lang="ja-JP" altLang="en-US" dirty="0" smtClean="0"/>
              <a:t>作る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ja-JP" altLang="en-US" dirty="0" smtClean="0"/>
              <a:t>（無機物などに適している）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メリット：オブジェクトの作成が比較的簡単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デメリット：オブジェクトの継ぎ目が目立ってしまう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体全体をつくり、骨格モデルを埋め込む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（有機物などに適している。スキンアニメーション）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メリット：リアルな動作にも対応が可能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デメリット：処理が重い、関節の表現が難しい</a:t>
            </a:r>
            <a:endParaRPr kumimoji="1" lang="en-US" altLang="ja-JP" dirty="0" smtClean="0"/>
          </a:p>
          <a:p>
            <a:pPr lvl="2"/>
            <a:endParaRPr kumimoji="1" lang="en-US" altLang="ja-JP" dirty="0" smtClean="0"/>
          </a:p>
          <a:p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スキンアニメーション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4717152" cy="4187952"/>
          </a:xfrm>
        </p:spPr>
        <p:txBody>
          <a:bodyPr/>
          <a:lstStyle/>
          <a:p>
            <a:r>
              <a:rPr kumimoji="1" lang="ja-JP" altLang="en-US" dirty="0" smtClean="0"/>
              <a:t>モデル</a:t>
            </a:r>
            <a:r>
              <a:rPr kumimoji="1" lang="en-US" altLang="ja-JP" dirty="0" smtClean="0"/>
              <a:t>+</a:t>
            </a:r>
            <a:r>
              <a:rPr kumimoji="1" lang="ja-JP" altLang="en-US" dirty="0" smtClean="0"/>
              <a:t>骨格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骨格はスケルトン、ボーン、ジョイント等の呼称がある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基本的に人の骨格と同様に配置する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ボーンはスキンへの影響の範囲を疑似的に表す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lvl="1"/>
            <a:r>
              <a:rPr kumimoji="1" lang="ja-JP" altLang="en-US" dirty="0" smtClean="0"/>
              <a:t>よりコントロールしやすくするためのリグ</a:t>
            </a:r>
            <a:endParaRPr kumimoji="1" lang="ja-JP" altLang="en-US" dirty="0"/>
          </a:p>
        </p:txBody>
      </p:sp>
      <p:pic>
        <p:nvPicPr>
          <p:cNvPr id="98306" name="Picture 2" descr="C:\Users\Maya\Dropbox\東京工科大\3Dコンテンツの基礎\WS000000のコピー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6672"/>
            <a:ext cx="2399601" cy="3312368"/>
          </a:xfrm>
          <a:prstGeom prst="rect">
            <a:avLst/>
          </a:prstGeom>
          <a:noFill/>
        </p:spPr>
      </p:pic>
      <p:pic>
        <p:nvPicPr>
          <p:cNvPr id="12290" name="Picture 2" descr="H:\MyDocuments\Dropbox\東京工科大\3Dコンテンツの基礎\2012\WS00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20" y="3561296"/>
            <a:ext cx="258834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アニメーション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472" y="1000108"/>
            <a:ext cx="4214842" cy="1996844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 smtClean="0"/>
              <a:t>モデルの各部分の位置、角度やスケールを操作して「動き・モーション」に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r>
              <a:rPr kumimoji="1" lang="ja-JP" altLang="en-US" dirty="0" smtClean="0"/>
              <a:t>通常は回転のみ</a:t>
            </a:r>
            <a:endParaRPr kumimoji="1" lang="ja-JP" altLang="en-US" dirty="0"/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/>
        </p:nvGraphicFramePr>
        <p:xfrm>
          <a:off x="5000628" y="568008"/>
          <a:ext cx="3536256" cy="5218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Image" r:id="rId4" imgW="3657143" imgH="5396825" progId="">
                  <p:embed/>
                </p:oleObj>
              </mc:Choice>
              <mc:Fallback>
                <p:oleObj name="Image" r:id="rId4" imgW="3657143" imgH="5396825" progId="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568008"/>
                        <a:ext cx="3536256" cy="5218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回転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30352"/>
            <a:ext cx="4536504" cy="4187952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回転の名称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X:</a:t>
            </a:r>
            <a:r>
              <a:rPr lang="ja-JP" altLang="en-US" dirty="0" smtClean="0"/>
              <a:t>仰俯角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Y:</a:t>
            </a:r>
            <a:r>
              <a:rPr lang="ja-JP" altLang="en-US" dirty="0" smtClean="0"/>
              <a:t>水平角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Z:</a:t>
            </a:r>
            <a:r>
              <a:rPr lang="ja-JP" altLang="en-US" dirty="0" smtClean="0"/>
              <a:t>回転角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回転順序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dirty="0" smtClean="0"/>
              <a:t>クォータニオン</a:t>
            </a:r>
          </a:p>
          <a:p>
            <a:pPr lvl="1" eaLnBrk="1" hangingPunct="1"/>
            <a:endParaRPr lang="en-US" altLang="ja-JP" dirty="0" smtClean="0"/>
          </a:p>
        </p:txBody>
      </p:sp>
      <p:pic>
        <p:nvPicPr>
          <p:cNvPr id="93185" name="Picture 1" descr="C:\Users\Maya\Dropbox\東京工科大\3Dコンテンツの基礎\XY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454" y="1772816"/>
            <a:ext cx="4332233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ボーンの親子関係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22784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ワールド座標・ローカル座標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FK(Forward Kinematics)</a:t>
            </a:r>
            <a:r>
              <a:rPr kumimoji="1" lang="ja-JP" altLang="en-US" dirty="0" smtClean="0"/>
              <a:t>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en-US" altLang="ja-JP" dirty="0" smtClean="0"/>
              <a:t>IK(Inverse Kinematics)</a:t>
            </a:r>
          </a:p>
          <a:p>
            <a:pPr lvl="1"/>
            <a:r>
              <a:rPr lang="ja-JP" altLang="en-US" dirty="0" smtClean="0"/>
              <a:t>用途によって</a:t>
            </a:r>
            <a:r>
              <a:rPr lang="ja-JP" altLang="en-US" dirty="0" smtClean="0"/>
              <a:t>使い分ける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en-US" altLang="ja-JP" dirty="0" smtClean="0"/>
              <a:t>FK</a:t>
            </a:r>
            <a:r>
              <a:rPr kumimoji="1" lang="ja-JP" altLang="en-US" dirty="0" smtClean="0"/>
              <a:t>だと特に歩行が困難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足すべりが起こる</a:t>
            </a:r>
            <a:endParaRPr lang="en-US" altLang="ja-JP" dirty="0" smtClean="0"/>
          </a:p>
          <a:p>
            <a:pPr lvl="2"/>
            <a:r>
              <a:rPr kumimoji="1" lang="ja-JP" altLang="en-US" dirty="0"/>
              <a:t>演出など</a:t>
            </a:r>
            <a:r>
              <a:rPr kumimoji="1" lang="ja-JP" altLang="en-US" dirty="0" smtClean="0"/>
              <a:t>で誤魔化す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足元を映さない</a:t>
            </a:r>
            <a:endParaRPr kumimoji="1" lang="ja-JP" altLang="en-US" dirty="0"/>
          </a:p>
        </p:txBody>
      </p:sp>
      <p:pic>
        <p:nvPicPr>
          <p:cNvPr id="99330" name="Picture 2" descr="C:\Users\Maya\Dropbox\東京工科大\3Dコンテンツの基礎\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2614" y="2420888"/>
            <a:ext cx="3303926" cy="3373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FK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IK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5270" y="2498511"/>
            <a:ext cx="5587931" cy="497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FK</a:t>
            </a:r>
            <a:r>
              <a:rPr kumimoji="1" lang="ja-JP" altLang="en-US" dirty="0" smtClean="0"/>
              <a:t>では親が動くと子供も動く</a:t>
            </a:r>
            <a:endParaRPr kumimoji="1" lang="ja-JP" altLang="en-US" dirty="0"/>
          </a:p>
        </p:txBody>
      </p:sp>
      <p:pic>
        <p:nvPicPr>
          <p:cNvPr id="10242" name="Picture 2" descr="H:\MyDocuments\Dropbox\東京工科大\3Dコンテンツの基礎\2012\WS000001のコピー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00787"/>
            <a:ext cx="2405017" cy="19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:\MyDocuments\Dropbox\東京工科大\3Dコンテンツの基礎\2012\WS00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8" y="2132856"/>
            <a:ext cx="2405017" cy="19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:\MyDocuments\Dropbox\東京工科大\3Dコンテンツの基礎\2012\WS000001のコ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72"/>
            <a:ext cx="2405017" cy="19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:\MyDocuments\Dropbox\東京工科大\3Dコンテンツの基礎\2012\WS000001のコピ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405017" cy="19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矢印コネクタ 6"/>
          <p:cNvCxnSpPr>
            <a:stCxn id="10244" idx="3"/>
            <a:endCxn id="10245" idx="1"/>
          </p:cNvCxnSpPr>
          <p:nvPr/>
        </p:nvCxnSpPr>
        <p:spPr>
          <a:xfrm>
            <a:off x="5464849" y="1472082"/>
            <a:ext cx="7633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カギ線コネクタ 9"/>
          <p:cNvCxnSpPr>
            <a:stCxn id="10243" idx="2"/>
          </p:cNvCxnSpPr>
          <p:nvPr/>
        </p:nvCxnSpPr>
        <p:spPr>
          <a:xfrm rot="16200000" flipH="1">
            <a:off x="2062774" y="3699138"/>
            <a:ext cx="572521" cy="14215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カギ線コネクタ 14"/>
          <p:cNvCxnSpPr>
            <a:stCxn id="10243" idx="0"/>
            <a:endCxn id="10244" idx="1"/>
          </p:cNvCxnSpPr>
          <p:nvPr/>
        </p:nvCxnSpPr>
        <p:spPr>
          <a:xfrm rot="5400000" flipH="1" flipV="1">
            <a:off x="2018647" y="1091672"/>
            <a:ext cx="660774" cy="14215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3059832" y="3221815"/>
            <a:ext cx="5587931" cy="497216"/>
          </a:xfrm>
          <a:prstGeom prst="rect">
            <a:avLst/>
          </a:prstGeom>
        </p:spPr>
        <p:txBody>
          <a:bodyPr vert="horz" lIns="182880" tIns="91440">
            <a:normAutofit fontScale="85000"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altLang="ja-JP" dirty="0" smtClean="0"/>
              <a:t>IK</a:t>
            </a:r>
            <a:r>
              <a:rPr lang="ja-JP" altLang="en-US" dirty="0" smtClean="0"/>
              <a:t>では子供に合わせて親が自動で動く</a:t>
            </a:r>
            <a:endParaRPr lang="ja-JP" altLang="en-US" dirty="0"/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418265" y="3452179"/>
            <a:ext cx="2422479" cy="497216"/>
          </a:xfrm>
          <a:prstGeom prst="rect">
            <a:avLst/>
          </a:prstGeom>
        </p:spPr>
        <p:txBody>
          <a:bodyPr vert="horz" lIns="182880" tIns="91440">
            <a:normAutofit fontScale="62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ボールが取りたい！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3059832" y="1802469"/>
            <a:ext cx="2422479" cy="497216"/>
          </a:xfrm>
          <a:prstGeom prst="rect">
            <a:avLst/>
          </a:prstGeom>
        </p:spPr>
        <p:txBody>
          <a:bodyPr vert="horz" lIns="182880" tIns="91440">
            <a:normAutofit fontScale="62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肩関節を回転させて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5853797" y="1874476"/>
            <a:ext cx="2966675" cy="330388"/>
          </a:xfrm>
          <a:prstGeom prst="rect">
            <a:avLst/>
          </a:prstGeom>
        </p:spPr>
        <p:txBody>
          <a:bodyPr vert="horz" lIns="182880" tIns="91440">
            <a:normAutofit fontScale="47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肘関節をどう回転させても届かない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3051100" y="5013176"/>
            <a:ext cx="2422479" cy="497216"/>
          </a:xfrm>
          <a:prstGeom prst="rect">
            <a:avLst/>
          </a:prstGeom>
        </p:spPr>
        <p:txBody>
          <a:bodyPr vert="horz" lIns="182880" tIns="91440">
            <a:normAutofit fontScale="47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1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手のひらをボールの位置に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移動させるだけ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シーンレイアウト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5581248" cy="4770856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モデルを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次元空間上に配置し、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作成したモーションを割り当てる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r>
              <a:rPr lang="ja-JP" altLang="en-US" dirty="0" smtClean="0"/>
              <a:t>光源</a:t>
            </a:r>
            <a:r>
              <a:rPr lang="en-US" altLang="ja-JP" dirty="0" smtClean="0"/>
              <a:t>(</a:t>
            </a:r>
            <a:r>
              <a:rPr lang="ja-JP" altLang="en-US" dirty="0" smtClean="0"/>
              <a:t>光の位置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の設定を行う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現実世界同様に光があたらないと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真っ暗な状態となり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黒い画像が生成される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r>
              <a:rPr lang="ja-JP" altLang="en-US" dirty="0" smtClean="0"/>
              <a:t>視点</a:t>
            </a:r>
            <a:r>
              <a:rPr lang="en-US" altLang="ja-JP" dirty="0" smtClean="0"/>
              <a:t>(</a:t>
            </a:r>
            <a:r>
              <a:rPr lang="ja-JP" altLang="en-US" dirty="0" smtClean="0"/>
              <a:t>カメラ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を設定して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シーンを演出する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どこから見ているかということも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重要になる</a:t>
            </a:r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78852" name="Picture 4" descr="C:\Users\Maya\Dropbox\東京工科大\3Dコンテンツの基礎\cameraのコピ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3984599" cy="235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ライティング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2708920"/>
            <a:ext cx="1721416" cy="1257825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60004"/>
            <a:ext cx="1717492" cy="126277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0" y="2760004"/>
            <a:ext cx="1706792" cy="126277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707597"/>
            <a:ext cx="1728192" cy="126277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07597"/>
            <a:ext cx="1717492" cy="126277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87" y="707597"/>
            <a:ext cx="1703704" cy="126277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0" y="707597"/>
            <a:ext cx="1706792" cy="126277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83568" y="4221088"/>
            <a:ext cx="768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ボリュームライト　エリアライト　　３灯照明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Dir</a:t>
            </a:r>
            <a:r>
              <a:rPr kumimoji="1" lang="en-US" altLang="ja-JP" dirty="0" smtClean="0"/>
              <a:t>)         </a:t>
            </a:r>
            <a:r>
              <a:rPr kumimoji="1" lang="ja-JP" altLang="en-US" dirty="0" smtClean="0"/>
              <a:t>　大域照明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2204864"/>
            <a:ext cx="7899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 </a:t>
            </a:r>
            <a:r>
              <a:rPr kumimoji="1" lang="ja-JP" altLang="en-US" sz="1400" b="1" dirty="0" smtClean="0"/>
              <a:t>アンビエントライト　　ディレクショナルライト　　</a:t>
            </a:r>
            <a:r>
              <a:rPr lang="ja-JP" altLang="en-US" sz="1400" b="1" dirty="0"/>
              <a:t>ポイントライト</a:t>
            </a:r>
            <a:r>
              <a:rPr kumimoji="1" lang="en-US" altLang="ja-JP" sz="1400" b="1" dirty="0" smtClean="0"/>
              <a:t>         </a:t>
            </a:r>
            <a:r>
              <a:rPr kumimoji="1" lang="ja-JP" altLang="en-US" sz="1400" b="1" dirty="0" smtClean="0"/>
              <a:t>　スポットライト</a:t>
            </a:r>
            <a:endParaRPr kumimoji="1" lang="ja-JP" altLang="en-US" sz="1400" b="1" dirty="0"/>
          </a:p>
        </p:txBody>
      </p:sp>
      <p:pic>
        <p:nvPicPr>
          <p:cNvPr id="10242" name="Picture 2" descr="H:\MyDocuments\maya\projects\default\images\3d_3d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90" y="2760004"/>
            <a:ext cx="1683701" cy="12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レンダリング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設定したモデル・アニメーション</a:t>
            </a:r>
            <a:r>
              <a:rPr lang="ja-JP" altLang="en-US" dirty="0" smtClean="0"/>
              <a:t>・</a:t>
            </a:r>
            <a:r>
              <a:rPr kumimoji="1" lang="ja-JP" altLang="en-US" dirty="0" smtClean="0"/>
              <a:t>シーンレイアウトを画像として描画・生成すること</a:t>
            </a: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r>
              <a:rPr lang="ja-JP" altLang="en-US" dirty="0" smtClean="0"/>
              <a:t>用途に応じて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多種多様のレンダリング手法がある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プリレンダリング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リアルタイムレンダリング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プリレンダリング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あらかじめ</a:t>
            </a:r>
            <a:r>
              <a:rPr lang="en-US" altLang="ja-JP" dirty="0" smtClean="0"/>
              <a:t>1</a:t>
            </a:r>
            <a:r>
              <a:rPr lang="ja-JP" altLang="en-US" dirty="0" smtClean="0"/>
              <a:t>枚</a:t>
            </a:r>
            <a:r>
              <a:rPr lang="en-US" altLang="ja-JP" dirty="0" smtClean="0"/>
              <a:t>(</a:t>
            </a:r>
            <a:r>
              <a:rPr lang="ja-JP" altLang="en-US" dirty="0" smtClean="0"/>
              <a:t>動画の場合は</a:t>
            </a:r>
            <a:r>
              <a:rPr lang="en-US" altLang="ja-JP" dirty="0" smtClean="0"/>
              <a:t>1</a:t>
            </a:r>
            <a:r>
              <a:rPr lang="ja-JP" altLang="en-US" dirty="0" smtClean="0"/>
              <a:t>フレーム毎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生成し、動画の場合はそれらをつなげて描画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すること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pPr lvl="1"/>
            <a:r>
              <a:rPr lang="ja-JP" altLang="en-US" dirty="0" smtClean="0"/>
              <a:t>時間をかけてレンダリングすることができるため、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精細</a:t>
            </a:r>
            <a:r>
              <a:rPr lang="en-US" altLang="ja-JP" dirty="0" smtClean="0"/>
              <a:t>(</a:t>
            </a:r>
            <a:r>
              <a:rPr lang="ja-JP" altLang="en-US" dirty="0" smtClean="0"/>
              <a:t>精彩</a:t>
            </a:r>
            <a:r>
              <a:rPr lang="en-US" altLang="ja-JP" dirty="0" smtClean="0"/>
              <a:t>)</a:t>
            </a:r>
            <a:r>
              <a:rPr lang="ja-JP" altLang="en-US" dirty="0" smtClean="0"/>
              <a:t>な</a:t>
            </a:r>
            <a:r>
              <a:rPr lang="en-US" altLang="ja-JP" dirty="0" smtClean="0"/>
              <a:t>CG</a:t>
            </a:r>
            <a:r>
              <a:rPr lang="ja-JP" altLang="en-US" dirty="0" smtClean="0"/>
              <a:t>を作成することが可能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lang="ja-JP" altLang="en-US" dirty="0" smtClean="0"/>
              <a:t>映画やアニメなどはこれらを利用することが多い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Maya\Desktop\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28" y="1124744"/>
            <a:ext cx="1966530" cy="2880320"/>
          </a:xfrm>
          <a:prstGeom prst="rect">
            <a:avLst/>
          </a:prstGeom>
          <a:noFill/>
        </p:spPr>
      </p:pic>
      <p:pic>
        <p:nvPicPr>
          <p:cNvPr id="100355" name="Picture 3" descr="C:\Users\Maya\Desktop\000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006" y="1124744"/>
            <a:ext cx="1991938" cy="2880320"/>
          </a:xfrm>
          <a:prstGeom prst="rect">
            <a:avLst/>
          </a:prstGeom>
          <a:noFill/>
        </p:spPr>
      </p:pic>
      <p:pic>
        <p:nvPicPr>
          <p:cNvPr id="100356" name="Picture 4" descr="C:\Users\Maya\Desktop\000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24744"/>
            <a:ext cx="1973239" cy="2880320"/>
          </a:xfrm>
          <a:prstGeom prst="rect">
            <a:avLst/>
          </a:prstGeom>
          <a:noFill/>
        </p:spPr>
      </p:pic>
      <p:pic>
        <p:nvPicPr>
          <p:cNvPr id="100357" name="Picture 5" descr="C:\Users\Maya\Desktop\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124744"/>
            <a:ext cx="1982630" cy="2880320"/>
          </a:xfrm>
          <a:prstGeom prst="rect">
            <a:avLst/>
          </a:prstGeom>
          <a:noFill/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ja-JP" altLang="en-US" dirty="0" smtClean="0"/>
              <a:t>担当者</a:t>
            </a:r>
            <a:endParaRPr kumimoji="1" lang="ja-JP" altLang="en-US" dirty="0"/>
          </a:p>
        </p:txBody>
      </p:sp>
      <p:pic>
        <p:nvPicPr>
          <p:cNvPr id="10242" name="Picture 2" descr="H:\MyDocuments\Dropbox\東京工科大\3Dコンテンツの基礎\2012\snapshot201203142013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73" y="1124743"/>
            <a:ext cx="1692347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リアルタイムレンダリング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枚の画像をその場でリアルタイム</a:t>
            </a:r>
            <a:r>
              <a:rPr lang="ja-JP" altLang="en-US" dirty="0" smtClean="0"/>
              <a:t>に描画すること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r>
              <a:rPr kumimoji="1" lang="ja-JP" altLang="en-US" dirty="0" smtClean="0"/>
              <a:t>動画の場合は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フレーム</a:t>
            </a:r>
            <a:r>
              <a:rPr lang="ja-JP" altLang="en-US" dirty="0" smtClean="0"/>
              <a:t>毎の映像を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一定時間以内に作る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60FPS</a:t>
            </a:r>
            <a:r>
              <a:rPr lang="ja-JP" altLang="en-US" dirty="0" smtClean="0"/>
              <a:t>の場合は</a:t>
            </a:r>
            <a:r>
              <a:rPr lang="en-US" altLang="ja-JP" dirty="0" smtClean="0"/>
              <a:t>16</a:t>
            </a:r>
            <a:r>
              <a:rPr lang="ja-JP" altLang="en-US" dirty="0" smtClean="0"/>
              <a:t>ミリ秒、</a:t>
            </a:r>
            <a:r>
              <a:rPr lang="en-US" altLang="ja-JP" dirty="0" smtClean="0"/>
              <a:t>30FPS</a:t>
            </a:r>
            <a:r>
              <a:rPr lang="ja-JP" altLang="en-US" dirty="0" smtClean="0"/>
              <a:t>なら</a:t>
            </a:r>
            <a:r>
              <a:rPr lang="en-US" altLang="ja-JP" dirty="0" smtClean="0"/>
              <a:t>33</a:t>
            </a:r>
            <a:r>
              <a:rPr lang="ja-JP" altLang="en-US" dirty="0" smtClean="0"/>
              <a:t>ミリ秒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FPS</a:t>
            </a:r>
            <a:r>
              <a:rPr lang="en-US" altLang="ja-JP" dirty="0" smtClean="0"/>
              <a:t>(</a:t>
            </a:r>
            <a:r>
              <a:rPr kumimoji="1" lang="ja-JP" altLang="en-US" dirty="0" smtClean="0"/>
              <a:t>フレームレート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：単位時間あたりに何回画像が更新されるかを表す指標。値が大きくなるほど滑らかに見える（実際はモニターの垂直周波数に一致していることが理想とされる）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高速にレンダリングを行うため利用できる技術、また精度に制約を受ける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lang="en-US" altLang="ja-JP" dirty="0" smtClean="0"/>
          </a:p>
          <a:p>
            <a:pPr lvl="1"/>
            <a:r>
              <a:rPr kumimoji="1" lang="ja-JP" altLang="en-US" dirty="0" smtClean="0"/>
              <a:t>対話的</a:t>
            </a:r>
            <a:r>
              <a:rPr lang="ja-JP" altLang="en-US" dirty="0" smtClean="0"/>
              <a:t>な動作を求められるゲーム等で多用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ソフトウェアインストールと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使用方法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FK Performer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FK Performer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857264"/>
            <a:ext cx="4032448" cy="457200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 smtClean="0"/>
              <a:t>本学で開発し、公開しているモーション制作ツール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r>
              <a:rPr kumimoji="1" lang="ja-JP" altLang="en-US" dirty="0" smtClean="0"/>
              <a:t>モーション制作と、シーンレイアウト機能を持つ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r>
              <a:rPr lang="ja-JP" altLang="en-US" dirty="0" smtClean="0"/>
              <a:t>マニュアルページ</a:t>
            </a:r>
            <a:endParaRPr lang="en-US" altLang="ja-JP" dirty="0" smtClean="0"/>
          </a:p>
          <a:p>
            <a:pPr lvl="1">
              <a:buNone/>
            </a:pPr>
            <a:r>
              <a:rPr lang="en-US" altLang="ja-JP" dirty="0">
                <a:solidFill>
                  <a:srgbClr val="002060"/>
                </a:solidFill>
              </a:rPr>
              <a:t>http://www.teu.ac.jp/aqua/~rita/FKP/manual.html</a:t>
            </a:r>
          </a:p>
          <a:p>
            <a:pPr lvl="1">
              <a:buNone/>
            </a:pPr>
            <a:endParaRPr lang="en-US" altLang="ja-JP" dirty="0" smtClean="0"/>
          </a:p>
          <a:p>
            <a:r>
              <a:rPr kumimoji="1" lang="ja-JP" altLang="en-US" dirty="0" smtClean="0"/>
              <a:t>同じく本学で公開している</a:t>
            </a:r>
            <a:r>
              <a:rPr kumimoji="1" lang="en-US" altLang="ja-JP" dirty="0" smtClean="0"/>
              <a:t>FK System</a:t>
            </a:r>
            <a:r>
              <a:rPr kumimoji="1" lang="ja-JP" altLang="en-US" dirty="0" smtClean="0"/>
              <a:t>との連動が可能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r>
              <a:rPr lang="en-US" altLang="ja-JP" dirty="0" err="1" smtClean="0"/>
              <a:t>Metasequoia</a:t>
            </a:r>
            <a:r>
              <a:rPr lang="ja-JP" altLang="en-US" dirty="0" smtClean="0"/>
              <a:t>と連携が可能</a:t>
            </a:r>
            <a:endParaRPr kumimoji="1" lang="en-US" altLang="ja-JP" dirty="0" smtClean="0"/>
          </a:p>
        </p:txBody>
      </p:sp>
      <p:pic>
        <p:nvPicPr>
          <p:cNvPr id="4" name="Picture 5" descr="07eos_uxg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03463"/>
            <a:ext cx="4038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インストール方法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本体をダウンロード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URL</a:t>
            </a:r>
            <a:r>
              <a:rPr lang="ja-JP" altLang="en-US" dirty="0" smtClean="0"/>
              <a:t>：</a:t>
            </a:r>
            <a:r>
              <a:rPr lang="en-US" altLang="ja-JP" dirty="0">
                <a:solidFill>
                  <a:srgbClr val="002060"/>
                </a:solidFill>
              </a:rPr>
              <a:t>http://www.teu.ac.jp/aqua/~rita/FKP/</a:t>
            </a:r>
          </a:p>
          <a:p>
            <a:pPr lvl="1"/>
            <a:r>
              <a:rPr kumimoji="1" lang="en-US" altLang="ja-JP" dirty="0" smtClean="0"/>
              <a:t>OpenGL</a:t>
            </a:r>
            <a:r>
              <a:rPr kumimoji="1" lang="ja-JP" altLang="en-US" dirty="0" smtClean="0"/>
              <a:t>版を</a:t>
            </a:r>
            <a:r>
              <a:rPr kumimoji="1" lang="en-US" altLang="ja-JP" dirty="0" smtClean="0"/>
              <a:t>DL(</a:t>
            </a:r>
            <a:r>
              <a:rPr kumimoji="1" lang="ja-JP" altLang="en-US" dirty="0" smtClean="0"/>
              <a:t>ダウンロードの上のもの</a:t>
            </a:r>
            <a:r>
              <a:rPr kumimoji="1" lang="en-US" altLang="ja-JP" dirty="0" smtClean="0"/>
              <a:t>)</a:t>
            </a:r>
          </a:p>
          <a:p>
            <a:pPr lvl="1"/>
            <a:r>
              <a:rPr kumimoji="1" lang="ja-JP" altLang="en-US" dirty="0" smtClean="0"/>
              <a:t>サンプルデータを</a:t>
            </a:r>
            <a:r>
              <a:rPr kumimoji="1" lang="en-US" altLang="ja-JP" dirty="0" smtClean="0"/>
              <a:t>DL</a:t>
            </a:r>
          </a:p>
          <a:p>
            <a:pPr lvl="2"/>
            <a:r>
              <a:rPr lang="ja-JP" altLang="en-US" dirty="0">
                <a:solidFill>
                  <a:srgbClr val="002060"/>
                </a:solidFill>
              </a:rPr>
              <a:t>キャラクターサンプルデータ</a:t>
            </a:r>
            <a:r>
              <a:rPr lang="en-US" altLang="ja-JP" dirty="0" smtClean="0">
                <a:solidFill>
                  <a:srgbClr val="002060"/>
                </a:solidFill>
              </a:rPr>
              <a:t>(1957KB</a:t>
            </a:r>
            <a:r>
              <a:rPr lang="en-US" altLang="ja-JP" dirty="0">
                <a:solidFill>
                  <a:srgbClr val="002060"/>
                </a:solidFill>
              </a:rPr>
              <a:t>)</a:t>
            </a:r>
            <a:br>
              <a:rPr lang="en-US" altLang="ja-JP" dirty="0">
                <a:solidFill>
                  <a:srgbClr val="002060"/>
                </a:solidFill>
              </a:rPr>
            </a:br>
            <a:r>
              <a:rPr lang="ja-JP" altLang="en-US" dirty="0">
                <a:solidFill>
                  <a:srgbClr val="002060"/>
                </a:solidFill>
              </a:rPr>
              <a:t>背景サンプルデータ</a:t>
            </a:r>
            <a:r>
              <a:rPr lang="en-US" altLang="ja-JP" dirty="0">
                <a:solidFill>
                  <a:srgbClr val="002060"/>
                </a:solidFill>
              </a:rPr>
              <a:t>(3,805KB)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en-US" altLang="ja-JP" dirty="0" smtClean="0"/>
          </a:p>
          <a:p>
            <a:r>
              <a:rPr kumimoji="1" lang="en-US" altLang="ja-JP" dirty="0" smtClean="0"/>
              <a:t>Zip</a:t>
            </a:r>
            <a:r>
              <a:rPr kumimoji="1" lang="ja-JP" altLang="en-US" dirty="0" smtClean="0"/>
              <a:t>ファイルを解凍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r>
              <a:rPr lang="ja-JP" altLang="en-US" dirty="0" smtClean="0"/>
              <a:t>好きな場所に配置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デスクトップ以外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英語フォルダ名、英語ファイル名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OpenGL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DirectX</a:t>
            </a:r>
            <a:r>
              <a:rPr kumimoji="1" lang="ja-JP" altLang="en-US" dirty="0" smtClean="0"/>
              <a:t>について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ja-JP" altLang="en-US" dirty="0" smtClean="0"/>
              <a:t>グラフィックスカード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ボード</a:t>
            </a:r>
            <a:r>
              <a:rPr kumimoji="1" lang="en-US" altLang="ja-JP" dirty="0" smtClean="0"/>
              <a:t>)/</a:t>
            </a:r>
            <a:r>
              <a:rPr kumimoji="1" lang="ja-JP" altLang="en-US" dirty="0" smtClean="0"/>
              <a:t>ビデオカード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ボード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を利用して高速に</a:t>
            </a:r>
            <a:r>
              <a:rPr kumimoji="1" lang="en-US" altLang="ja-JP" dirty="0" smtClean="0"/>
              <a:t>3D</a:t>
            </a:r>
            <a:r>
              <a:rPr kumimoji="1" lang="ja-JP" altLang="en-US" dirty="0" smtClean="0"/>
              <a:t>レンダリングするための</a:t>
            </a:r>
            <a:r>
              <a:rPr kumimoji="1" lang="en-US" altLang="ja-JP" dirty="0" smtClean="0"/>
              <a:t>API(</a:t>
            </a:r>
            <a:r>
              <a:rPr kumimoji="1" lang="ja-JP" altLang="en-US" dirty="0" smtClean="0"/>
              <a:t>アプリケーションプログラミングインターフェイス</a:t>
            </a:r>
            <a:r>
              <a:rPr kumimoji="1" lang="en-US" altLang="ja-JP" dirty="0" smtClean="0"/>
              <a:t>)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OpenGL</a:t>
            </a:r>
          </a:p>
          <a:p>
            <a:pPr lvl="1"/>
            <a:r>
              <a:rPr lang="en-US" altLang="ja-JP" dirty="0" smtClean="0"/>
              <a:t>SGI(</a:t>
            </a:r>
            <a:r>
              <a:rPr lang="en-US" dirty="0" smtClean="0"/>
              <a:t>Silicon Graphics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が中心となって開発した</a:t>
            </a:r>
            <a:r>
              <a:rPr lang="en-US" altLang="ja-JP" dirty="0" smtClean="0"/>
              <a:t>3D</a:t>
            </a:r>
            <a:r>
              <a:rPr lang="ja-JP" altLang="en-US" dirty="0" smtClean="0"/>
              <a:t>グラフィックスのための</a:t>
            </a:r>
            <a:r>
              <a:rPr lang="en-US" altLang="ja-JP" dirty="0" smtClean="0"/>
              <a:t>API</a:t>
            </a:r>
            <a:br>
              <a:rPr lang="en-US" altLang="ja-JP" dirty="0" smtClean="0"/>
            </a:br>
            <a:endParaRPr kumimoji="1" lang="en-US" altLang="ja-JP" dirty="0" smtClean="0"/>
          </a:p>
          <a:p>
            <a:r>
              <a:rPr lang="en-US" altLang="ja-JP" dirty="0" smtClean="0"/>
              <a:t>DirectX</a:t>
            </a:r>
          </a:p>
          <a:p>
            <a:pPr lvl="1"/>
            <a:r>
              <a:rPr kumimoji="1" lang="ja-JP" altLang="en-US" dirty="0" smtClean="0"/>
              <a:t>マイクロソフトが開発したゲーム及びマルチメディア用途の</a:t>
            </a:r>
            <a:r>
              <a:rPr kumimoji="1" lang="en-US" altLang="ja-JP" dirty="0" smtClean="0"/>
              <a:t>API</a:t>
            </a:r>
          </a:p>
          <a:p>
            <a:pPr lvl="1"/>
            <a:r>
              <a:rPr lang="ja-JP" altLang="en-US" dirty="0" smtClean="0"/>
              <a:t>サウンド処理や入出力処理、ネットワーク処理までを内包するトータルなゲーム作成用</a:t>
            </a:r>
            <a:r>
              <a:rPr lang="en-US" altLang="ja-JP" dirty="0" smtClean="0"/>
              <a:t>API/SDK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サンプルデータについて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本学有志で制作したゲームで使用されたもの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r>
              <a:rPr lang="ja-JP" altLang="en-US" dirty="0" smtClean="0"/>
              <a:t>著作権放棄はされていない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本演習において自由に利用してよい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アクション</a:t>
            </a:r>
            <a:r>
              <a:rPr lang="en-US" altLang="ja-JP" dirty="0" smtClean="0"/>
              <a:t>RPG</a:t>
            </a:r>
            <a:r>
              <a:rPr lang="ja-JP" altLang="en-US" dirty="0" smtClean="0"/>
              <a:t>に登場するキャラクタと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モンスターたち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“Phase Of Elements” ©2007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OhbadrivE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起動方法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42910" y="928670"/>
            <a:ext cx="3729038" cy="4572000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解凍して、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実行ファイルを起動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ja-JP" altLang="en-US" sz="2400" dirty="0" smtClean="0"/>
          </a:p>
          <a:p>
            <a:r>
              <a:rPr lang="en-US" altLang="ja-JP" sz="2400" dirty="0" smtClean="0"/>
              <a:t>MQO Open</a:t>
            </a:r>
            <a:r>
              <a:rPr lang="ja-JP" altLang="en-US" sz="2400" dirty="0" smtClean="0"/>
              <a:t>を押して、モデルを読み込み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ja-JP" altLang="en-US" sz="2400" dirty="0" smtClean="0"/>
          </a:p>
          <a:p>
            <a:r>
              <a:rPr lang="en-US" altLang="ja-JP" sz="2400" dirty="0" smtClean="0"/>
              <a:t>FKC Open</a:t>
            </a:r>
            <a:r>
              <a:rPr lang="ja-JP" altLang="en-US" sz="2400" dirty="0" smtClean="0"/>
              <a:t>を押して、ボーンを読み込み</a:t>
            </a:r>
          </a:p>
        </p:txBody>
      </p:sp>
      <p:pic>
        <p:nvPicPr>
          <p:cNvPr id="4" name="Picture 10" descr="07eos_uxg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43386" y="150254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画面構成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652120" y="714356"/>
            <a:ext cx="3024336" cy="1502564"/>
          </a:xfrm>
          <a:noFill/>
          <a:ln w="38100" cmpd="sng">
            <a:solidFill>
              <a:schemeClr val="accent2">
                <a:lumMod val="20000"/>
                <a:lumOff val="80000"/>
              </a:schemeClr>
            </a:solidFill>
            <a:prstDash val="sysDash"/>
          </a:ln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最上段</a:t>
            </a:r>
            <a:endParaRPr lang="en-US" altLang="ja-JP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1"/>
            <a:r>
              <a:rPr kumimoji="1" lang="ja-JP" altLang="en-US" sz="2200" dirty="0" smtClean="0"/>
              <a:t>ファイル読み込みや表示切替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2910" y="1071546"/>
            <a:ext cx="4865194" cy="3929090"/>
          </a:xfrm>
          <a:prstGeom prst="rect">
            <a:avLst/>
          </a:prstGeom>
          <a:noFill/>
        </p:spPr>
      </p:pic>
      <p:sp>
        <p:nvSpPr>
          <p:cNvPr id="5" name="角丸四角形 4"/>
          <p:cNvSpPr/>
          <p:nvPr/>
        </p:nvSpPr>
        <p:spPr>
          <a:xfrm>
            <a:off x="500034" y="1000108"/>
            <a:ext cx="5008070" cy="285752"/>
          </a:xfrm>
          <a:prstGeom prst="round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571472" y="4786322"/>
            <a:ext cx="5008640" cy="285752"/>
          </a:xfrm>
          <a:prstGeom prst="round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71472" y="1500174"/>
            <a:ext cx="1571636" cy="3143272"/>
          </a:xfrm>
          <a:prstGeom prst="round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5652120" y="4692080"/>
            <a:ext cx="3024336" cy="1022935"/>
          </a:xfrm>
          <a:prstGeom prst="rect">
            <a:avLst/>
          </a:prstGeom>
          <a:ln w="38100" cmpd="sng">
            <a:solidFill>
              <a:schemeClr val="accent2">
                <a:lumMod val="50000"/>
              </a:schemeClr>
            </a:solidFill>
            <a:prstDash val="dash"/>
          </a:ln>
        </p:spPr>
        <p:txBody>
          <a:bodyPr vert="horz">
            <a:normAutofit fontScale="925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最下段</a:t>
            </a:r>
            <a:endParaRPr lang="en-US" altLang="ja-JP" sz="3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ナビゲーション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5652120" y="2454698"/>
            <a:ext cx="3015044" cy="204587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>
            <a:normAutofit fontScale="92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左側</a:t>
            </a:r>
            <a:endParaRPr lang="en-US" altLang="ja-JP" sz="3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コントロールのための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スライダー、モーション情報表示欄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マウスによるカメラ操作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右ドラッグで視点回転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左右同時ドラッグでズームイン・アウト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ja-JP" dirty="0" smtClean="0"/>
              <a:t>shift</a:t>
            </a:r>
            <a:r>
              <a:rPr lang="ja-JP" altLang="en-US" dirty="0" smtClean="0"/>
              <a:t>＋右ドラッグでもできます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中ドラッグで注視点移動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ja-JP" altLang="en-US" dirty="0" smtClean="0"/>
              <a:t>ノート</a:t>
            </a:r>
            <a:r>
              <a:rPr lang="en-US" altLang="ja-JP" dirty="0" smtClean="0"/>
              <a:t>PC</a:t>
            </a:r>
            <a:r>
              <a:rPr lang="ja-JP" altLang="en-US" dirty="0" smtClean="0"/>
              <a:t>のタッチパッドでは、</a:t>
            </a:r>
            <a:r>
              <a:rPr lang="en-US" altLang="ja-JP" dirty="0" smtClean="0"/>
              <a:t>Ctrl+</a:t>
            </a:r>
            <a:r>
              <a:rPr lang="ja-JP" altLang="en-US" dirty="0" smtClean="0"/>
              <a:t>左右同時押し</a:t>
            </a:r>
          </a:p>
          <a:p>
            <a:pPr eaLnBrk="1" hangingPunct="1">
              <a:lnSpc>
                <a:spcPct val="90000"/>
              </a:lnSpc>
            </a:pPr>
            <a:endParaRPr lang="ja-JP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CG</a:t>
            </a:r>
            <a:r>
              <a:rPr lang="ja-JP" altLang="en-US" dirty="0" smtClean="0"/>
              <a:t>を扱うソフトの基本操作だが、ソフト</a:t>
            </a:r>
            <a:br>
              <a:rPr lang="ja-JP" altLang="en-US" dirty="0" smtClean="0"/>
            </a:br>
            <a:r>
              <a:rPr lang="ja-JP" altLang="en-US" dirty="0" smtClean="0"/>
              <a:t>ごとに作法が大きく違うので注意すること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785794"/>
            <a:ext cx="4038600" cy="45307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ja-JP" altLang="en-US" sz="2600" dirty="0" smtClean="0"/>
              <a:t>網目と軸の伸びている向きに注意しながら、視点を回転させてみよう</a:t>
            </a:r>
          </a:p>
          <a:p>
            <a:pPr eaLnBrk="1" hangingPunct="1"/>
            <a:r>
              <a:rPr lang="ja-JP" altLang="en-US" sz="2600" dirty="0" smtClean="0"/>
              <a:t>中ドラッグで、視点が回転する中心点が動くのを確認してみよう</a:t>
            </a:r>
            <a:endParaRPr lang="en-US" altLang="ja-JP" sz="2600" dirty="0" smtClean="0"/>
          </a:p>
          <a:p>
            <a:pPr eaLnBrk="1" hangingPunct="1"/>
            <a:endParaRPr lang="ja-JP" altLang="en-US" sz="2600" dirty="0" smtClean="0"/>
          </a:p>
          <a:p>
            <a:pPr eaLnBrk="1" hangingPunct="1"/>
            <a:r>
              <a:rPr lang="ja-JP" altLang="en-US" sz="2600" dirty="0" smtClean="0"/>
              <a:t>左右ドラッグで、視点が前後に動くのを試してみよう</a:t>
            </a:r>
            <a:endParaRPr lang="en-US" altLang="ja-JP" sz="2600" dirty="0" smtClean="0"/>
          </a:p>
          <a:p>
            <a:pPr eaLnBrk="1" hangingPunct="1"/>
            <a:endParaRPr lang="en-US" altLang="ja-JP" sz="2600" dirty="0" smtClean="0"/>
          </a:p>
          <a:p>
            <a:pPr eaLnBrk="1" hangingPunct="1"/>
            <a:r>
              <a:rPr lang="ja-JP" altLang="en-US" sz="2600" dirty="0" smtClean="0"/>
              <a:t>右手座標系と左手座標系</a:t>
            </a:r>
          </a:p>
        </p:txBody>
      </p:sp>
      <p:graphicFrame>
        <p:nvGraphicFramePr>
          <p:cNvPr id="3074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619596" y="1108057"/>
          <a:ext cx="40386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Image" r:id="rId4" imgW="8749206" imgH="8419048" progId="">
                  <p:embed/>
                </p:oleObj>
              </mc:Choice>
              <mc:Fallback>
                <p:oleObj name="Image" r:id="rId4" imgW="8749206" imgH="8419048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596" y="1108057"/>
                        <a:ext cx="40386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28596" y="5157806"/>
            <a:ext cx="7772400" cy="914400"/>
          </a:xfrm>
        </p:spPr>
        <p:txBody>
          <a:bodyPr/>
          <a:lstStyle/>
          <a:p>
            <a:r>
              <a:rPr kumimoji="1" lang="ja-JP" altLang="en-US" dirty="0" smtClean="0"/>
              <a:t>動作確認と操作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授業について（全</a:t>
            </a:r>
            <a:r>
              <a:rPr lang="en-US" altLang="ja-JP" dirty="0" smtClean="0"/>
              <a:t>6</a:t>
            </a:r>
            <a:r>
              <a:rPr kumimoji="1" lang="ja-JP" altLang="en-US" dirty="0" smtClean="0"/>
              <a:t>回）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授業スケジュール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回　</a:t>
            </a:r>
            <a:r>
              <a:rPr kumimoji="1" lang="en-US" altLang="ja-JP" dirty="0" smtClean="0"/>
              <a:t>3DCG</a:t>
            </a:r>
            <a:r>
              <a:rPr kumimoji="1" lang="ja-JP" altLang="en-US" dirty="0" smtClean="0"/>
              <a:t>の基礎知識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　</a:t>
            </a:r>
            <a:r>
              <a:rPr kumimoji="1" lang="en-US" altLang="ja-JP" dirty="0" smtClean="0"/>
              <a:t>3DCG</a:t>
            </a:r>
            <a:r>
              <a:rPr kumimoji="1" lang="ja-JP" altLang="en-US" dirty="0" smtClean="0"/>
              <a:t>アニメーションの基礎知識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第</a:t>
            </a:r>
            <a:r>
              <a:rPr lang="en-US" altLang="ja-JP" dirty="0" smtClean="0"/>
              <a:t>3</a:t>
            </a:r>
            <a:r>
              <a:rPr lang="ja-JP" altLang="en-US" dirty="0" smtClean="0"/>
              <a:t>回　</a:t>
            </a:r>
            <a:r>
              <a:rPr lang="en-US" altLang="ja-JP" dirty="0" smtClean="0"/>
              <a:t>3DCG</a:t>
            </a:r>
            <a:r>
              <a:rPr lang="ja-JP" altLang="en-US" dirty="0" smtClean="0"/>
              <a:t>アニメーション制作の基礎知識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dirty="0" smtClean="0"/>
              <a:t>以下、グループワーク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回　絵コンテ・コンセプトシートの作成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第</a:t>
            </a:r>
            <a:r>
              <a:rPr lang="en-US" altLang="ja-JP" dirty="0" smtClean="0"/>
              <a:t>5</a:t>
            </a:r>
            <a:r>
              <a:rPr lang="ja-JP" altLang="en-US" dirty="0" smtClean="0"/>
              <a:t>回　最終課題制作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回　発表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42" y="4929198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3</a:t>
            </a:r>
            <a:r>
              <a:rPr lang="ja-JP" altLang="en-US" dirty="0" smtClean="0"/>
              <a:t>次元座標系について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28670"/>
            <a:ext cx="40386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2600" dirty="0" smtClean="0"/>
              <a:t>X,Y,Z</a:t>
            </a:r>
            <a:r>
              <a:rPr lang="ja-JP" altLang="en-US" sz="2600" dirty="0" smtClean="0"/>
              <a:t>の</a:t>
            </a:r>
            <a:r>
              <a:rPr lang="en-US" altLang="ja-JP" sz="2600" dirty="0" smtClean="0"/>
              <a:t>3</a:t>
            </a:r>
            <a:r>
              <a:rPr lang="ja-JP" altLang="en-US" sz="2600" dirty="0" smtClean="0"/>
              <a:t>個の数値で空間中の位置を表す</a:t>
            </a:r>
            <a:r>
              <a:rPr lang="en-US" altLang="ja-JP" sz="2600" dirty="0" smtClean="0"/>
              <a:t/>
            </a:r>
            <a:br>
              <a:rPr lang="en-US" altLang="ja-JP" sz="2600" dirty="0" smtClean="0"/>
            </a:br>
            <a:endParaRPr lang="ja-JP" alt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600" dirty="0" smtClean="0"/>
              <a:t>ソフトウェア上で</a:t>
            </a:r>
            <a:br>
              <a:rPr lang="ja-JP" altLang="en-US" sz="2600" dirty="0" smtClean="0"/>
            </a:br>
            <a:r>
              <a:rPr lang="ja-JP" altLang="en-US" sz="2600" dirty="0" smtClean="0"/>
              <a:t>グリッドが表示されているのが </a:t>
            </a:r>
            <a:r>
              <a:rPr lang="en-US" altLang="ja-JP" sz="2600" dirty="0" smtClean="0"/>
              <a:t>X-Z </a:t>
            </a:r>
            <a:r>
              <a:rPr lang="ja-JP" altLang="en-US" sz="2600" dirty="0" smtClean="0"/>
              <a:t>平面</a:t>
            </a:r>
            <a:r>
              <a:rPr lang="en-US" altLang="ja-JP" sz="2600" dirty="0" smtClean="0"/>
              <a:t/>
            </a:r>
            <a:br>
              <a:rPr lang="en-US" altLang="ja-JP" sz="2600" dirty="0" smtClean="0"/>
            </a:br>
            <a:endParaRPr lang="ja-JP" alt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600" dirty="0" smtClean="0"/>
              <a:t>Y</a:t>
            </a:r>
            <a:r>
              <a:rPr lang="ja-JP" altLang="en-US" sz="2600" dirty="0" smtClean="0"/>
              <a:t>は高さを表す</a:t>
            </a:r>
            <a:endParaRPr lang="en-US" altLang="ja-JP" sz="2600" dirty="0" smtClean="0"/>
          </a:p>
          <a:p>
            <a:pPr eaLnBrk="1" hangingPunct="1">
              <a:lnSpc>
                <a:spcPct val="90000"/>
              </a:lnSpc>
              <a:buNone/>
            </a:pPr>
            <a:endParaRPr lang="ja-JP" alt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600" dirty="0" smtClean="0"/>
              <a:t>RGB</a:t>
            </a:r>
            <a:r>
              <a:rPr lang="ja-JP" altLang="en-US" sz="2600" dirty="0" smtClean="0"/>
              <a:t>の各色の軸が伸びている方がプラス</a:t>
            </a:r>
            <a:r>
              <a:rPr lang="en-US" altLang="ja-JP" sz="2600" dirty="0" smtClean="0"/>
              <a:t>(+)</a:t>
            </a:r>
          </a:p>
          <a:p>
            <a:pPr eaLnBrk="1" hangingPunct="1">
              <a:lnSpc>
                <a:spcPct val="90000"/>
              </a:lnSpc>
            </a:pPr>
            <a:endParaRPr lang="en-US" altLang="ja-JP" sz="2600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600" dirty="0" smtClean="0"/>
              <a:t>これもシステムによっては異なる場合がある</a:t>
            </a:r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5003800" y="1643050"/>
          <a:ext cx="3521075" cy="337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Image" r:id="rId4" imgW="8812698" imgH="8457143" progId="">
                  <p:embed/>
                </p:oleObj>
              </mc:Choice>
              <mc:Fallback>
                <p:oleObj name="Image" r:id="rId4" imgW="8812698" imgH="8457143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643050"/>
                        <a:ext cx="3521075" cy="337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928670"/>
            <a:ext cx="4038600" cy="4530725"/>
          </a:xfrm>
        </p:spPr>
        <p:txBody>
          <a:bodyPr/>
          <a:lstStyle/>
          <a:p>
            <a:pPr eaLnBrk="1" hangingPunct="1"/>
            <a:r>
              <a:rPr lang="ja-JP" altLang="en-US" sz="2600" dirty="0" smtClean="0"/>
              <a:t>（ソフトと一緒にサンプルデータも解凍）</a:t>
            </a:r>
          </a:p>
          <a:p>
            <a:pPr eaLnBrk="1" hangingPunct="1"/>
            <a:r>
              <a:rPr lang="ja-JP" altLang="en-US" sz="2600" dirty="0" smtClean="0"/>
              <a:t>例：くま</a:t>
            </a:r>
            <a:r>
              <a:rPr lang="en-US" altLang="ja-JP" sz="2600" dirty="0" smtClean="0"/>
              <a:t>(Bear)</a:t>
            </a:r>
            <a:r>
              <a:rPr lang="ja-JP" altLang="en-US" sz="2600" dirty="0" smtClean="0"/>
              <a:t>を読み込み</a:t>
            </a:r>
          </a:p>
          <a:p>
            <a:pPr lvl="1" eaLnBrk="1" hangingPunct="1"/>
            <a:r>
              <a:rPr lang="ja-JP" altLang="en-US" sz="2200" dirty="0" smtClean="0"/>
              <a:t>“</a:t>
            </a:r>
            <a:r>
              <a:rPr lang="en-US" altLang="ja-JP" sz="2200" dirty="0" smtClean="0"/>
              <a:t>MQO Open” -&gt; “</a:t>
            </a:r>
            <a:r>
              <a:rPr lang="en-US" altLang="ja-JP" sz="2200" dirty="0" err="1" smtClean="0"/>
              <a:t>sample_model</a:t>
            </a:r>
            <a:r>
              <a:rPr lang="en-US" altLang="ja-JP" sz="2200" dirty="0" smtClean="0"/>
              <a:t>/Bear/bear.mqo”</a:t>
            </a:r>
          </a:p>
          <a:p>
            <a:pPr lvl="1" eaLnBrk="1" hangingPunct="1"/>
            <a:r>
              <a:rPr lang="en-US" altLang="ja-JP" sz="2200" dirty="0" smtClean="0"/>
              <a:t>“FKC Open” -&gt; “Bear_setup.fkc”</a:t>
            </a:r>
          </a:p>
        </p:txBody>
      </p:sp>
      <p:graphicFrame>
        <p:nvGraphicFramePr>
          <p:cNvPr id="4098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4619596" y="1269983"/>
          <a:ext cx="4037013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Image" r:id="rId4" imgW="8939683" imgH="8520635" progId="">
                  <p:embed/>
                </p:oleObj>
              </mc:Choice>
              <mc:Fallback>
                <p:oleObj name="Image" r:id="rId4" imgW="8939683" imgH="8520635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596" y="1269983"/>
                        <a:ext cx="4037013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28596" y="5157806"/>
            <a:ext cx="7772400" cy="914400"/>
          </a:xfrm>
        </p:spPr>
        <p:txBody>
          <a:bodyPr/>
          <a:lstStyle/>
          <a:p>
            <a:r>
              <a:rPr kumimoji="1" lang="ja-JP" altLang="en-US" dirty="0" smtClean="0"/>
              <a:t>キャラクターモデルの読み込み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28596" y="5157806"/>
            <a:ext cx="7772400" cy="914400"/>
          </a:xfrm>
        </p:spPr>
        <p:txBody>
          <a:bodyPr/>
          <a:lstStyle/>
          <a:p>
            <a:r>
              <a:rPr kumimoji="1" lang="ja-JP" altLang="en-US" dirty="0" smtClean="0"/>
              <a:t>キャラクターモデルの構成</a:t>
            </a:r>
            <a:endParaRPr kumimoji="1" lang="ja-JP" altLang="en-US" dirty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071546"/>
            <a:ext cx="4038600" cy="4530725"/>
          </a:xfrm>
        </p:spPr>
        <p:txBody>
          <a:bodyPr/>
          <a:lstStyle/>
          <a:p>
            <a:pPr eaLnBrk="1" hangingPunct="1"/>
            <a:r>
              <a:rPr lang="ja-JP" altLang="en-US" sz="2600" dirty="0" err="1" smtClean="0"/>
              <a:t>くまさんの</a:t>
            </a:r>
            <a:r>
              <a:rPr lang="ja-JP" altLang="en-US" sz="2600" dirty="0" smtClean="0"/>
              <a:t>構造</a:t>
            </a:r>
          </a:p>
          <a:p>
            <a:pPr lvl="1"/>
            <a:r>
              <a:rPr lang="ja-JP" altLang="en-US" sz="2200" dirty="0" smtClean="0"/>
              <a:t>動かしたい部分ごとに、別々のパーツとして分かれている</a:t>
            </a:r>
          </a:p>
          <a:p>
            <a:pPr eaLnBrk="1" hangingPunct="1"/>
            <a:endParaRPr lang="ja-JP" altLang="en-US" sz="2600" dirty="0" smtClean="0"/>
          </a:p>
          <a:p>
            <a:pPr eaLnBrk="1" hangingPunct="1"/>
            <a:r>
              <a:rPr lang="ja-JP" altLang="en-US" sz="2600" dirty="0" smtClean="0"/>
              <a:t>人型のモデルはもっと細かく分かれている</a:t>
            </a:r>
            <a:r>
              <a:rPr lang="en-US" altLang="ja-JP" sz="2600" dirty="0" smtClean="0"/>
              <a:t/>
            </a:r>
            <a:br>
              <a:rPr lang="en-US" altLang="ja-JP" sz="2600" dirty="0" smtClean="0"/>
            </a:br>
            <a:endParaRPr lang="ja-JP" altLang="en-US" sz="2600" dirty="0" smtClean="0"/>
          </a:p>
          <a:p>
            <a:pPr eaLnBrk="1" hangingPunct="1"/>
            <a:r>
              <a:rPr lang="ja-JP" altLang="en-US" sz="2600" dirty="0" smtClean="0"/>
              <a:t>動かすことを想定したモデリング作業が必要</a:t>
            </a:r>
          </a:p>
          <a:p>
            <a:pPr eaLnBrk="1" hangingPunct="1">
              <a:buFont typeface="Wingdings" pitchFamily="2" charset="2"/>
              <a:buNone/>
            </a:pPr>
            <a:endParaRPr lang="ja-JP" altLang="en-US" sz="2600" dirty="0" smtClean="0"/>
          </a:p>
          <a:p>
            <a:pPr eaLnBrk="1" hangingPunct="1"/>
            <a:endParaRPr lang="en-US" altLang="ja-JP" sz="2600" dirty="0" smtClean="0"/>
          </a:p>
        </p:txBody>
      </p:sp>
      <p:pic>
        <p:nvPicPr>
          <p:cNvPr id="3686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48158" y="1779038"/>
            <a:ext cx="4038600" cy="311574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演習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モデルの部位を左クリックして、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どのくらいのパーツに分かれているのか確認</a:t>
            </a:r>
          </a:p>
          <a:p>
            <a:endParaRPr lang="ja-JP" altLang="en-US" dirty="0" smtClean="0"/>
          </a:p>
          <a:p>
            <a:r>
              <a:rPr lang="ja-JP" altLang="en-US" dirty="0" smtClean="0"/>
              <a:t>くまさんで確認したら、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他のモデルでも確認してみよう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7772400" cy="914400"/>
          </a:xfrm>
        </p:spPr>
        <p:txBody>
          <a:bodyPr/>
          <a:lstStyle/>
          <a:p>
            <a:r>
              <a:rPr kumimoji="1" lang="ja-JP" altLang="en-US" sz="3600" dirty="0" smtClean="0"/>
              <a:t>キャラクターモデルのセットアップ</a:t>
            </a:r>
            <a:endParaRPr kumimoji="1" lang="ja-JP" altLang="en-US" sz="360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14356"/>
            <a:ext cx="4038600" cy="465886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ja-JP" altLang="en-US" sz="2600" dirty="0" smtClean="0"/>
              <a:t>どの部位がどこを基準に動くのか決める</a:t>
            </a:r>
          </a:p>
          <a:p>
            <a:pPr lvl="1" eaLnBrk="1" hangingPunct="1"/>
            <a:r>
              <a:rPr lang="ja-JP" altLang="en-US" sz="2200" dirty="0" smtClean="0"/>
              <a:t>球体関節のロボットや</a:t>
            </a:r>
            <a:br>
              <a:rPr lang="ja-JP" altLang="en-US" sz="2200" dirty="0" smtClean="0"/>
            </a:br>
            <a:r>
              <a:rPr lang="ja-JP" altLang="en-US" sz="2200" dirty="0" smtClean="0"/>
              <a:t>人形のようなもの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endParaRPr lang="ja-JP" altLang="en-US" sz="2200" dirty="0" smtClean="0"/>
          </a:p>
          <a:p>
            <a:pPr eaLnBrk="1" hangingPunct="1"/>
            <a:r>
              <a:rPr lang="ja-JP" altLang="en-US" sz="2600" dirty="0" smtClean="0"/>
              <a:t>どの部位がどこに繋がっているかを決める</a:t>
            </a:r>
          </a:p>
          <a:p>
            <a:pPr lvl="1" eaLnBrk="1" hangingPunct="1"/>
            <a:r>
              <a:rPr lang="ja-JP" altLang="en-US" sz="2200" dirty="0" smtClean="0"/>
              <a:t>スケルトン構造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endParaRPr lang="ja-JP" altLang="en-US" sz="2200" dirty="0" smtClean="0"/>
          </a:p>
          <a:p>
            <a:pPr eaLnBrk="1" hangingPunct="1"/>
            <a:r>
              <a:rPr lang="ja-JP" altLang="en-US" sz="2600" dirty="0" smtClean="0"/>
              <a:t>サンプルモデルには</a:t>
            </a:r>
            <a:br>
              <a:rPr lang="ja-JP" altLang="en-US" sz="2600" dirty="0" smtClean="0"/>
            </a:br>
            <a:r>
              <a:rPr lang="ja-JP" altLang="en-US" sz="2600" dirty="0" smtClean="0"/>
              <a:t>設定済み</a:t>
            </a:r>
          </a:p>
          <a:p>
            <a:pPr lvl="1" eaLnBrk="1" hangingPunct="1"/>
            <a:r>
              <a:rPr lang="en-US" altLang="ja-JP" sz="2200" dirty="0" err="1" smtClean="0"/>
              <a:t>fkc</a:t>
            </a:r>
            <a:r>
              <a:rPr lang="ja-JP" altLang="en-US" sz="2200" dirty="0" smtClean="0"/>
              <a:t>ファイルに記録済み</a:t>
            </a:r>
          </a:p>
        </p:txBody>
      </p:sp>
      <p:graphicFrame>
        <p:nvGraphicFramePr>
          <p:cNvPr id="5122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676775" y="714356"/>
          <a:ext cx="398145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Image" r:id="rId4" imgW="6526984" imgH="7428571" progId="">
                  <p:embed/>
                </p:oleObj>
              </mc:Choice>
              <mc:Fallback>
                <p:oleObj name="Image" r:id="rId4" imgW="6526984" imgH="7428571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714356"/>
                        <a:ext cx="3981450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7772400" cy="914400"/>
          </a:xfrm>
        </p:spPr>
        <p:txBody>
          <a:bodyPr/>
          <a:lstStyle/>
          <a:p>
            <a:r>
              <a:rPr kumimoji="1" lang="ja-JP" altLang="en-US" dirty="0" smtClean="0"/>
              <a:t>ポーズについて</a:t>
            </a:r>
            <a:endParaRPr kumimoji="1" lang="ja-JP" alt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57232"/>
            <a:ext cx="4330824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ja-JP" altLang="en-US" sz="2600" dirty="0" smtClean="0"/>
              <a:t>動かしたい部位を</a:t>
            </a:r>
            <a:r>
              <a:rPr lang="en-US" altLang="ja-JP" sz="2600" dirty="0" smtClean="0"/>
              <a:t/>
            </a:r>
            <a:br>
              <a:rPr lang="en-US" altLang="ja-JP" sz="2600" dirty="0" smtClean="0"/>
            </a:br>
            <a:r>
              <a:rPr lang="ja-JP" altLang="en-US" sz="2600" dirty="0" smtClean="0"/>
              <a:t>クリック</a:t>
            </a:r>
            <a:r>
              <a:rPr lang="en-US" altLang="ja-JP" sz="2600" dirty="0" smtClean="0"/>
              <a:t/>
            </a:r>
            <a:br>
              <a:rPr lang="en-US" altLang="ja-JP" sz="2600" dirty="0" smtClean="0"/>
            </a:br>
            <a:endParaRPr lang="ja-JP" altLang="en-US" sz="2600" dirty="0" smtClean="0"/>
          </a:p>
          <a:p>
            <a:pPr eaLnBrk="1" hangingPunct="1"/>
            <a:r>
              <a:rPr lang="ja-JP" altLang="en-US" sz="2600" dirty="0" smtClean="0"/>
              <a:t>表示されるリングを</a:t>
            </a:r>
            <a:r>
              <a:rPr lang="en-US" altLang="ja-JP" sz="2600" dirty="0" smtClean="0"/>
              <a:t/>
            </a:r>
            <a:br>
              <a:rPr lang="en-US" altLang="ja-JP" sz="2600" dirty="0" smtClean="0"/>
            </a:br>
            <a:r>
              <a:rPr lang="ja-JP" altLang="en-US" sz="2600" dirty="0" smtClean="0"/>
              <a:t>ドラッグ</a:t>
            </a:r>
          </a:p>
          <a:p>
            <a:pPr lvl="1" eaLnBrk="1" hangingPunct="1"/>
            <a:r>
              <a:rPr lang="en-US" altLang="ja-JP" sz="2200" dirty="0" smtClean="0"/>
              <a:t>RGB</a:t>
            </a:r>
            <a:r>
              <a:rPr lang="ja-JP" altLang="en-US" sz="2200" dirty="0" smtClean="0"/>
              <a:t>の各リングでそれぞれ回転する方向が変わる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endParaRPr lang="ja-JP" altLang="en-US" sz="2200" dirty="0" smtClean="0"/>
          </a:p>
          <a:p>
            <a:pPr eaLnBrk="1" hangingPunct="1"/>
            <a:r>
              <a:rPr lang="ja-JP" altLang="en-US" sz="2600" dirty="0" smtClean="0"/>
              <a:t>根本の部位を回すとその先も一緒に回転する</a:t>
            </a:r>
          </a:p>
          <a:p>
            <a:pPr lvl="1" eaLnBrk="1" hangingPunct="1"/>
            <a:r>
              <a:rPr lang="ja-JP" altLang="en-US" sz="2200" dirty="0" smtClean="0"/>
              <a:t>先端を回した場合は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ja-JP" altLang="en-US" sz="2200" dirty="0" smtClean="0"/>
              <a:t>先端だけ回転する</a:t>
            </a:r>
          </a:p>
          <a:p>
            <a:pPr eaLnBrk="1" hangingPunct="1"/>
            <a:endParaRPr lang="en-US" altLang="ja-JP" sz="2600" dirty="0" smtClean="0"/>
          </a:p>
        </p:txBody>
      </p:sp>
      <p:graphicFrame>
        <p:nvGraphicFramePr>
          <p:cNvPr id="6146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921250" y="1458895"/>
          <a:ext cx="3492500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Image" r:id="rId4" imgW="3492063" imgH="3326984" progId="">
                  <p:embed/>
                </p:oleObj>
              </mc:Choice>
              <mc:Fallback>
                <p:oleObj name="Image" r:id="rId4" imgW="3492063" imgH="3326984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1458895"/>
                        <a:ext cx="3492500" cy="33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804" y="4932381"/>
            <a:ext cx="8229600" cy="1139825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位置と姿勢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85794"/>
            <a:ext cx="4043363" cy="4530725"/>
          </a:xfrm>
        </p:spPr>
        <p:txBody>
          <a:bodyPr/>
          <a:lstStyle/>
          <a:p>
            <a:pPr eaLnBrk="1" hangingPunct="1"/>
            <a:r>
              <a:rPr lang="en-US" altLang="ja-JP" sz="2600" dirty="0" smtClean="0"/>
              <a:t>3DCG</a:t>
            </a:r>
            <a:r>
              <a:rPr lang="ja-JP" altLang="en-US" sz="2600" dirty="0" smtClean="0"/>
              <a:t>における、物の見え方を決める重要な要素</a:t>
            </a:r>
          </a:p>
          <a:p>
            <a:pPr lvl="1" eaLnBrk="1" hangingPunct="1"/>
            <a:r>
              <a:rPr lang="ja-JP" altLang="en-US" sz="2200" dirty="0" smtClean="0"/>
              <a:t>どこにいるのか</a:t>
            </a:r>
          </a:p>
          <a:p>
            <a:pPr lvl="1" eaLnBrk="1" hangingPunct="1"/>
            <a:r>
              <a:rPr lang="ja-JP" altLang="en-US" sz="2200" dirty="0" smtClean="0"/>
              <a:t>どっちを向いているのか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endParaRPr lang="ja-JP" altLang="en-US" sz="2200" dirty="0" smtClean="0"/>
          </a:p>
          <a:p>
            <a:pPr eaLnBrk="1" hangingPunct="1"/>
            <a:r>
              <a:rPr lang="ja-JP" altLang="en-US" sz="2600" dirty="0" smtClean="0"/>
              <a:t>画面左側のスライダーと数値に注目</a:t>
            </a:r>
          </a:p>
          <a:p>
            <a:pPr lvl="1" eaLnBrk="1" hangingPunct="1"/>
            <a:r>
              <a:rPr lang="ja-JP" altLang="en-US" sz="2200" dirty="0" smtClean="0"/>
              <a:t>位置は座標値で表す</a:t>
            </a:r>
          </a:p>
          <a:p>
            <a:pPr lvl="1" eaLnBrk="1" hangingPunct="1"/>
            <a:r>
              <a:rPr lang="ja-JP" altLang="en-US" sz="2200" dirty="0" smtClean="0"/>
              <a:t>向きは</a:t>
            </a:r>
            <a:r>
              <a:rPr lang="en-US" altLang="ja-JP" sz="2200" dirty="0" smtClean="0"/>
              <a:t>3</a:t>
            </a:r>
            <a:r>
              <a:rPr lang="ja-JP" altLang="en-US" sz="2200" dirty="0" err="1" smtClean="0"/>
              <a:t>つの</a:t>
            </a:r>
            <a:r>
              <a:rPr lang="ja-JP" altLang="en-US" sz="2200" dirty="0" smtClean="0"/>
              <a:t>角度で表す</a:t>
            </a:r>
          </a:p>
        </p:txBody>
      </p:sp>
      <p:graphicFrame>
        <p:nvGraphicFramePr>
          <p:cNvPr id="10244" name="Object 3"/>
          <p:cNvGraphicFramePr>
            <a:graphicFrameLocks noGrp="1" noChangeAspect="1"/>
          </p:cNvGraphicFramePr>
          <p:nvPr/>
        </p:nvGraphicFramePr>
        <p:xfrm>
          <a:off x="5413375" y="3127357"/>
          <a:ext cx="2506663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Image" r:id="rId4" imgW="3009524" imgH="2628571" progId="">
                  <p:embed/>
                </p:oleObj>
              </mc:Choice>
              <mc:Fallback>
                <p:oleObj name="Image" r:id="rId4" imgW="3009524" imgH="2628571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3127357"/>
                        <a:ext cx="2506663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8" name="Picture 22" descr="H:\MyDocuments\Dropbox\東京工科大\3Dコンテンツの基礎\2012\rota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817873" cy="13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演習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30352"/>
            <a:ext cx="8219256" cy="418795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ja-JP" altLang="en-US" dirty="0" smtClean="0"/>
              <a:t>サンプルモデルに色々ポーズを取らせてみよう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手をあげる、さげる</a:t>
            </a:r>
          </a:p>
          <a:p>
            <a:pPr lvl="1"/>
            <a:r>
              <a:rPr lang="ja-JP" altLang="en-US" dirty="0" smtClean="0"/>
              <a:t>首をまわす</a:t>
            </a:r>
          </a:p>
          <a:p>
            <a:pPr lvl="1"/>
            <a:r>
              <a:rPr lang="ja-JP" altLang="en-US" dirty="0" smtClean="0"/>
              <a:t>脚を蹴り上げる</a:t>
            </a:r>
            <a:endParaRPr lang="en-US" altLang="ja-JP" dirty="0" smtClean="0"/>
          </a:p>
          <a:p>
            <a:pPr marL="347472" lvl="1" indent="0">
              <a:buNone/>
            </a:pPr>
            <a:endParaRPr lang="en-US" altLang="ja-JP" dirty="0"/>
          </a:p>
          <a:p>
            <a:r>
              <a:rPr lang="ja-JP" altLang="en-US" dirty="0"/>
              <a:t>サンプルモデルに</a:t>
            </a:r>
            <a:r>
              <a:rPr lang="ja-JP" altLang="en-US" dirty="0" smtClean="0"/>
              <a:t>移動</a:t>
            </a:r>
            <a:r>
              <a:rPr lang="ja-JP" altLang="en-US" dirty="0"/>
              <a:t>させたり、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いろんな向きを向かせてみよう</a:t>
            </a:r>
          </a:p>
          <a:p>
            <a:pPr lvl="1"/>
            <a:r>
              <a:rPr lang="ja-JP" altLang="en-US" dirty="0"/>
              <a:t>座標値と軸の向きの関係</a:t>
            </a:r>
          </a:p>
          <a:p>
            <a:pPr lvl="1"/>
            <a:r>
              <a:rPr lang="ja-JP" altLang="en-US" dirty="0"/>
              <a:t>リングの色と回転方向の関係</a:t>
            </a:r>
          </a:p>
          <a:p>
            <a:pPr lvl="1"/>
            <a:r>
              <a:rPr lang="ja-JP" altLang="en-US" dirty="0"/>
              <a:t>いじりつつ、これらを掴む</a:t>
            </a:r>
          </a:p>
          <a:p>
            <a:pPr marL="347472" lvl="1" indent="0">
              <a:buNone/>
            </a:pPr>
            <a:endParaRPr lang="ja-JP" altLang="en-US" dirty="0" smtClean="0"/>
          </a:p>
          <a:p>
            <a:pPr eaLnBrk="1" hangingPunct="1"/>
            <a:endParaRPr lang="ja-JP" altLang="en-US" dirty="0" smtClean="0"/>
          </a:p>
          <a:p>
            <a:pPr lvl="1" eaLnBrk="1" hangingPunct="1"/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今日のまとめ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授業概要</a:t>
            </a:r>
          </a:p>
          <a:p>
            <a:pPr lvl="1"/>
            <a:r>
              <a:rPr lang="ja-JP" altLang="en-US" dirty="0" smtClean="0"/>
              <a:t>出席や評価・課題のルール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 smtClean="0"/>
          </a:p>
          <a:p>
            <a:r>
              <a:rPr lang="en-US" altLang="ja-JP" dirty="0" smtClean="0"/>
              <a:t>3DCG</a:t>
            </a:r>
            <a:r>
              <a:rPr lang="ja-JP" altLang="en-US" dirty="0" smtClean="0"/>
              <a:t>の基礎知識</a:t>
            </a:r>
          </a:p>
          <a:p>
            <a:pPr lvl="1"/>
            <a:r>
              <a:rPr lang="ja-JP" altLang="en-US" dirty="0" smtClean="0"/>
              <a:t>制作工程の流れ</a:t>
            </a:r>
          </a:p>
          <a:p>
            <a:pPr lvl="1"/>
            <a:r>
              <a:rPr lang="ja-JP" altLang="en-US" dirty="0" smtClean="0"/>
              <a:t>「位置」と「方向」の考え方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ポーズの保存方法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画像として保存したい場合</a:t>
            </a:r>
          </a:p>
          <a:p>
            <a:pPr lvl="1">
              <a:lnSpc>
                <a:spcPct val="90000"/>
              </a:lnSpc>
            </a:pPr>
            <a:r>
              <a:rPr lang="ja-JP" altLang="en-US" dirty="0" smtClean="0"/>
              <a:t>保存→現在の表示を画像で保存</a:t>
            </a:r>
            <a:r>
              <a:rPr lang="en-US" altLang="ja-JP" dirty="0" smtClean="0"/>
              <a:t>(BMP</a:t>
            </a:r>
            <a:r>
              <a:rPr lang="ja-JP" altLang="en-US" dirty="0" smtClean="0"/>
              <a:t>で保存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dirty="0" smtClean="0"/>
              <a:t>データとして保存したい場合</a:t>
            </a:r>
          </a:p>
          <a:p>
            <a:pPr lvl="1">
              <a:lnSpc>
                <a:spcPct val="90000"/>
              </a:lnSpc>
            </a:pPr>
            <a:r>
              <a:rPr lang="ja-JP" altLang="en-US" dirty="0" smtClean="0"/>
              <a:t>「追加（全体）」ボタンを押す</a:t>
            </a:r>
          </a:p>
          <a:p>
            <a:pPr lvl="1">
              <a:lnSpc>
                <a:spcPct val="90000"/>
              </a:lnSpc>
            </a:pPr>
            <a:r>
              <a:rPr lang="ja-JP" altLang="en-US" dirty="0" smtClean="0"/>
              <a:t>保存→モーションデータを保存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fkm</a:t>
            </a:r>
            <a:r>
              <a:rPr lang="ja-JP" altLang="en-US" dirty="0" smtClean="0"/>
              <a:t>で保存</a:t>
            </a:r>
            <a:r>
              <a:rPr lang="en-US" altLang="ja-JP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ja-JP" altLang="en-US" dirty="0" smtClean="0"/>
              <a:t>読み込むには、キャラクターモデルと</a:t>
            </a:r>
            <a:br>
              <a:rPr lang="ja-JP" altLang="en-US" dirty="0" smtClean="0"/>
            </a:br>
            <a:r>
              <a:rPr lang="ja-JP" altLang="en-US" dirty="0" smtClean="0"/>
              <a:t>セットアップデータを読み込んでから、</a:t>
            </a:r>
            <a:br>
              <a:rPr lang="ja-JP" altLang="en-US" dirty="0" smtClean="0"/>
            </a:br>
            <a:r>
              <a:rPr lang="ja-JP" altLang="en-US" dirty="0" smtClean="0"/>
              <a:t>モーションデータを読み込んで、再生ボタンを</a:t>
            </a:r>
            <a:br>
              <a:rPr lang="ja-JP" altLang="en-US" dirty="0" smtClean="0"/>
            </a:br>
            <a:r>
              <a:rPr lang="ja-JP" altLang="en-US" dirty="0" smtClean="0"/>
              <a:t>押すとポーズが再現される</a:t>
            </a:r>
          </a:p>
          <a:p>
            <a:pPr lvl="1">
              <a:lnSpc>
                <a:spcPct val="90000"/>
              </a:lnSpc>
            </a:pPr>
            <a:r>
              <a:rPr lang="ja-JP" altLang="en-US" dirty="0" smtClean="0"/>
              <a:t>詳細は来週以降取り扱います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回授業内容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授業概要説明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3DCG</a:t>
            </a:r>
            <a:r>
              <a:rPr lang="ja-JP" altLang="en-US" dirty="0" smtClean="0"/>
              <a:t>の基礎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ソフトウェアの使用方法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演習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3DCG</a:t>
            </a:r>
            <a:r>
              <a:rPr kumimoji="1" lang="ja-JP" altLang="en-US" dirty="0" smtClean="0"/>
              <a:t>アニメーションソフトウェアを使用</a:t>
            </a:r>
            <a:r>
              <a:rPr lang="ja-JP" altLang="en-US" dirty="0" smtClean="0"/>
              <a:t>した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ja-JP" altLang="en-US" dirty="0" smtClean="0"/>
              <a:t>キャラクタ（</a:t>
            </a:r>
            <a:r>
              <a:rPr kumimoji="1" lang="en-US" altLang="ja-JP" dirty="0" smtClean="0"/>
              <a:t>3D</a:t>
            </a:r>
            <a:r>
              <a:rPr kumimoji="1" lang="ja-JP" altLang="en-US" dirty="0" smtClean="0"/>
              <a:t>モデル）の</a:t>
            </a:r>
            <a:r>
              <a:rPr lang="ja-JP" altLang="en-US" dirty="0" smtClean="0"/>
              <a:t>ポージング</a:t>
            </a:r>
            <a:endParaRPr lang="en-US" altLang="ja-JP" dirty="0" smtClean="0"/>
          </a:p>
          <a:p>
            <a:pPr lvl="1"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確認課題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以下の動きを想定したポーズを複数作成してみよう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パンチ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振りかぶった時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パンチしているところ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パンチし終わったところ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en-US" altLang="ja-JP" dirty="0" smtClean="0"/>
          </a:p>
          <a:p>
            <a:r>
              <a:rPr lang="ja-JP" altLang="en-US" dirty="0" smtClean="0"/>
              <a:t>キック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振りかぶった</a:t>
            </a:r>
            <a:r>
              <a:rPr lang="ja-JP" altLang="en-US" dirty="0" smtClean="0"/>
              <a:t>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キックしているところ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キックし終わったところ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確認課題</a:t>
            </a:r>
            <a:r>
              <a:rPr lang="en-US" altLang="ja-JP" dirty="0" smtClean="0"/>
              <a:t>2(ASSIT</a:t>
            </a:r>
            <a:r>
              <a:rPr lang="ja-JP" altLang="en-US" dirty="0" err="1" smtClean="0"/>
              <a:t>で提</a:t>
            </a:r>
            <a:r>
              <a:rPr lang="ja-JP" altLang="en-US" dirty="0" smtClean="0"/>
              <a:t>出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3D</a:t>
            </a:r>
            <a:r>
              <a:rPr lang="ja-JP" altLang="en-US" dirty="0" smtClean="0"/>
              <a:t>コンテンツをどう使えば効果的か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メリット・デメリット、実例など踏まえ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どういったものへ応用できそうか</a:t>
            </a:r>
            <a:endParaRPr lang="en-US" altLang="ja-JP" dirty="0" smtClean="0"/>
          </a:p>
          <a:p>
            <a:pPr lvl="1"/>
            <a:r>
              <a:rPr lang="ja-JP" altLang="en-US" dirty="0"/>
              <a:t>実際にどういった使い方</a:t>
            </a:r>
            <a:r>
              <a:rPr lang="ja-JP" altLang="en-US" dirty="0" smtClean="0"/>
              <a:t>をしたいか</a:t>
            </a:r>
            <a:endParaRPr lang="en-US" altLang="ja-JP" dirty="0" smtClean="0"/>
          </a:p>
          <a:p>
            <a:pPr lvl="1"/>
            <a:r>
              <a:rPr lang="ja-JP" altLang="en-US" dirty="0"/>
              <a:t>最終課題</a:t>
            </a:r>
            <a:r>
              <a:rPr lang="ja-JP" altLang="en-US" dirty="0" smtClean="0"/>
              <a:t>のアニメーションで何を作りたいか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200</a:t>
            </a:r>
            <a:r>
              <a:rPr lang="ja-JP" altLang="en-US" dirty="0" smtClean="0"/>
              <a:t>文字程度を</a:t>
            </a:r>
            <a:r>
              <a:rPr lang="en-US" altLang="ja-JP" dirty="0" smtClean="0"/>
              <a:t>text</a:t>
            </a:r>
            <a:r>
              <a:rPr lang="ja-JP" altLang="en-US" dirty="0" smtClean="0"/>
              <a:t>ファイルに書いて提出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r>
              <a:rPr kumimoji="1" lang="ja-JP" altLang="en-US" dirty="0" smtClean="0"/>
              <a:t>締め切り：</a:t>
            </a:r>
            <a:r>
              <a:rPr lang="ja-JP" altLang="en-US" dirty="0"/>
              <a:t>今日の</a:t>
            </a:r>
            <a:r>
              <a:rPr lang="en-US" altLang="ja-JP" dirty="0" smtClean="0"/>
              <a:t>18:00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82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次回予告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ポーズを付けたキャラクターを動かす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 smtClean="0"/>
          </a:p>
          <a:p>
            <a:r>
              <a:rPr lang="ja-JP" altLang="en-US" dirty="0" smtClean="0"/>
              <a:t>キーフレームモーションについて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参考資料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参考書</a:t>
            </a:r>
            <a:br>
              <a:rPr lang="ja-JP" altLang="en-US" dirty="0" smtClean="0"/>
            </a:br>
            <a:r>
              <a:rPr lang="ja-JP" altLang="en-US" dirty="0" smtClean="0"/>
              <a:t>ディジタル映像表現</a:t>
            </a:r>
            <a:r>
              <a:rPr lang="en-US" altLang="ja-JP" dirty="0" smtClean="0"/>
              <a:t>-CG</a:t>
            </a:r>
            <a:r>
              <a:rPr lang="ja-JP" altLang="en-US" dirty="0" smtClean="0"/>
              <a:t>による映像制作</a:t>
            </a:r>
            <a:r>
              <a:rPr lang="en-US" altLang="ja-JP" dirty="0" smtClean="0"/>
              <a:t>-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en-US" altLang="ja-JP" dirty="0" smtClean="0"/>
              <a:t>CG-ARTS</a:t>
            </a:r>
            <a:r>
              <a:rPr lang="ja-JP" altLang="en-US" dirty="0" smtClean="0"/>
              <a:t>協会 </a:t>
            </a:r>
            <a:r>
              <a:rPr lang="en-US" altLang="ja-JP" dirty="0" smtClean="0"/>
              <a:t>ISBN4-903474-10-0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モデリングソフト「</a:t>
            </a:r>
            <a:r>
              <a:rPr lang="en-US" altLang="ja-JP" dirty="0" err="1" smtClean="0"/>
              <a:t>Metasequoia</a:t>
            </a:r>
            <a:r>
              <a:rPr lang="ja-JP" altLang="en-US" dirty="0" smtClean="0"/>
              <a:t>」</a:t>
            </a:r>
            <a:br>
              <a:rPr lang="ja-JP" altLang="en-US" dirty="0" smtClean="0"/>
            </a:br>
            <a:r>
              <a:rPr lang="en-US" altLang="ja-JP" dirty="0" smtClean="0"/>
              <a:t>http://www.metaseq.net/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ドライバアップデート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07</a:t>
            </a:r>
            <a:r>
              <a:rPr lang="ja-JP" altLang="en-US" dirty="0" smtClean="0"/>
              <a:t>年度入学生斡旋機にはグラフィックスドライバに問題があります。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OS</a:t>
            </a:r>
            <a:r>
              <a:rPr lang="ja-JP" altLang="en-US" dirty="0" smtClean="0"/>
              <a:t>の</a:t>
            </a:r>
            <a:r>
              <a:rPr lang="en-US" altLang="ja-JP" dirty="0" smtClean="0"/>
              <a:t>Windows Vista</a:t>
            </a:r>
            <a:r>
              <a:rPr lang="ja-JP" altLang="en-US" dirty="0" smtClean="0"/>
              <a:t>リリース直後のため、</a:t>
            </a:r>
            <a:r>
              <a:rPr lang="en-US" altLang="ja-JP" dirty="0" smtClean="0"/>
              <a:t>OpenGL</a:t>
            </a:r>
            <a:r>
              <a:rPr lang="ja-JP" altLang="en-US" dirty="0" smtClean="0"/>
              <a:t>に不具合がある</a:t>
            </a:r>
            <a:endParaRPr lang="en-US" altLang="ja-JP" dirty="0" smtClean="0"/>
          </a:p>
          <a:p>
            <a:r>
              <a:rPr lang="ja-JP" altLang="en-US" dirty="0" smtClean="0"/>
              <a:t>本授業で利用するソフトウェアは</a:t>
            </a:r>
            <a:r>
              <a:rPr lang="en-US" altLang="ja-JP" dirty="0" smtClean="0"/>
              <a:t>OpenGL</a:t>
            </a:r>
            <a:r>
              <a:rPr lang="ja-JP" altLang="en-US" dirty="0" smtClean="0"/>
              <a:t>版のほうが安定しています。</a:t>
            </a:r>
            <a:endParaRPr lang="en-US" altLang="ja-JP" dirty="0" smtClean="0"/>
          </a:p>
          <a:p>
            <a:r>
              <a:rPr lang="ja-JP" altLang="en-US" dirty="0" smtClean="0"/>
              <a:t>ドライバーアップデート</a:t>
            </a:r>
            <a:r>
              <a:rPr lang="ja-JP" altLang="en-US" dirty="0" smtClean="0"/>
              <a:t>手順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</a:t>
            </a:r>
            <a:r>
              <a:rPr lang="en-US" altLang="ja-JP" sz="2200" dirty="0" smtClean="0"/>
              <a:t>http</a:t>
            </a:r>
            <a:r>
              <a:rPr lang="en-US" altLang="ja-JP" sz="2200" dirty="0"/>
              <a:t>://www.teu.ac.jp/aqua/~</a:t>
            </a:r>
            <a:r>
              <a:rPr lang="en-US" altLang="ja-JP" sz="2200" dirty="0" smtClean="0"/>
              <a:t>rita/FKP/driver.html</a:t>
            </a:r>
            <a:endParaRPr lang="en-US" altLang="ja-JP" sz="2200" dirty="0" smtClean="0"/>
          </a:p>
          <a:p>
            <a:r>
              <a:rPr lang="ja-JP" altLang="en-US" dirty="0" smtClean="0"/>
              <a:t>作業</a:t>
            </a:r>
            <a:r>
              <a:rPr lang="ja-JP" altLang="en-US" dirty="0" smtClean="0"/>
              <a:t>を行うことで東芝の公式なアップデートではないので、サポートを受けるときに何か言われるかもしれません。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ドライバーアップデート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b="1" dirty="0" smtClean="0"/>
              <a:t>ドライバ</a:t>
            </a:r>
            <a:r>
              <a:rPr lang="en-US" altLang="ja-JP" b="1" dirty="0" smtClean="0"/>
              <a:t>(exe </a:t>
            </a:r>
            <a:r>
              <a:rPr lang="ja-JP" altLang="en-US" b="1" dirty="0" smtClean="0"/>
              <a:t>ファイル</a:t>
            </a:r>
            <a:r>
              <a:rPr lang="en-US" altLang="ja-JP" b="1" dirty="0" smtClean="0"/>
              <a:t>)</a:t>
            </a:r>
            <a:r>
              <a:rPr lang="ja-JP" altLang="en-US" b="1" dirty="0" smtClean="0"/>
              <a:t>をダウンロードする</a:t>
            </a:r>
            <a:endParaRPr lang="en-US" altLang="ja-JP" b="1" dirty="0" smtClean="0"/>
          </a:p>
          <a:p>
            <a:r>
              <a:rPr lang="ja-JP" altLang="en-US" b="1" dirty="0" smtClean="0"/>
              <a:t>実行して解凍する</a:t>
            </a:r>
            <a:r>
              <a:rPr lang="en-US" altLang="ja-JP" b="1" dirty="0" smtClean="0"/>
              <a:t>(D:\ </a:t>
            </a:r>
            <a:r>
              <a:rPr lang="ja-JP" altLang="en-US" b="1" dirty="0" smtClean="0"/>
              <a:t>直下を推奨</a:t>
            </a:r>
            <a:r>
              <a:rPr lang="en-US" altLang="ja-JP" b="1" dirty="0" smtClean="0"/>
              <a:t>)</a:t>
            </a:r>
          </a:p>
          <a:p>
            <a:r>
              <a:rPr lang="en-US" altLang="ja-JP" b="1" dirty="0" smtClean="0"/>
              <a:t> </a:t>
            </a:r>
            <a:r>
              <a:rPr lang="ja-JP" altLang="en-US" b="1" dirty="0" smtClean="0"/>
              <a:t>スタート→コンピュータを右クリック→プロパティ</a:t>
            </a:r>
            <a:endParaRPr lang="en-US" altLang="ja-JP" b="1" dirty="0" smtClean="0"/>
          </a:p>
          <a:p>
            <a:r>
              <a:rPr lang="ja-JP" altLang="en-US" b="1" dirty="0" smtClean="0"/>
              <a:t>タスクのデバイスマネージャ</a:t>
            </a:r>
            <a:r>
              <a:rPr lang="en-US" altLang="ja-JP" b="1" dirty="0" smtClean="0"/>
              <a:t>(→UAC </a:t>
            </a:r>
            <a:r>
              <a:rPr lang="ja-JP" altLang="en-US" b="1" dirty="0" smtClean="0"/>
              <a:t>発動→続行</a:t>
            </a:r>
            <a:r>
              <a:rPr lang="en-US" altLang="ja-JP" b="1" dirty="0" smtClean="0"/>
              <a:t>)</a:t>
            </a:r>
          </a:p>
          <a:p>
            <a:r>
              <a:rPr lang="ja-JP" altLang="en-US" b="1" dirty="0" smtClean="0"/>
              <a:t>ディスプレイアダプタを展開→</a:t>
            </a:r>
            <a:br>
              <a:rPr lang="ja-JP" altLang="en-US" b="1" dirty="0" smtClean="0"/>
            </a:br>
            <a:r>
              <a:rPr lang="ja-JP" altLang="en-US" b="1" dirty="0" smtClean="0"/>
              <a:t>「</a:t>
            </a:r>
            <a:r>
              <a:rPr lang="en-US" altLang="ja-JP" b="1" dirty="0" smtClean="0"/>
              <a:t>Mobile Intel(R) 945 Express Chipset Family</a:t>
            </a:r>
            <a:r>
              <a:rPr lang="ja-JP" altLang="en-US" b="1" dirty="0" smtClean="0"/>
              <a:t>」を右クリック→ドライバソフトウェアの更新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dirty="0" smtClean="0"/>
              <a:t>多少表示名が違っていても、「</a:t>
            </a:r>
            <a:r>
              <a:rPr lang="en-US" altLang="ja-JP" dirty="0" smtClean="0"/>
              <a:t>Intel 945</a:t>
            </a:r>
            <a:r>
              <a:rPr lang="ja-JP" altLang="en-US" dirty="0" smtClean="0"/>
              <a:t>」という表記があれば大丈夫です。</a:t>
            </a:r>
            <a:endParaRPr lang="en-US" altLang="ja-JP" dirty="0" smtClean="0"/>
          </a:p>
          <a:p>
            <a:r>
              <a:rPr lang="ja-JP" altLang="en-US" b="1" dirty="0" smtClean="0"/>
              <a:t>「コンピュータを参照してドライバソフトウェアを検索します」</a:t>
            </a:r>
            <a:endParaRPr lang="en-US" altLang="ja-JP" b="1" dirty="0" smtClean="0"/>
          </a:p>
          <a:p>
            <a:r>
              <a:rPr lang="ja-JP" altLang="en-US" b="1" dirty="0" smtClean="0"/>
              <a:t>「コンピュータ上のデバイスドライバの一覧から検索します」</a:t>
            </a:r>
            <a:endParaRPr lang="en-US" altLang="ja-JP" b="1" dirty="0" smtClean="0"/>
          </a:p>
          <a:p>
            <a:r>
              <a:rPr lang="ja-JP" altLang="en-US" b="1" dirty="0" smtClean="0"/>
              <a:t>「ディスク使用」→「参照」→</a:t>
            </a:r>
            <a:br>
              <a:rPr lang="ja-JP" altLang="en-US" b="1" dirty="0" smtClean="0"/>
            </a:br>
            <a:r>
              <a:rPr lang="ja-JP" altLang="en-US" b="1" dirty="0" smtClean="0"/>
              <a:t>解凍した場所から「</a:t>
            </a:r>
            <a:r>
              <a:rPr lang="en-US" altLang="ja-JP" b="1" dirty="0" smtClean="0"/>
              <a:t>winvista_1583\Graphics\igdlh.inf</a:t>
            </a:r>
            <a:r>
              <a:rPr lang="ja-JP" altLang="en-US" b="1" dirty="0" smtClean="0"/>
              <a:t>」を選択→「開く」→「次へ」</a:t>
            </a:r>
            <a:endParaRPr lang="en-US" altLang="ja-JP" b="1" dirty="0" smtClean="0"/>
          </a:p>
          <a:p>
            <a:r>
              <a:rPr lang="ja-JP" altLang="en-US" b="1" dirty="0" smtClean="0"/>
              <a:t>ドライバ更新処理後、完了したら「閉じる」を押して再起動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ドライバーアップデート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b="1" dirty="0" smtClean="0"/>
              <a:t>元に戻す方法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endParaRPr lang="ja-JP" altLang="en-US" dirty="0" smtClean="0"/>
          </a:p>
          <a:p>
            <a:pPr lvl="1"/>
            <a:r>
              <a:rPr lang="ja-JP" altLang="en-US" b="1" dirty="0" smtClean="0"/>
              <a:t>スタート→コンピュータ→「</a:t>
            </a:r>
            <a:r>
              <a:rPr lang="en-US" altLang="ja-JP" b="1" dirty="0" smtClean="0"/>
              <a:t>C:\TOSAPINS\Intel_Video\setup</a:t>
            </a:r>
            <a:r>
              <a:rPr lang="ja-JP" altLang="en-US" b="1" dirty="0" smtClean="0"/>
              <a:t>」を開く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「</a:t>
            </a:r>
            <a:r>
              <a:rPr lang="en-US" altLang="ja-JP" b="1" dirty="0" smtClean="0"/>
              <a:t>setup.exe</a:t>
            </a:r>
            <a:r>
              <a:rPr lang="ja-JP" altLang="en-US" b="1" dirty="0" smtClean="0"/>
              <a:t>」をダブルクリック</a:t>
            </a:r>
            <a:r>
              <a:rPr lang="en-US" altLang="ja-JP" b="1" dirty="0" smtClean="0"/>
              <a:t>(→UAC </a:t>
            </a:r>
            <a:r>
              <a:rPr lang="ja-JP" altLang="en-US" b="1" dirty="0" smtClean="0"/>
              <a:t>発動→続行</a:t>
            </a:r>
            <a:r>
              <a:rPr lang="en-US" altLang="ja-JP" b="1" dirty="0" smtClean="0"/>
              <a:t>)</a:t>
            </a:r>
            <a:endParaRPr lang="en-US" altLang="ja-JP" dirty="0" smtClean="0"/>
          </a:p>
          <a:p>
            <a:pPr lvl="1"/>
            <a:r>
              <a:rPr lang="ja-JP" altLang="en-US" b="1" dirty="0" smtClean="0"/>
              <a:t>「はい」→「次へ」→「はい」→「次へ」→「次へ」→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処理待ち</a:t>
            </a:r>
            <a:r>
              <a:rPr lang="en-US" altLang="ja-JP" b="1" dirty="0" smtClean="0"/>
              <a:t>)→</a:t>
            </a:r>
            <a:r>
              <a:rPr lang="ja-JP" altLang="en-US" b="1" dirty="0" smtClean="0"/>
              <a:t>「完了」を押して再起動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dirty="0" smtClean="0"/>
              <a:t>* 微妙にボタンを押す回数が違うかもしれませんが、問題ありません。</a:t>
            </a:r>
            <a:br>
              <a:rPr lang="ja-JP" altLang="en-US" dirty="0" smtClean="0"/>
            </a:br>
            <a:endParaRPr lang="ja-JP" altLang="en-US" dirty="0" smtClean="0"/>
          </a:p>
          <a:p>
            <a:r>
              <a:rPr lang="ja-JP" altLang="en-US" b="1" dirty="0" smtClean="0"/>
              <a:t>アップデートしてから挙動がおかしい場合</a:t>
            </a:r>
            <a:endParaRPr lang="en-US" altLang="ja-JP" b="1" dirty="0" smtClean="0"/>
          </a:p>
          <a:p>
            <a:pPr lvl="1"/>
            <a:r>
              <a:rPr lang="ja-JP" altLang="en-US" dirty="0" smtClean="0"/>
              <a:t>「コントロールパネル」から「プログラムのアンインストール」を選択し、「</a:t>
            </a:r>
            <a:r>
              <a:rPr lang="en-US" altLang="ja-JP" dirty="0" smtClean="0"/>
              <a:t>Intel(R) Graphics Media Accelerator Driver</a:t>
            </a:r>
            <a:r>
              <a:rPr lang="ja-JP" altLang="en-US" dirty="0" smtClean="0"/>
              <a:t>」をアンインストールします。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その再起動後、アップデート時に解凍した「</a:t>
            </a:r>
            <a:r>
              <a:rPr lang="en-US" altLang="ja-JP" dirty="0" smtClean="0"/>
              <a:t>winvista_1583</a:t>
            </a:r>
            <a:r>
              <a:rPr lang="ja-JP" altLang="en-US" dirty="0" smtClean="0"/>
              <a:t>」フォルダ内の「</a:t>
            </a:r>
            <a:r>
              <a:rPr lang="en-US" altLang="ja-JP" dirty="0" smtClean="0"/>
              <a:t>setup.exe</a:t>
            </a:r>
            <a:r>
              <a:rPr lang="ja-JP" altLang="en-US" dirty="0" smtClean="0"/>
              <a:t>」を実行し、ドライバを入れ直してみてください。高確率で安定します。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出席・遅刻について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461568" cy="418795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出席・遅刻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遅刻</a:t>
            </a:r>
            <a:r>
              <a:rPr lang="en-US" altLang="ja-JP" dirty="0" smtClean="0"/>
              <a:t>3</a:t>
            </a:r>
            <a:r>
              <a:rPr lang="ja-JP" altLang="en-US" dirty="0" smtClean="0"/>
              <a:t>回で欠席</a:t>
            </a:r>
            <a:r>
              <a:rPr lang="en-US" altLang="ja-JP" dirty="0" smtClean="0"/>
              <a:t>1</a:t>
            </a:r>
            <a:r>
              <a:rPr lang="ja-JP" altLang="en-US" dirty="0" smtClean="0"/>
              <a:t>回として扱う（授業開始から</a:t>
            </a:r>
            <a:r>
              <a:rPr lang="en-US" altLang="ja-JP" dirty="0" smtClean="0"/>
              <a:t>30</a:t>
            </a:r>
            <a:r>
              <a:rPr lang="ja-JP" altLang="en-US" dirty="0" smtClean="0"/>
              <a:t>分迄）</a:t>
            </a:r>
            <a:endParaRPr lang="en-US" altLang="ja-JP" dirty="0" smtClean="0"/>
          </a:p>
          <a:p>
            <a:pPr lvl="1"/>
            <a:r>
              <a:rPr lang="ja-JP" altLang="en-US" dirty="0"/>
              <a:t>エスケープ</a:t>
            </a:r>
            <a:r>
              <a:rPr lang="ja-JP" altLang="en-US" dirty="0" smtClean="0"/>
              <a:t>は欠席として扱う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無断欠席が</a:t>
            </a:r>
            <a:r>
              <a:rPr lang="en-US" altLang="ja-JP" dirty="0" smtClean="0"/>
              <a:t>1</a:t>
            </a:r>
            <a:r>
              <a:rPr lang="ja-JP" altLang="en-US" dirty="0" smtClean="0"/>
              <a:t>回でもあったらその時点で不可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遅刻した場合は、自己申告すること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欠席は必ず報告すること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連絡先</a:t>
            </a:r>
            <a:endParaRPr kumimoji="1" lang="en-US" altLang="ja-JP" dirty="0" smtClean="0"/>
          </a:p>
          <a:p>
            <a:pPr lvl="1">
              <a:buNone/>
            </a:pPr>
            <a:r>
              <a:rPr lang="en-US" altLang="ja-JP" dirty="0" smtClean="0"/>
              <a:t>yasumoto</a:t>
            </a:r>
            <a:r>
              <a:rPr kumimoji="1" lang="en-US" altLang="ja-JP" dirty="0" smtClean="0"/>
              <a:t>@media.teu.ac.jp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授業概要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3D</a:t>
            </a:r>
            <a:r>
              <a:rPr kumimoji="1" lang="ja-JP" altLang="en-US" dirty="0" smtClean="0"/>
              <a:t>コンテンツの基礎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目的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3DCG</a:t>
            </a:r>
            <a:r>
              <a:rPr lang="ja-JP" altLang="en-US" dirty="0" smtClean="0"/>
              <a:t>によるアニメーションの原理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基本的なカメラワーク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3DCG</a:t>
            </a:r>
            <a:r>
              <a:rPr lang="ja-JP" altLang="en-US" dirty="0" smtClean="0"/>
              <a:t>映像制作の基礎を学ぶ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lvl="1"/>
            <a:r>
              <a:rPr kumimoji="1" lang="ja-JP" altLang="en-US" dirty="0" smtClean="0"/>
              <a:t>キーワード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キーフレームアニメーション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カメラワーク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本演習で学んでほしいこと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3DCG</a:t>
            </a:r>
            <a:r>
              <a:rPr kumimoji="1" lang="ja-JP" altLang="en-US" dirty="0" smtClean="0"/>
              <a:t>コンテンツの作り方を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講義によって理論から理解する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演習によって実践して習得する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理論の重要性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機械的に作業を覚えても本質は身につかない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r>
              <a:rPr kumimoji="1" lang="ja-JP" altLang="en-US" dirty="0" smtClean="0"/>
              <a:t>実践の重要性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理屈ばかり聞いていても技術は身につかない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授業計画：前半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週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概要説明とセットアップ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3DCG</a:t>
            </a:r>
            <a:r>
              <a:rPr lang="ja-JP" altLang="en-US" dirty="0" smtClean="0"/>
              <a:t>の基礎知識の説明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演習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3D</a:t>
            </a:r>
            <a:r>
              <a:rPr lang="ja-JP" altLang="en-US" dirty="0" smtClean="0"/>
              <a:t>モデルにポーズを付ける</a:t>
            </a:r>
            <a:endParaRPr lang="en-US" altLang="ja-JP" dirty="0"/>
          </a:p>
          <a:p>
            <a:pPr lvl="2"/>
            <a:r>
              <a:rPr lang="en-US" altLang="ja-JP" dirty="0" smtClean="0"/>
              <a:t>3DCG</a:t>
            </a:r>
            <a:r>
              <a:rPr lang="ja-JP" altLang="en-US" dirty="0" smtClean="0"/>
              <a:t>について考える</a:t>
            </a:r>
            <a:r>
              <a:rPr lang="en-US" altLang="ja-JP" b="1" u="sng" dirty="0">
                <a:solidFill>
                  <a:schemeClr val="accent1"/>
                </a:solidFill>
              </a:rPr>
              <a:t>(</a:t>
            </a:r>
            <a:r>
              <a:rPr lang="en-US" altLang="ja-JP" b="1" u="sng" dirty="0" err="1">
                <a:solidFill>
                  <a:schemeClr val="accent1"/>
                </a:solidFill>
              </a:rPr>
              <a:t>Assit</a:t>
            </a:r>
            <a:r>
              <a:rPr lang="ja-JP" altLang="en-US" b="1" u="sng" dirty="0" err="1">
                <a:solidFill>
                  <a:schemeClr val="accent1"/>
                </a:solidFill>
              </a:rPr>
              <a:t>にて提</a:t>
            </a:r>
            <a:r>
              <a:rPr lang="ja-JP" altLang="en-US" b="1" u="sng" dirty="0">
                <a:solidFill>
                  <a:schemeClr val="accent1"/>
                </a:solidFill>
              </a:rPr>
              <a:t>出</a:t>
            </a:r>
            <a:r>
              <a:rPr lang="en-US" altLang="ja-JP" b="1" u="sng" dirty="0" smtClean="0">
                <a:solidFill>
                  <a:schemeClr val="accent1"/>
                </a:solidFill>
              </a:rPr>
              <a:t>)</a:t>
            </a:r>
            <a:br>
              <a:rPr lang="en-US" altLang="ja-JP" b="1" u="sng" dirty="0" smtClean="0">
                <a:solidFill>
                  <a:schemeClr val="accent1"/>
                </a:solidFill>
              </a:rPr>
            </a:br>
            <a:endParaRPr lang="en-US" altLang="ja-JP" b="1" u="sng" dirty="0" smtClean="0">
              <a:solidFill>
                <a:schemeClr val="accent1"/>
              </a:solidFill>
            </a:endParaRPr>
          </a:p>
          <a:p>
            <a:r>
              <a:rPr lang="ja-JP" altLang="en-US" dirty="0" smtClean="0"/>
              <a:t>第</a:t>
            </a:r>
            <a:r>
              <a:rPr lang="en-US" altLang="ja-JP" dirty="0" smtClean="0"/>
              <a:t>2</a:t>
            </a:r>
            <a:r>
              <a:rPr lang="ja-JP" altLang="en-US" dirty="0" smtClean="0"/>
              <a:t>週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3DCG</a:t>
            </a:r>
            <a:r>
              <a:rPr lang="ja-JP" altLang="en-US" dirty="0" smtClean="0"/>
              <a:t>アニメーション</a:t>
            </a:r>
            <a:r>
              <a:rPr lang="en-US" altLang="ja-JP" dirty="0" smtClean="0"/>
              <a:t>(</a:t>
            </a:r>
            <a:r>
              <a:rPr lang="ja-JP" altLang="en-US" sz="2200" dirty="0" smtClean="0"/>
              <a:t>キーフレームアニメーション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の説明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演習</a:t>
            </a:r>
            <a:endParaRPr lang="en-US" altLang="ja-JP" dirty="0"/>
          </a:p>
          <a:p>
            <a:pPr lvl="2"/>
            <a:r>
              <a:rPr lang="en-US" altLang="ja-JP" dirty="0" smtClean="0"/>
              <a:t>3D</a:t>
            </a:r>
            <a:r>
              <a:rPr lang="ja-JP" altLang="en-US" dirty="0" smtClean="0"/>
              <a:t>モデルに動きをつけてアニメーション作成</a:t>
            </a:r>
            <a:r>
              <a:rPr lang="en-US" altLang="ja-JP" b="1" u="sng" dirty="0">
                <a:solidFill>
                  <a:schemeClr val="accent1"/>
                </a:solidFill>
              </a:rPr>
              <a:t>(</a:t>
            </a:r>
            <a:r>
              <a:rPr lang="en-US" altLang="ja-JP" b="1" u="sng" dirty="0" err="1" smtClean="0">
                <a:solidFill>
                  <a:schemeClr val="accent1"/>
                </a:solidFill>
              </a:rPr>
              <a:t>Assit</a:t>
            </a:r>
            <a:r>
              <a:rPr lang="ja-JP" altLang="en-US" b="1" u="sng" dirty="0" err="1">
                <a:solidFill>
                  <a:schemeClr val="accent1"/>
                </a:solidFill>
              </a:rPr>
              <a:t>にて提</a:t>
            </a:r>
            <a:r>
              <a:rPr lang="ja-JP" altLang="en-US" b="1" u="sng" dirty="0" smtClean="0">
                <a:solidFill>
                  <a:schemeClr val="accent1"/>
                </a:solidFill>
              </a:rPr>
              <a:t>出</a:t>
            </a:r>
            <a:r>
              <a:rPr lang="en-US" altLang="ja-JP" b="1" u="sng" dirty="0" smtClean="0">
                <a:solidFill>
                  <a:schemeClr val="accent1"/>
                </a:solidFill>
              </a:rPr>
              <a:t>)</a:t>
            </a:r>
            <a:endParaRPr lang="en-US" altLang="ja-JP" b="1" u="sng" dirty="0">
              <a:solidFill>
                <a:schemeClr val="accent1"/>
              </a:solidFill>
            </a:endParaRPr>
          </a:p>
          <a:p>
            <a:pPr marL="603504" lvl="2" indent="0">
              <a:buNone/>
            </a:pP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r>
              <a:rPr lang="ja-JP" altLang="en-US" dirty="0" smtClean="0"/>
              <a:t>第</a:t>
            </a:r>
            <a:r>
              <a:rPr lang="en-US" altLang="ja-JP" dirty="0" smtClean="0"/>
              <a:t>3</a:t>
            </a:r>
            <a:r>
              <a:rPr lang="ja-JP" altLang="en-US" dirty="0" smtClean="0"/>
              <a:t>週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カメラワークの説明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演習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モデルに対して</a:t>
            </a:r>
            <a:r>
              <a:rPr lang="ja-JP" altLang="en-US" dirty="0"/>
              <a:t>カメラワーク</a:t>
            </a:r>
            <a:r>
              <a:rPr lang="ja-JP" altLang="en-US" dirty="0" smtClean="0"/>
              <a:t>を設定</a:t>
            </a:r>
            <a:r>
              <a:rPr lang="en-US" altLang="ja-JP" b="1" u="sng" dirty="0">
                <a:solidFill>
                  <a:schemeClr val="accent1"/>
                </a:solidFill>
              </a:rPr>
              <a:t>(</a:t>
            </a:r>
            <a:r>
              <a:rPr lang="en-US" altLang="ja-JP" b="1" u="sng" dirty="0" err="1">
                <a:solidFill>
                  <a:schemeClr val="accent1"/>
                </a:solidFill>
              </a:rPr>
              <a:t>Assit</a:t>
            </a:r>
            <a:r>
              <a:rPr lang="ja-JP" altLang="en-US" b="1" u="sng" dirty="0" err="1">
                <a:solidFill>
                  <a:schemeClr val="accent1"/>
                </a:solidFill>
              </a:rPr>
              <a:t>にて提</a:t>
            </a:r>
            <a:r>
              <a:rPr lang="ja-JP" altLang="en-US" b="1" u="sng" dirty="0">
                <a:solidFill>
                  <a:schemeClr val="accent1"/>
                </a:solidFill>
              </a:rPr>
              <a:t>出</a:t>
            </a:r>
            <a:r>
              <a:rPr lang="en-US" altLang="ja-JP" b="1" u="sng" dirty="0">
                <a:solidFill>
                  <a:schemeClr val="accent1"/>
                </a:solidFill>
              </a:rPr>
              <a:t>)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ック">
  <a:themeElements>
    <a:clrScheme name="キュート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シック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54139</TotalTime>
  <Words>1222</Words>
  <Application>Microsoft Office PowerPoint</Application>
  <PresentationFormat>画面に合わせる (4:3)</PresentationFormat>
  <Paragraphs>454</Paragraphs>
  <Slides>56</Slides>
  <Notes>50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58" baseType="lpstr">
      <vt:lpstr>シック</vt:lpstr>
      <vt:lpstr>Image</vt:lpstr>
      <vt:lpstr>メディア基礎演習</vt:lpstr>
      <vt:lpstr>担当者</vt:lpstr>
      <vt:lpstr>担当者</vt:lpstr>
      <vt:lpstr>授業について（全6回）</vt:lpstr>
      <vt:lpstr>第1回授業内容</vt:lpstr>
      <vt:lpstr>出席・遅刻について</vt:lpstr>
      <vt:lpstr>授業概要</vt:lpstr>
      <vt:lpstr>本演習で学んでほしいこと</vt:lpstr>
      <vt:lpstr>授業計画：前半</vt:lpstr>
      <vt:lpstr>授業計画：後半（グループワーク）</vt:lpstr>
      <vt:lpstr>課題と配点</vt:lpstr>
      <vt:lpstr>評価方法</vt:lpstr>
      <vt:lpstr>3次元コンピュータグラフィックスの基礎知識</vt:lpstr>
      <vt:lpstr>3DCGとは</vt:lpstr>
      <vt:lpstr>3DCG制作の流れ</vt:lpstr>
      <vt:lpstr>モデリング</vt:lpstr>
      <vt:lpstr>モデリング</vt:lpstr>
      <vt:lpstr>モデリング</vt:lpstr>
      <vt:lpstr>UV座標</vt:lpstr>
      <vt:lpstr>モデリング</vt:lpstr>
      <vt:lpstr>スキンアニメーション</vt:lpstr>
      <vt:lpstr>アニメーション</vt:lpstr>
      <vt:lpstr>回転</vt:lpstr>
      <vt:lpstr>ボーンの親子関係</vt:lpstr>
      <vt:lpstr>FKとIK</vt:lpstr>
      <vt:lpstr>シーンレイアウト</vt:lpstr>
      <vt:lpstr>ライティング</vt:lpstr>
      <vt:lpstr>レンダリング</vt:lpstr>
      <vt:lpstr>プリレンダリング</vt:lpstr>
      <vt:lpstr>リアルタイムレンダリング</vt:lpstr>
      <vt:lpstr>ソフトウェアインストールと 使用方法</vt:lpstr>
      <vt:lpstr>FK Performer</vt:lpstr>
      <vt:lpstr>インストール方法</vt:lpstr>
      <vt:lpstr>OpenGLとDirectXについて</vt:lpstr>
      <vt:lpstr>サンプルデータについて</vt:lpstr>
      <vt:lpstr>起動方法</vt:lpstr>
      <vt:lpstr>画面構成</vt:lpstr>
      <vt:lpstr>マウスによるカメラ操作</vt:lpstr>
      <vt:lpstr>動作確認と操作</vt:lpstr>
      <vt:lpstr>3次元座標系について</vt:lpstr>
      <vt:lpstr>キャラクターモデルの読み込み</vt:lpstr>
      <vt:lpstr>キャラクターモデルの構成</vt:lpstr>
      <vt:lpstr>演習</vt:lpstr>
      <vt:lpstr>キャラクターモデルのセットアップ</vt:lpstr>
      <vt:lpstr>ポーズについて</vt:lpstr>
      <vt:lpstr>位置と姿勢</vt:lpstr>
      <vt:lpstr>演習</vt:lpstr>
      <vt:lpstr>今日のまとめ</vt:lpstr>
      <vt:lpstr>ポーズの保存方法</vt:lpstr>
      <vt:lpstr>確認課題1</vt:lpstr>
      <vt:lpstr>確認課題2(ASSITで提出)</vt:lpstr>
      <vt:lpstr>次回予告</vt:lpstr>
      <vt:lpstr>参考資料</vt:lpstr>
      <vt:lpstr>ドライバアップデート</vt:lpstr>
      <vt:lpstr>ドライバーアップデート</vt:lpstr>
      <vt:lpstr>ドライバーアップデート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メディア基礎演習</dc:title>
  <dc:creator>edogawa</dc:creator>
  <cp:lastModifiedBy>Maya</cp:lastModifiedBy>
  <cp:revision>43</cp:revision>
  <dcterms:created xsi:type="dcterms:W3CDTF">2009-04-14T15:33:55Z</dcterms:created>
  <dcterms:modified xsi:type="dcterms:W3CDTF">2012-04-17T09:30:00Z</dcterms:modified>
</cp:coreProperties>
</file>